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88" r:id="rId3"/>
    <p:sldId id="289" r:id="rId4"/>
    <p:sldId id="256" r:id="rId5"/>
    <p:sldId id="290" r:id="rId6"/>
    <p:sldId id="259" r:id="rId7"/>
    <p:sldId id="265" r:id="rId8"/>
    <p:sldId id="268" r:id="rId9"/>
    <p:sldId id="272" r:id="rId10"/>
    <p:sldId id="262" r:id="rId11"/>
    <p:sldId id="26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4975A-D6F9-41D1-8CF4-F0B1B0131DBD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68B8-78D6-44C3-A323-3DE6D9AC3D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4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5584E7-D621-4F9B-8A8D-DF30048786AB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2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C9331-9D56-47CA-B4FD-02D3480050F8}" type="slidenum">
              <a:rPr lang="fr-FR" altLang="fr-FR" smtClean="0">
                <a:latin typeface="Arial" charset="0"/>
              </a:rPr>
              <a:pPr/>
              <a:t>12</a:t>
            </a:fld>
            <a:endParaRPr lang="fr-FR" alt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1"/>
              <a:t>Sa fonction</a:t>
            </a:r>
            <a:r>
              <a:rPr lang="fr-FR" altLang="fr-FR"/>
              <a:t>: Mode de rééducation fondé sur l'exercice d'une activité artistique ou manuelle, l'ergothérapie s'adresse à des personnes souffrant d'un handicap moteur, sensoriel ou neuropsychologique</a:t>
            </a:r>
          </a:p>
          <a:p>
            <a:endParaRPr lang="fr-FR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F91DBE-5374-4437-8D10-1E1533073E00}" type="slidenum">
              <a:rPr lang="fr-FR" smtClean="0">
                <a:latin typeface="Arial" charset="0"/>
              </a:rPr>
              <a:pPr/>
              <a:t>19</a:t>
            </a:fld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1" u="sng"/>
              <a:t>Sa fonction</a:t>
            </a:r>
            <a:r>
              <a:rPr lang="fr-FR" altLang="fr-FR" b="1"/>
              <a:t> :</a:t>
            </a:r>
            <a:r>
              <a:rPr lang="fr-FR" altLang="fr-FR"/>
              <a:t> Ce professionnel corrige les difficultés psychologiques de certains enfants ou adultes s’exprimant au niveau du corps (bégaiements, tics, troubles du comportement). Il utilise des techniques de relaxation, d’éducation gestuelle, d’expression corporelle.</a:t>
            </a:r>
          </a:p>
          <a:p>
            <a:endParaRPr lang="fr-FR" altLang="fr-FR"/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fr-FR" altLang="fr-FR"/>
              <a:t>11 écoles accessibles après le bac : Toulouse, Lyon, Paris en public, Loos et Paris(ISRP en privé),…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fr-FR" altLang="fr-FR"/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fr-FR" altLang="fr-FR"/>
              <a:t>Ecoles accessibles après la PACES: Bordeaux, Mulhouse.</a:t>
            </a:r>
          </a:p>
          <a:p>
            <a:endParaRPr lang="fr-FR" altLang="fr-FR"/>
          </a:p>
          <a:p>
            <a:endParaRPr 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D68625-D0C8-4436-BD2B-2EA4FAC35553}" type="slidenum">
              <a:rPr lang="fr-FR" smtClean="0">
                <a:latin typeface="Arial" charset="0"/>
              </a:rPr>
              <a:pPr/>
              <a:t>20</a:t>
            </a:fld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013BA4-1425-4883-B74F-38B63D5402DB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0EBA53-6B80-43B5-8B78-EF81196C2365}" type="datetimeFigureOut">
              <a:rPr lang="fr-FR" smtClean="0"/>
              <a:pPr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A76E36-9ADF-48E9-8F28-EBF4755165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tudiant.fr/metiers/recale-en-paces-7-pistes-de-metiers-pour-rebondir-dans-la-sante-et-biologi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eignementsup-recherche.gouv.fr/cid146432/www.enseignementsup-recherche.gouv.fr/cid146432/suppression-de-la-paces-les-nouvelles-modalites-d-etudes-de-sante-publie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stra.fr/index.php?id=acces-etudes-san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eignementsup-recherche.gouv.fr/cid146432/suppression-de-la-paces-les-nouvelles-modalites-d-etudes-de-sante-publiees.html" TargetMode="External"/><Relationship Id="rId2" Type="http://schemas.openxmlformats.org/officeDocument/2006/relationships/hyperlink" Target="https://www.unistra.fr/index.php?id=31185#c13763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57364"/>
            <a:ext cx="8229600" cy="118499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fr-FR" altLang="fr-FR" sz="4400" dirty="0">
              <a:latin typeface="+mj-lt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fr-FR" altLang="fr-FR" sz="4400" b="1" dirty="0">
                <a:latin typeface="+mj-lt"/>
              </a:rPr>
              <a:t>Etudes médicales et paramédicales</a:t>
            </a:r>
          </a:p>
        </p:txBody>
      </p:sp>
      <p:pic>
        <p:nvPicPr>
          <p:cNvPr id="5124" name="Picture 4" descr="http://ts4.mm.bing.net/th?id=H.4575854759313671&amp;pid=1.7&amp;w=185&amp;h=136&amp;c=7&amp;rs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r="3999" b="6248"/>
          <a:stretch>
            <a:fillRect/>
          </a:stretch>
        </p:blipFill>
        <p:spPr bwMode="auto">
          <a:xfrm>
            <a:off x="714375" y="4643438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ts4.mm.bing.net/th?id=H.4879586231519471&amp;pid=1.7&amp;w=131&amp;h=145&amp;c=7&amp;rs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967755"/>
            <a:ext cx="12477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http://ts1.mm.bing.net/th?id=H.4845728975752336&amp;pid=1.7&amp;w=224&amp;h=111&amp;c=7&amp;rs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20" y="5500688"/>
            <a:ext cx="2133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http://ts2.mm.bing.net/th?id=H.4741962607952533&amp;pid=1.7&amp;w=188&amp;h=144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80728"/>
            <a:ext cx="1790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http://ts2.mm.bing.net/th?id=H.4653378887223461&amp;pid=1.7&amp;w=143&amp;h=141&amp;c=7&amp;rs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5319"/>
          <a:stretch>
            <a:fillRect/>
          </a:stretch>
        </p:blipFill>
        <p:spPr bwMode="auto">
          <a:xfrm>
            <a:off x="7358063" y="4714875"/>
            <a:ext cx="129063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0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u="sng" dirty="0"/>
              <a:t>Le tutorat 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fr-FR" altLang="fr-FR" dirty="0"/>
              <a:t>Séances d’entrainement aux QCM et autres épreuves</a:t>
            </a:r>
          </a:p>
          <a:p>
            <a:r>
              <a:rPr lang="fr-FR" altLang="fr-FR" dirty="0"/>
              <a:t>Des séances de 2h le soir Concours blanc + examens blancs</a:t>
            </a:r>
          </a:p>
          <a:p>
            <a:r>
              <a:rPr lang="fr-FR" altLang="fr-FR" dirty="0"/>
              <a:t>1 tuteur de 2</a:t>
            </a:r>
            <a:r>
              <a:rPr lang="fr-FR" altLang="fr-FR" baseline="30000" dirty="0"/>
              <a:t>ème</a:t>
            </a:r>
            <a:r>
              <a:rPr lang="fr-FR" altLang="fr-FR" dirty="0"/>
              <a:t> année pour 30 à 50 étudiants </a:t>
            </a:r>
          </a:p>
        </p:txBody>
      </p:sp>
    </p:spTree>
    <p:extLst>
      <p:ext uri="{BB962C8B-B14F-4D97-AF65-F5344CB8AC3E}">
        <p14:creationId xmlns:p14="http://schemas.microsoft.com/office/powerpoint/2010/main" val="379985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b="1" u="sng" dirty="0"/>
              <a:t>Les prépas privées</a:t>
            </a:r>
            <a:r>
              <a:rPr lang="fr-FR" b="1" dirty="0"/>
              <a:t> ?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dirty="0"/>
              <a:t>Accompagnement dans les révisions, méthodes, approfondissement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dirty="0"/>
              <a:t>Préparation au concours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fr-FR" altLang="fr-FR" dirty="0"/>
              <a:t>A Strasbourg : Horizon, Cours Galien, </a:t>
            </a:r>
            <a:r>
              <a:rPr lang="fr-FR" altLang="fr-FR" dirty="0" err="1"/>
              <a:t>Exactétudes</a:t>
            </a:r>
            <a:r>
              <a:rPr lang="fr-FR" altLang="fr-FR" dirty="0"/>
              <a:t>, </a:t>
            </a:r>
            <a:r>
              <a:rPr lang="fr-FR" altLang="fr-FR" dirty="0" err="1"/>
              <a:t>Formascience</a:t>
            </a:r>
            <a:r>
              <a:rPr lang="fr-FR" altLang="fr-FR" dirty="0"/>
              <a:t>, </a:t>
            </a:r>
            <a:r>
              <a:rPr lang="fr-FR" altLang="fr-FR" dirty="0" err="1"/>
              <a:t>Educplus</a:t>
            </a:r>
            <a:r>
              <a:rPr lang="fr-FR" altLang="fr-FR" dirty="0"/>
              <a:t>, </a:t>
            </a:r>
            <a:r>
              <a:rPr lang="fr-FR" altLang="fr-FR" dirty="0" err="1"/>
              <a:t>Vesale</a:t>
            </a:r>
            <a:r>
              <a:rPr lang="fr-FR" altLang="fr-FR" dirty="0"/>
              <a:t>, </a:t>
            </a:r>
            <a:r>
              <a:rPr lang="fr-FR" altLang="fr-FR" dirty="0" err="1"/>
              <a:t>COSMOS,Médisup</a:t>
            </a:r>
            <a:r>
              <a:rPr lang="fr-FR" altLang="fr-FR" dirty="0"/>
              <a:t>, Médical Strasbourg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altLang="fr-FR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fr-FR" altLang="fr-FR" dirty="0"/>
              <a:t>Privés – attention au coût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77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altLang="fr-FR" dirty="0"/>
              <a:t>En cas d’échec au concours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82575" y="1268413"/>
            <a:ext cx="8861425" cy="4525962"/>
          </a:xfrm>
        </p:spPr>
        <p:txBody>
          <a:bodyPr/>
          <a:lstStyle/>
          <a:p>
            <a:r>
              <a:rPr lang="fr-FR" sz="1800" dirty="0"/>
              <a:t>Redoublement possible si classement ne dépasse pas 3 fois le numérus clausus sinon réorientation</a:t>
            </a:r>
          </a:p>
          <a:p>
            <a:endParaRPr lang="fr-FR" sz="1800" dirty="0"/>
          </a:p>
          <a:p>
            <a:r>
              <a:rPr lang="fr-FR" sz="1800" b="1" u="sng" dirty="0"/>
              <a:t>1</a:t>
            </a:r>
            <a:r>
              <a:rPr lang="fr-FR" sz="1800" b="1" u="sng" baseline="30000" dirty="0"/>
              <a:t>ère</a:t>
            </a:r>
            <a:r>
              <a:rPr lang="fr-FR" sz="1800" b="1" u="sng" dirty="0"/>
              <a:t> possibilité</a:t>
            </a:r>
            <a:r>
              <a:rPr lang="fr-FR" sz="1800" dirty="0"/>
              <a:t>: L2 sciences pour la santé ou L2 disciplinaire avec parcours santé ou L2 disciplinaire</a:t>
            </a:r>
          </a:p>
          <a:p>
            <a:endParaRPr lang="fr-FR" sz="1800" dirty="0"/>
          </a:p>
          <a:p>
            <a:r>
              <a:rPr lang="fr-FR" sz="1800" b="1" u="sng" dirty="0"/>
              <a:t>IFSI</a:t>
            </a:r>
            <a:endParaRPr lang="fr-FR" sz="1800" dirty="0"/>
          </a:p>
          <a:p>
            <a:endParaRPr lang="fr-FR" sz="1800" dirty="0"/>
          </a:p>
          <a:p>
            <a:r>
              <a:rPr lang="fr-FR" sz="1800" b="1" u="sng" dirty="0"/>
              <a:t>Ecoles d</a:t>
            </a:r>
            <a:r>
              <a:rPr lang="fr-FR" sz="1800" b="1" u="sng" dirty="0">
                <a:hlinkClick r:id="rId3"/>
              </a:rPr>
              <a:t>’ingénieurs</a:t>
            </a:r>
            <a:r>
              <a:rPr lang="fr-FR" sz="1800" b="1" u="sng" dirty="0"/>
              <a:t> </a:t>
            </a:r>
            <a:r>
              <a:rPr lang="fr-FR" sz="1800" dirty="0"/>
              <a:t>(sur dossier ou concours)</a:t>
            </a:r>
          </a:p>
          <a:p>
            <a:endParaRPr lang="fr-FR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fr-FR" sz="6600" dirty="0"/>
              <a:t>LES METIERS </a:t>
            </a:r>
            <a:r>
              <a:rPr lang="fr-FR" sz="6600"/>
              <a:t>APRES PASS/LAS/ </a:t>
            </a:r>
            <a:r>
              <a:rPr lang="fr-FR" sz="6600" dirty="0"/>
              <a:t>licence sciences pour la santé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4000" b="1"/>
              <a:t>Médecin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92868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fr-FR" altLang="fr-FR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fr-FR" altLang="fr-FR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fr-FR" sz="2400" dirty="0"/>
              <a:t>Formation de 9 à 11 ans  selon que l’on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fr-FR" sz="2400" dirty="0"/>
              <a:t>soit praticien généraliste ou spécialiste</a:t>
            </a:r>
            <a:endParaRPr lang="fr-FR" altLang="fr-FR" sz="1800" b="1" dirty="0"/>
          </a:p>
          <a:p>
            <a:pPr eaLnBrk="1" hangingPunct="1">
              <a:defRPr/>
            </a:pPr>
            <a:r>
              <a:rPr lang="fr-FR" altLang="fr-FR" sz="1800" b="1" dirty="0"/>
              <a:t>Nature du travail: </a:t>
            </a:r>
            <a:r>
              <a:rPr lang="fr-FR" altLang="fr-FR" sz="1800" dirty="0"/>
              <a:t>Diagnostic et traitement</a:t>
            </a:r>
          </a:p>
          <a:p>
            <a:pPr eaLnBrk="1" hangingPunct="1">
              <a:defRPr/>
            </a:pPr>
            <a:endParaRPr lang="fr-FR" altLang="fr-FR" sz="1800" dirty="0"/>
          </a:p>
          <a:p>
            <a:pPr eaLnBrk="1" hangingPunct="1">
              <a:defRPr/>
            </a:pPr>
            <a:r>
              <a:rPr lang="fr-FR" altLang="fr-FR" sz="1800" dirty="0"/>
              <a:t>Formation sur 3 cycles</a:t>
            </a:r>
          </a:p>
          <a:p>
            <a:pPr eaLnBrk="1" hangingPunct="1">
              <a:defRPr/>
            </a:pPr>
            <a:endParaRPr lang="fr-FR" altLang="fr-FR" sz="1800" dirty="0"/>
          </a:p>
          <a:p>
            <a:pPr eaLnBrk="1" hangingPunct="1">
              <a:defRPr/>
            </a:pPr>
            <a:r>
              <a:rPr lang="fr-FR" altLang="fr-FR" sz="1800" dirty="0"/>
              <a:t>ECN : épreuves </a:t>
            </a:r>
            <a:r>
              <a:rPr lang="fr-FR" altLang="fr-FR" sz="1800" dirty="0" err="1"/>
              <a:t>classantes</a:t>
            </a:r>
            <a:r>
              <a:rPr lang="fr-FR" altLang="fr-FR" sz="1800" dirty="0"/>
              <a:t> nationales 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fr-FR" sz="1800" b="1" dirty="0"/>
              <a:t>	</a:t>
            </a:r>
            <a:r>
              <a:rPr lang="fr-FR" altLang="fr-FR" sz="1800" dirty="0"/>
              <a:t> 	3 ans : médecine générale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fr-FR" sz="1800" dirty="0"/>
              <a:t>		4 à 5 ans : spécialités : </a:t>
            </a:r>
            <a:r>
              <a:rPr lang="fr-FR" altLang="fr-FR" sz="2000" u="sng" dirty="0">
                <a:solidFill>
                  <a:schemeClr val="accent6"/>
                </a:solidFill>
              </a:rPr>
              <a:t>Chirurgie; Gynécologie, Obstétrique ; Anesthésie-réanimation; Pédiatrie ; Psychiatrie </a:t>
            </a:r>
            <a:r>
              <a:rPr lang="fr-FR" altLang="fr-FR" sz="2000" b="1" u="sng" dirty="0">
                <a:solidFill>
                  <a:schemeClr val="accent6"/>
                </a:solidFill>
              </a:rPr>
              <a:t>; </a:t>
            </a:r>
            <a:r>
              <a:rPr lang="fr-FR" altLang="fr-FR" sz="2000" u="sng" dirty="0">
                <a:solidFill>
                  <a:schemeClr val="accent6"/>
                </a:solidFill>
              </a:rPr>
              <a:t>Gynécologie médicale; Biologie médicale; Santé publique; Médecine </a:t>
            </a:r>
            <a:r>
              <a:rPr lang="fr-FR" altLang="fr-FR" sz="2000" u="sng">
                <a:solidFill>
                  <a:schemeClr val="accent6"/>
                </a:solidFill>
              </a:rPr>
              <a:t>du travail…</a:t>
            </a:r>
            <a:endParaRPr lang="fr-FR" altLang="fr-FR" dirty="0">
              <a:solidFill>
                <a:schemeClr val="accent2"/>
              </a:solidFill>
            </a:endParaRPr>
          </a:p>
        </p:txBody>
      </p:sp>
      <p:sp>
        <p:nvSpPr>
          <p:cNvPr id="5124" name="AutoShape 8" descr="Résultat de recherche d'images pour &quot;onisep medec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5" name="AutoShape 10" descr="Résultat de recherche d'images pour &quot;onisep medecin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175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4000" b="1" dirty="0"/>
              <a:t>Chirurgien dentiste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8229600" cy="452596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fr-FR" altLang="fr-FR" sz="2800"/>
              <a:t>Formation de 6 à 8-9 ans sur 3 cycles</a:t>
            </a:r>
          </a:p>
          <a:p>
            <a:pPr algn="just" eaLnBrk="1" hangingPunct="1">
              <a:lnSpc>
                <a:spcPct val="90000"/>
              </a:lnSpc>
            </a:pPr>
            <a:endParaRPr lang="fr-FR" altLang="fr-FR" sz="2800"/>
          </a:p>
          <a:p>
            <a:pPr algn="just" eaLnBrk="1" hangingPunct="1">
              <a:lnSpc>
                <a:spcPct val="90000"/>
              </a:lnSpc>
            </a:pPr>
            <a:r>
              <a:rPr lang="fr-FR" altLang="fr-FR" sz="2800"/>
              <a:t>travaux pratiques, s’exercent sur des simulateurs... très concret dès le début. La dextérité s’acquiert en s’entrainant</a:t>
            </a:r>
          </a:p>
          <a:p>
            <a:pPr algn="just" eaLnBrk="1" hangingPunct="1">
              <a:lnSpc>
                <a:spcPct val="90000"/>
              </a:lnSpc>
            </a:pPr>
            <a:endParaRPr lang="fr-FR" altLang="fr-FR" sz="2800"/>
          </a:p>
          <a:p>
            <a:pPr algn="just" eaLnBrk="1" hangingPunct="1">
              <a:lnSpc>
                <a:spcPct val="90000"/>
              </a:lnSpc>
            </a:pPr>
            <a:r>
              <a:rPr lang="fr-FR" altLang="fr-FR" sz="2800"/>
              <a:t>actes sur les patients en 4</a:t>
            </a:r>
            <a:r>
              <a:rPr lang="fr-FR" altLang="fr-FR" sz="2800" baseline="30000"/>
              <a:t>ème</a:t>
            </a:r>
            <a:r>
              <a:rPr lang="fr-FR" altLang="fr-FR" sz="2800"/>
              <a:t> année</a:t>
            </a:r>
          </a:p>
          <a:p>
            <a:pPr algn="just" eaLnBrk="1" hangingPunct="1">
              <a:lnSpc>
                <a:spcPct val="90000"/>
              </a:lnSpc>
            </a:pPr>
            <a:endParaRPr lang="fr-FR" altLang="fr-FR" sz="2800"/>
          </a:p>
          <a:p>
            <a:pPr algn="just" eaLnBrk="1" hangingPunct="1">
              <a:lnSpc>
                <a:spcPct val="90000"/>
              </a:lnSpc>
            </a:pPr>
            <a:r>
              <a:rPr lang="fr-FR" altLang="fr-FR" sz="2800"/>
              <a:t>Enseignements: Odontologie légale, médecine et chirurgie buccales, orthopédie dentofaciale, anesthésiologie </a:t>
            </a:r>
          </a:p>
          <a:p>
            <a:pPr algn="just" eaLnBrk="1" hangingPunct="1">
              <a:lnSpc>
                <a:spcPct val="90000"/>
              </a:lnSpc>
            </a:pPr>
            <a:endParaRPr lang="fr-FR" altLang="fr-FR" sz="2800"/>
          </a:p>
        </p:txBody>
      </p:sp>
      <p:pic>
        <p:nvPicPr>
          <p:cNvPr id="6148" name="Picture 6" descr="shapeimag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525" y="260350"/>
            <a:ext cx="1457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4000" b="1"/>
              <a:t>Pharmacien </a:t>
            </a:r>
            <a:endParaRPr lang="fr-FR" altLang="fr-FR" b="1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sz="2800"/>
              <a:t>1</a:t>
            </a:r>
            <a:r>
              <a:rPr lang="fr-FR" sz="2800" baseline="30000"/>
              <a:t>er</a:t>
            </a:r>
            <a:r>
              <a:rPr lang="fr-FR" sz="2800"/>
              <a:t> cycle : diplôme de formation générale en sciences pharmaceutiques (3 ans)</a:t>
            </a:r>
          </a:p>
          <a:p>
            <a:r>
              <a:rPr lang="fr-FR" sz="2800"/>
              <a:t>2</a:t>
            </a:r>
            <a:r>
              <a:rPr lang="fr-FR" sz="2800" baseline="30000"/>
              <a:t>e</a:t>
            </a:r>
            <a:r>
              <a:rPr lang="fr-FR" sz="2800"/>
              <a:t> cycle (2 ans) </a:t>
            </a:r>
          </a:p>
          <a:p>
            <a:r>
              <a:rPr lang="fr-FR" sz="2800"/>
              <a:t>3</a:t>
            </a:r>
            <a:r>
              <a:rPr lang="fr-FR" sz="2800" baseline="30000"/>
              <a:t>e</a:t>
            </a:r>
            <a:r>
              <a:rPr lang="fr-FR" sz="2800"/>
              <a:t> cycle : </a:t>
            </a:r>
          </a:p>
          <a:p>
            <a:pPr lvl="1"/>
            <a:r>
              <a:rPr lang="fr-FR" sz="2400"/>
              <a:t>5e année « hospitalo-universitaire » : stage à l'hôpital.</a:t>
            </a:r>
          </a:p>
          <a:p>
            <a:pPr lvl="1"/>
            <a:r>
              <a:rPr lang="fr-FR" sz="2400"/>
              <a:t>Le cycle court (1 an) mène au métier de pharmacien en officine ou dans l'industrie pharmaceutique. </a:t>
            </a:r>
          </a:p>
          <a:p>
            <a:pPr lvl="1"/>
            <a:r>
              <a:rPr lang="fr-FR" sz="2400"/>
              <a:t>Le cycle long (internat) (4 ans) vers le métier de biologiste en laboratoire d'analyses, de pharmacien des hôpitaux ou d'inspecteur de la santé, de chercheur ou d’enseignant.</a:t>
            </a:r>
            <a:endParaRPr lang="fr-FR" altLang="fr-F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6038"/>
            <a:ext cx="19589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b="1"/>
              <a:t>Sage-femme</a:t>
            </a:r>
            <a:endParaRPr lang="fr-FR" altLang="fr-FR" b="1"/>
          </a:p>
        </p:txBody>
      </p:sp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altLang="fr-FR" sz="2800"/>
              <a:t>Fort investissement en stage dès le début</a:t>
            </a:r>
          </a:p>
          <a:p>
            <a:pPr eaLnBrk="1" hangingPunct="1"/>
            <a:endParaRPr lang="fr-FR" altLang="fr-FR" sz="2800"/>
          </a:p>
          <a:p>
            <a:pPr eaLnBrk="1" hangingPunct="1"/>
            <a:r>
              <a:rPr lang="fr-FR" altLang="fr-FR" sz="2800"/>
              <a:t>Capable de pratiquer un accouchement au niveau licence</a:t>
            </a:r>
          </a:p>
          <a:p>
            <a:pPr eaLnBrk="1" hangingPunct="1"/>
            <a:endParaRPr lang="fr-FR" altLang="fr-FR" sz="2800"/>
          </a:p>
          <a:p>
            <a:pPr eaLnBrk="1" hangingPunct="1"/>
            <a:r>
              <a:rPr lang="fr-FR" altLang="fr-FR" sz="2800"/>
              <a:t>Examens cliniques (écho..), prescription de médicaments , suivi, prévention, urgences</a:t>
            </a:r>
          </a:p>
          <a:p>
            <a:pPr eaLnBrk="1" hangingPunct="1"/>
            <a:endParaRPr lang="fr-FR" altLang="fr-FR" sz="2800"/>
          </a:p>
          <a:p>
            <a:pPr eaLnBrk="1" hangingPunct="1"/>
            <a:r>
              <a:rPr lang="fr-FR" altLang="fr-FR" sz="2800"/>
              <a:t>Moins de contact avec les enfants , davantage avec  les mamans</a:t>
            </a:r>
          </a:p>
        </p:txBody>
      </p:sp>
      <p:pic>
        <p:nvPicPr>
          <p:cNvPr id="8196" name="Picture 6" descr="ANd9GcR8bSGcZQhkksSszqwGC-lYknyiW_3N2GsatJ6CP_BNq6qMb-ez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0475" y="0"/>
            <a:ext cx="15335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/>
              <a:t>Masseur –</a:t>
            </a:r>
            <a:br>
              <a:rPr lang="fr-FR" altLang="fr-FR" sz="4000"/>
            </a:br>
            <a:r>
              <a:rPr lang="fr-FR" altLang="fr-FR" sz="4000"/>
              <a:t>kinésithérapeute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algn="justLow" eaLnBrk="1" hangingPunct="1">
              <a:lnSpc>
                <a:spcPct val="90000"/>
              </a:lnSpc>
            </a:pPr>
            <a:r>
              <a:rPr lang="fr-FR" altLang="fr-FR" sz="2800" b="1" dirty="0"/>
              <a:t>Formation de 4 années accessible : </a:t>
            </a:r>
          </a:p>
          <a:p>
            <a:pPr algn="justLow" eaLnBrk="1" hangingPunct="1">
              <a:lnSpc>
                <a:spcPct val="90000"/>
              </a:lnSpc>
              <a:buFontTx/>
              <a:buNone/>
            </a:pPr>
            <a:r>
              <a:rPr lang="fr-FR" altLang="fr-FR" sz="2800" dirty="0"/>
              <a:t>    - </a:t>
            </a:r>
            <a:r>
              <a:rPr lang="fr-FR" altLang="fr-FR" sz="2800" b="1" dirty="0"/>
              <a:t>Après la licence sciences pour la santé (Strasbourg, Poitiers, Caen, Paris 13),PASS, LAS</a:t>
            </a:r>
          </a:p>
          <a:p>
            <a:pPr algn="justLow" eaLnBrk="1" hangingPunct="1">
              <a:lnSpc>
                <a:spcPct val="90000"/>
              </a:lnSpc>
              <a:buFontTx/>
              <a:buNone/>
            </a:pPr>
            <a:r>
              <a:rPr lang="fr-FR" altLang="fr-FR" sz="2800" b="1" dirty="0"/>
              <a:t>    </a:t>
            </a:r>
            <a:r>
              <a:rPr lang="fr-FR" altLang="fr-FR" sz="2800" dirty="0"/>
              <a:t>- Certaines écoles recrutent après la L1 STAPS</a:t>
            </a:r>
            <a:r>
              <a:rPr lang="fr-FR" altLang="fr-FR" sz="2800" i="1" dirty="0"/>
              <a:t> (</a:t>
            </a:r>
            <a:r>
              <a:rPr lang="fr-FR" altLang="fr-FR" sz="2800" i="1" dirty="0" err="1"/>
              <a:t>exemples:Strasbourg</a:t>
            </a:r>
            <a:r>
              <a:rPr lang="fr-FR" altLang="fr-FR" sz="2800" i="1" dirty="0"/>
              <a:t>, Grenoble ,Lille, Reims…) </a:t>
            </a:r>
            <a:r>
              <a:rPr lang="fr-FR" altLang="fr-FR" sz="2800" dirty="0"/>
              <a:t>ou Sciences de la vie </a:t>
            </a:r>
            <a:r>
              <a:rPr lang="fr-FR" altLang="fr-FR" sz="2800" i="1" dirty="0"/>
              <a:t>(</a:t>
            </a:r>
            <a:r>
              <a:rPr lang="fr-FR" altLang="fr-FR" sz="2800" i="1" dirty="0" err="1"/>
              <a:t>Strasbourg,Grenoble</a:t>
            </a:r>
            <a:r>
              <a:rPr lang="fr-FR" altLang="fr-FR" sz="2800" i="1" dirty="0"/>
              <a:t>, Limoges) </a:t>
            </a:r>
          </a:p>
          <a:p>
            <a:pPr algn="justLow" eaLnBrk="1" hangingPunct="1">
              <a:lnSpc>
                <a:spcPct val="90000"/>
              </a:lnSpc>
              <a:buFontTx/>
              <a:buNone/>
            </a:pPr>
            <a:endParaRPr lang="fr-FR" altLang="fr-FR" sz="2800" b="1" dirty="0"/>
          </a:p>
          <a:p>
            <a:pPr algn="justLow" eaLnBrk="1" hangingPunct="1">
              <a:lnSpc>
                <a:spcPct val="90000"/>
              </a:lnSpc>
              <a:buFontTx/>
              <a:buNone/>
            </a:pPr>
            <a:r>
              <a:rPr lang="fr-FR" altLang="fr-FR" sz="2800" b="1" dirty="0"/>
              <a:t>Enseignements </a:t>
            </a:r>
            <a:r>
              <a:rPr lang="fr-FR" altLang="fr-FR" sz="2800" dirty="0"/>
              <a:t>: 700 heures d’enseignement théorique (musculo-squelettique, neuro musculaire, cardio-respiratoire et viscérale, gériatrie, pédiatrie) et 280 heures de stage pratique</a:t>
            </a:r>
          </a:p>
        </p:txBody>
      </p:sp>
      <p:pic>
        <p:nvPicPr>
          <p:cNvPr id="9220" name="Picture 6" descr="k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4631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Ergothérapeute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497887" cy="5113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b="1" dirty="0"/>
              <a:t>Formation de 3 ou 4 années</a:t>
            </a:r>
            <a:r>
              <a:rPr lang="fr-FR" altLang="fr-FR" sz="2800" dirty="0"/>
              <a:t> accessible après le bac ou après une 1</a:t>
            </a:r>
            <a:r>
              <a:rPr lang="fr-FR" altLang="fr-FR" sz="2800" baseline="30000" dirty="0"/>
              <a:t>ère</a:t>
            </a:r>
            <a:r>
              <a:rPr lang="fr-FR" altLang="fr-FR" sz="2800" dirty="0"/>
              <a:t> année de santé,  L1 STAPS ou SVT  en fonction des écoles.  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800" dirty="0"/>
              <a:t>L'accès à l’examen de 1</a:t>
            </a:r>
            <a:r>
              <a:rPr lang="fr-FR" altLang="fr-FR" sz="2800" baseline="30000" dirty="0"/>
              <a:t>ère</a:t>
            </a:r>
            <a:r>
              <a:rPr lang="fr-FR" altLang="fr-FR" sz="2800" dirty="0"/>
              <a:t> en  2e année est autorisé aux titulaires du DE de sage-femme, d'infirmier, de masseur-kinésithérapeute, de psychomotricien et aux personnes ayant validé le 1er cycle des études médicales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2800" b="1" dirty="0"/>
              <a:t>Contenu de formation</a:t>
            </a:r>
            <a:r>
              <a:rPr lang="fr-FR" altLang="fr-FR" sz="2800" dirty="0"/>
              <a:t>: Anatomie, physiologie, psychologie, étude des pathologies et de la rééducation en ergothérapie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dirty="0"/>
          </a:p>
        </p:txBody>
      </p:sp>
      <p:sp>
        <p:nvSpPr>
          <p:cNvPr id="10244" name="AutoShape 6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0245" name="AutoShape 8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10246" name="Picture 10" descr="reeducation-ergothera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9077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réforme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47" y="1752600"/>
            <a:ext cx="4265706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9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Psychomotricien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1417638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fr-FR" altLang="fr-FR" sz="2800" b="1" u="sng" dirty="0"/>
              <a:t>Formation</a:t>
            </a:r>
            <a:r>
              <a:rPr lang="fr-FR" altLang="fr-FR" sz="2800" b="1" dirty="0"/>
              <a:t> de 3 ou 4 ans</a:t>
            </a:r>
            <a:r>
              <a:rPr lang="fr-FR" altLang="fr-FR" sz="2800" dirty="0"/>
              <a:t> avec au programme : anatomie, physiologie, psychologie-psychiatrie, psychomotricité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fr-FR" altLang="fr-FR" sz="2800" dirty="0"/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fr-FR" altLang="fr-FR" sz="2800" dirty="0"/>
              <a:t>Accès à l’examen de 1</a:t>
            </a:r>
            <a:r>
              <a:rPr lang="fr-FR" altLang="fr-FR" sz="2800" baseline="30000" dirty="0"/>
              <a:t>ère</a:t>
            </a:r>
            <a:r>
              <a:rPr lang="fr-FR" altLang="fr-FR" sz="2800" dirty="0"/>
              <a:t> en 2</a:t>
            </a:r>
            <a:r>
              <a:rPr lang="fr-FR" altLang="fr-FR" sz="2800" baseline="30000" dirty="0"/>
              <a:t>ème</a:t>
            </a:r>
            <a:r>
              <a:rPr lang="fr-FR" altLang="fr-FR" sz="2800" dirty="0"/>
              <a:t> année après premier cycle des études médicales, une licence ou un master 1 de psychologie ou de STAPS, un diplôme d'État paramédical (ergothérapeute, infirmier, kiné, éducateur spécialisé, capacité en orthoptie ou orthophonie…)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fr-FR" altLang="fr-FR" sz="2800" dirty="0"/>
          </a:p>
        </p:txBody>
      </p:sp>
      <p:pic>
        <p:nvPicPr>
          <p:cNvPr id="11268" name="Picture 6" descr="psychomotrici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160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Ostéopathe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fr-FR" altLang="fr-FR" sz="2000" dirty="0"/>
              <a:t>Un diplôme reconnu par l’état mais pas un diplôme d’état</a:t>
            </a:r>
          </a:p>
          <a:p>
            <a:pPr eaLnBrk="1" hangingPunct="1"/>
            <a:endParaRPr lang="fr-FR" altLang="fr-FR" sz="2000" dirty="0"/>
          </a:p>
          <a:p>
            <a:pPr eaLnBrk="1" hangingPunct="1"/>
            <a:r>
              <a:rPr lang="fr-FR" altLang="fr-FR" sz="2000" dirty="0"/>
              <a:t>L'ostéopathe, par définition, diagnostique et traite, par la main, les zones de blocage et les tensions des tissus du corps, qui peuvent entraîner des troubles fonctionnels. Il soigne les patients à l'aide de gestes techniques et d'un toucher minutieux et précis.</a:t>
            </a:r>
          </a:p>
          <a:p>
            <a:pPr eaLnBrk="1" hangingPunct="1"/>
            <a:endParaRPr lang="fr-FR" altLang="fr-FR" sz="2000" dirty="0"/>
          </a:p>
          <a:p>
            <a:pPr eaLnBrk="1" hangingPunct="1"/>
            <a:r>
              <a:rPr lang="fr-FR" altLang="fr-FR" sz="2000" dirty="0"/>
              <a:t>Formation de 5 années dans la plupart des écoles ou universités privées. 7000 à 8000€/an, </a:t>
            </a:r>
          </a:p>
          <a:p>
            <a:pPr eaLnBrk="1" hangingPunct="1"/>
            <a:endParaRPr lang="fr-FR" altLang="fr-FR" sz="2000" dirty="0"/>
          </a:p>
          <a:p>
            <a:pPr eaLnBrk="1" hangingPunct="1"/>
            <a:r>
              <a:rPr lang="fr-FR" altLang="fr-FR" sz="2000" dirty="0"/>
              <a:t>Sélection sur dossier et entretien de motivation</a:t>
            </a:r>
          </a:p>
          <a:p>
            <a:pPr eaLnBrk="1" hangingPunct="1"/>
            <a:r>
              <a:rPr lang="fr-FR" altLang="fr-FR" sz="2000" dirty="0"/>
              <a:t>OSCAR et COS en Alsace</a:t>
            </a:r>
          </a:p>
          <a:p>
            <a:pPr eaLnBrk="1" hangingPunct="1"/>
            <a:endParaRPr lang="fr-FR" altLang="fr-FR" sz="2000" dirty="0"/>
          </a:p>
          <a:p>
            <a:pPr eaLnBrk="1" hangingPunct="1"/>
            <a:r>
              <a:rPr lang="fr-FR" altLang="fr-FR" sz="2000" dirty="0"/>
              <a:t>Matières enseignées: appareil locomoteur ,système nerveux, appareil ostéo-articulaire ,appareils cardio-vasculaire et respiratoire</a:t>
            </a:r>
          </a:p>
        </p:txBody>
      </p:sp>
      <p:pic>
        <p:nvPicPr>
          <p:cNvPr id="12292" name="Picture 6" descr="Ost%C3%A9opathe-Montpellier-N%C3%A9vralgie-dArnol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/>
              <a:t>Infirmier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28800"/>
            <a:ext cx="8229600" cy="4525963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fr-FR" altLang="fr-FR" b="1" u="sng" dirty="0"/>
              <a:t>Formation intégrée au LMD  de 3 années accessible sur </a:t>
            </a:r>
            <a:r>
              <a:rPr lang="fr-FR" altLang="fr-FR" b="1" u="sng" dirty="0" err="1"/>
              <a:t>Parcoursup</a:t>
            </a:r>
            <a:endParaRPr lang="fr-FR" altLang="fr-FR" b="1" u="sng" dirty="0"/>
          </a:p>
          <a:p>
            <a:pPr marL="609600" indent="-609600" eaLnBrk="1" hangingPunct="1">
              <a:lnSpc>
                <a:spcPct val="90000"/>
              </a:lnSpc>
            </a:pPr>
            <a:endParaRPr lang="fr-FR" altLang="fr-FR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fr-FR" altLang="fr-FR" b="1" u="sng" dirty="0"/>
              <a:t>Sélection et calendrier </a:t>
            </a:r>
            <a:r>
              <a:rPr lang="fr-FR" altLang="fr-FR" b="1" u="sng" dirty="0" err="1"/>
              <a:t>Parcoursup</a:t>
            </a:r>
            <a:endParaRPr lang="fr-FR" altLang="fr-FR" dirty="0"/>
          </a:p>
          <a:p>
            <a:pPr marL="609600" indent="-609600" eaLnBrk="1" hangingPunct="1">
              <a:lnSpc>
                <a:spcPct val="90000"/>
              </a:lnSpc>
            </a:pPr>
            <a:endParaRPr lang="fr-FR" altLang="fr-FR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fr-FR" altLang="fr-FR" dirty="0"/>
          </a:p>
          <a:p>
            <a:pPr marL="609600" indent="-609600" eaLnBrk="1" hangingPunct="1">
              <a:lnSpc>
                <a:spcPct val="90000"/>
              </a:lnSpc>
            </a:pPr>
            <a:endParaRPr lang="fr-FR" altLang="fr-FR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fr-FR" altLang="fr-FR" b="1" dirty="0"/>
              <a:t>Spécialisation en 1an</a:t>
            </a:r>
            <a:r>
              <a:rPr lang="fr-FR" altLang="fr-FR" dirty="0"/>
              <a:t> (puéricultrice- bloc op- anesthésie- cadre de la santé)</a:t>
            </a:r>
          </a:p>
        </p:txBody>
      </p:sp>
      <p:pic>
        <p:nvPicPr>
          <p:cNvPr id="13316" name="Picture 6" descr="infirm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/>
              <a:t>D’autres métiers…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964612" cy="5661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altLang="fr-FR" sz="1600" b="1" u="sng" dirty="0" err="1"/>
              <a:t>Audioprohésiste</a:t>
            </a:r>
            <a:r>
              <a:rPr lang="fr-FR" altLang="fr-FR" sz="1600" dirty="0"/>
              <a:t>: 7 écoles,  la plus proche: Nancy.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 dirty="0"/>
              <a:t>	Epreuves : Dossier, épreuve orale.</a:t>
            </a:r>
          </a:p>
          <a:p>
            <a:pPr eaLnBrk="1" hangingPunct="1">
              <a:lnSpc>
                <a:spcPct val="80000"/>
              </a:lnSpc>
            </a:pPr>
            <a:endParaRPr lang="fr-FR" altLang="fr-FR" sz="16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1600" b="1" u="sng" dirty="0"/>
              <a:t>Orthoptiste</a:t>
            </a:r>
            <a:r>
              <a:rPr lang="fr-FR" altLang="fr-FR" sz="1600" dirty="0"/>
              <a:t>: le kiné des yeux , il rééduque les troubles de la vision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 dirty="0"/>
              <a:t>	Epreuves: sur dossier et épreuve orale. Vandoeuvre les Nancy, 8-Strasbourg-6-  Besançon-2- Dijon-2 ) 18 places </a:t>
            </a:r>
          </a:p>
          <a:p>
            <a:pPr eaLnBrk="1" hangingPunct="1">
              <a:lnSpc>
                <a:spcPct val="80000"/>
              </a:lnSpc>
            </a:pPr>
            <a:endParaRPr lang="fr-FR" altLang="fr-FR" sz="16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1600" b="1" u="sng" dirty="0"/>
              <a:t>Orthophoniste</a:t>
            </a:r>
            <a:r>
              <a:rPr lang="fr-FR" altLang="fr-FR" sz="1600" dirty="0"/>
              <a:t>: Rééducation troubles de la parole et du langage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 dirty="0"/>
              <a:t>		Epreuves: Dossier, épreuve orale. 35 places,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600" b="1" u="sng" dirty="0"/>
              <a:t>Manipulateur</a:t>
            </a:r>
            <a:r>
              <a:rPr lang="fr-FR" altLang="fr-FR" sz="1600" b="1" dirty="0"/>
              <a:t> </a:t>
            </a:r>
            <a:r>
              <a:rPr lang="fr-FR" altLang="fr-FR" sz="1600" b="1" u="sng" dirty="0"/>
              <a:t>Radio</a:t>
            </a:r>
            <a:r>
              <a:rPr lang="fr-FR" altLang="fr-FR" sz="1600" dirty="0"/>
              <a:t>: imagerie médicale, radiothérapie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1600" dirty="0"/>
              <a:t>	Sélection: </a:t>
            </a:r>
            <a:r>
              <a:rPr lang="fr-FR" altLang="fr-FR" sz="1600" dirty="0" err="1"/>
              <a:t>Parcoursup</a:t>
            </a:r>
            <a:r>
              <a:rPr lang="fr-FR" altLang="fr-FR" sz="1600" dirty="0"/>
              <a:t> (DTS à Strasbourg sur 3 </a:t>
            </a:r>
            <a:r>
              <a:rPr lang="fr-FR" altLang="fr-FR" sz="1600" dirty="0" smtClean="0"/>
              <a:t>ans, DE à Colmar)</a:t>
            </a:r>
            <a:endParaRPr lang="fr-FR" altLang="fr-FR" sz="1600" dirty="0"/>
          </a:p>
          <a:p>
            <a:pPr eaLnBrk="1" hangingPunct="1">
              <a:lnSpc>
                <a:spcPct val="80000"/>
              </a:lnSpc>
            </a:pPr>
            <a:endParaRPr lang="fr-FR" altLang="fr-FR" sz="16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1600" b="1" u="sng" dirty="0"/>
              <a:t>Pédicure podologue</a:t>
            </a:r>
            <a:r>
              <a:rPr lang="fr-FR" altLang="fr-FR" sz="1600" dirty="0"/>
              <a:t> :Paris, </a:t>
            </a:r>
            <a:r>
              <a:rPr lang="fr-FR" altLang="fr-FR" sz="1600" dirty="0" smtClean="0"/>
              <a:t>Lille</a:t>
            </a:r>
            <a:r>
              <a:rPr lang="fr-FR" altLang="fr-FR" sz="1600" smtClean="0"/>
              <a:t>, Strasbourg </a:t>
            </a:r>
            <a:r>
              <a:rPr lang="fr-FR" altLang="fr-FR" sz="1600" dirty="0"/>
              <a:t>au plus proche</a:t>
            </a:r>
          </a:p>
          <a:p>
            <a:pPr eaLnBrk="1" hangingPunct="1">
              <a:lnSpc>
                <a:spcPct val="80000"/>
              </a:lnSpc>
            </a:pPr>
            <a:endParaRPr lang="fr-FR" altLang="fr-FR" sz="16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1600" b="1" u="sng" dirty="0"/>
              <a:t>BTS Opticien lunetier</a:t>
            </a:r>
            <a:r>
              <a:rPr lang="fr-FR" altLang="fr-FR" sz="1600" dirty="0"/>
              <a:t> :formation en 2 ans  (CCI en apprentissage, Lycée ORT à Strasbourg)</a:t>
            </a:r>
          </a:p>
          <a:p>
            <a:pPr eaLnBrk="1" hangingPunct="1">
              <a:lnSpc>
                <a:spcPct val="80000"/>
              </a:lnSpc>
            </a:pPr>
            <a:endParaRPr lang="fr-FR" altLang="fr-FR" sz="16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1600" b="1" u="sng" dirty="0"/>
              <a:t>BTS Diététique</a:t>
            </a:r>
            <a:r>
              <a:rPr lang="fr-FR" altLang="fr-FR" sz="1600" b="1" dirty="0"/>
              <a:t>:</a:t>
            </a:r>
            <a:r>
              <a:rPr lang="fr-FR" altLang="fr-FR" sz="1600" dirty="0"/>
              <a:t> Jean Rostand sur Strasbourg, Belfort ou </a:t>
            </a:r>
            <a:r>
              <a:rPr lang="fr-FR" altLang="fr-FR" sz="1600" u="sng" dirty="0"/>
              <a:t>BUT génie biologique </a:t>
            </a:r>
            <a:r>
              <a:rPr lang="fr-FR" altLang="fr-FR" sz="1600" dirty="0"/>
              <a:t>sur Nancy</a:t>
            </a:r>
          </a:p>
          <a:p>
            <a:pPr eaLnBrk="1" hangingPunct="1">
              <a:lnSpc>
                <a:spcPct val="80000"/>
              </a:lnSpc>
            </a:pPr>
            <a:endParaRPr lang="fr-FR" altLang="fr-FR" sz="1600" dirty="0"/>
          </a:p>
          <a:p>
            <a:pPr eaLnBrk="1" hangingPunct="1">
              <a:lnSpc>
                <a:spcPct val="80000"/>
              </a:lnSpc>
            </a:pPr>
            <a:r>
              <a:rPr lang="fr-FR" altLang="fr-FR" sz="1600" b="1" u="sng" dirty="0"/>
              <a:t>BTS prothésiste – orthésiste </a:t>
            </a:r>
            <a:r>
              <a:rPr lang="fr-FR" altLang="fr-FR" sz="1600" dirty="0"/>
              <a:t>: quelques </a:t>
            </a:r>
            <a:r>
              <a:rPr lang="fr-FR" altLang="fr-FR" sz="1600" dirty="0" err="1"/>
              <a:t>étts</a:t>
            </a:r>
            <a:r>
              <a:rPr lang="fr-FR" altLang="fr-FR" sz="1600" dirty="0"/>
              <a:t> en France, spécialiste de l’appareillage orthopédique,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600" b="1" u="sng" dirty="0"/>
              <a:t>BTS </a:t>
            </a:r>
            <a:r>
              <a:rPr lang="fr-FR" altLang="fr-FR" sz="1600" b="1" u="sng" dirty="0" err="1"/>
              <a:t>Podo</a:t>
            </a:r>
            <a:r>
              <a:rPr lang="fr-FR" altLang="fr-FR" sz="1600" b="1" u="sng" dirty="0"/>
              <a:t> orthésiste</a:t>
            </a:r>
            <a:r>
              <a:rPr lang="fr-FR" altLang="fr-FR" sz="1600" u="sng" dirty="0"/>
              <a:t>,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licence psychologie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8229600" cy="4373563"/>
          </a:xfrm>
        </p:spPr>
        <p:txBody>
          <a:bodyPr>
            <a:normAutofit/>
          </a:bodyPr>
          <a:lstStyle/>
          <a:p>
            <a:r>
              <a:rPr lang="fr-FR" sz="2800" dirty="0"/>
              <a:t>Psychologie clinique et pathologique, psychologie sociale, psychologie du développement, psychologie cognitive,</a:t>
            </a:r>
          </a:p>
          <a:p>
            <a:r>
              <a:rPr lang="fr-FR" sz="2800" dirty="0"/>
              <a:t>Neurobiologie, psychobiologie, </a:t>
            </a:r>
          </a:p>
          <a:p>
            <a:r>
              <a:rPr lang="fr-FR" sz="2800" dirty="0"/>
              <a:t>Mathématiques (statistiques, probabilités, fonctions)</a:t>
            </a:r>
          </a:p>
        </p:txBody>
      </p:sp>
    </p:spTree>
    <p:extLst>
      <p:ext uri="{BB962C8B-B14F-4D97-AF65-F5344CB8AC3E}">
        <p14:creationId xmlns:p14="http://schemas.microsoft.com/office/powerpoint/2010/main" val="3940194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257175" y="333375"/>
            <a:ext cx="8745538" cy="6372225"/>
          </a:xfrm>
          <a:custGeom>
            <a:avLst/>
            <a:gdLst>
              <a:gd name="T0" fmla="*/ 0 w 5968"/>
              <a:gd name="T1" fmla="*/ 2147483647 h 4112"/>
              <a:gd name="T2" fmla="*/ 2147483647 w 5968"/>
              <a:gd name="T3" fmla="*/ 2147483647 h 4112"/>
              <a:gd name="T4" fmla="*/ 2147483647 w 5968"/>
              <a:gd name="T5" fmla="*/ 0 h 4112"/>
              <a:gd name="T6" fmla="*/ 2147483647 w 5968"/>
              <a:gd name="T7" fmla="*/ 2147483647 h 4112"/>
              <a:gd name="T8" fmla="*/ 2147483647 w 5968"/>
              <a:gd name="T9" fmla="*/ 2147483647 h 4112"/>
              <a:gd name="T10" fmla="*/ 0 w 5968"/>
              <a:gd name="T11" fmla="*/ 2147483647 h 4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8"/>
              <a:gd name="T19" fmla="*/ 0 h 4112"/>
              <a:gd name="T20" fmla="*/ 5968 w 5968"/>
              <a:gd name="T21" fmla="*/ 4112 h 4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8" h="4112">
                <a:moveTo>
                  <a:pt x="0" y="4112"/>
                </a:moveTo>
                <a:lnTo>
                  <a:pt x="2928" y="8"/>
                </a:lnTo>
                <a:lnTo>
                  <a:pt x="5968" y="0"/>
                </a:lnTo>
                <a:lnTo>
                  <a:pt x="5968" y="544"/>
                </a:lnTo>
                <a:lnTo>
                  <a:pt x="2936" y="552"/>
                </a:lnTo>
                <a:lnTo>
                  <a:pt x="0" y="4112"/>
                </a:lnTo>
                <a:close/>
              </a:path>
            </a:pathLst>
          </a:custGeom>
          <a:solidFill>
            <a:srgbClr val="93FF93"/>
          </a:solidFill>
          <a:ln w="222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257175" y="5802313"/>
            <a:ext cx="8745538" cy="941387"/>
          </a:xfrm>
          <a:custGeom>
            <a:avLst/>
            <a:gdLst>
              <a:gd name="T0" fmla="*/ 0 w 5968"/>
              <a:gd name="T1" fmla="*/ 2147483647 h 593"/>
              <a:gd name="T2" fmla="*/ 2147483647 w 5968"/>
              <a:gd name="T3" fmla="*/ 0 h 593"/>
              <a:gd name="T4" fmla="*/ 2147483647 w 5968"/>
              <a:gd name="T5" fmla="*/ 2147483647 h 593"/>
              <a:gd name="T6" fmla="*/ 2147483647 w 5968"/>
              <a:gd name="T7" fmla="*/ 2147483647 h 593"/>
              <a:gd name="T8" fmla="*/ 0 w 5968"/>
              <a:gd name="T9" fmla="*/ 2147483647 h 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8"/>
              <a:gd name="T16" fmla="*/ 0 h 593"/>
              <a:gd name="T17" fmla="*/ 5968 w 5968"/>
              <a:gd name="T18" fmla="*/ 593 h 5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8" h="593">
                <a:moveTo>
                  <a:pt x="0" y="593"/>
                </a:moveTo>
                <a:lnTo>
                  <a:pt x="2937" y="0"/>
                </a:lnTo>
                <a:lnTo>
                  <a:pt x="5968" y="1"/>
                </a:lnTo>
                <a:lnTo>
                  <a:pt x="5968" y="593"/>
                </a:lnTo>
                <a:lnTo>
                  <a:pt x="0" y="593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57175" y="1125538"/>
            <a:ext cx="8745538" cy="5580062"/>
          </a:xfrm>
          <a:custGeom>
            <a:avLst/>
            <a:gdLst>
              <a:gd name="T0" fmla="*/ 0 w 5968"/>
              <a:gd name="T1" fmla="*/ 2147483647 h 3568"/>
              <a:gd name="T2" fmla="*/ 2147483647 w 5968"/>
              <a:gd name="T3" fmla="*/ 2147483647 h 3568"/>
              <a:gd name="T4" fmla="*/ 2147483647 w 5968"/>
              <a:gd name="T5" fmla="*/ 0 h 3568"/>
              <a:gd name="T6" fmla="*/ 2147483647 w 5968"/>
              <a:gd name="T7" fmla="*/ 2147483647 h 3568"/>
              <a:gd name="T8" fmla="*/ 2147483647 w 5968"/>
              <a:gd name="T9" fmla="*/ 2147483647 h 3568"/>
              <a:gd name="T10" fmla="*/ 0 w 5968"/>
              <a:gd name="T11" fmla="*/ 2147483647 h 35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8"/>
              <a:gd name="T19" fmla="*/ 0 h 3568"/>
              <a:gd name="T20" fmla="*/ 5968 w 5968"/>
              <a:gd name="T21" fmla="*/ 3568 h 35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8" h="3568">
                <a:moveTo>
                  <a:pt x="0" y="3568"/>
                </a:moveTo>
                <a:lnTo>
                  <a:pt x="2949" y="2"/>
                </a:lnTo>
                <a:lnTo>
                  <a:pt x="5968" y="0"/>
                </a:lnTo>
                <a:lnTo>
                  <a:pt x="5968" y="600"/>
                </a:lnTo>
                <a:lnTo>
                  <a:pt x="2960" y="602"/>
                </a:lnTo>
                <a:lnTo>
                  <a:pt x="0" y="3568"/>
                </a:lnTo>
                <a:close/>
              </a:path>
            </a:pathLst>
          </a:custGeom>
          <a:solidFill>
            <a:srgbClr val="61FF61"/>
          </a:solidFill>
          <a:ln w="222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46063" y="2005013"/>
            <a:ext cx="8756650" cy="4700587"/>
          </a:xfrm>
          <a:custGeom>
            <a:avLst/>
            <a:gdLst>
              <a:gd name="T0" fmla="*/ 0 w 5976"/>
              <a:gd name="T1" fmla="*/ 2147483647 h 2961"/>
              <a:gd name="T2" fmla="*/ 2147483647 w 5976"/>
              <a:gd name="T3" fmla="*/ 0 h 2961"/>
              <a:gd name="T4" fmla="*/ 2147483647 w 5976"/>
              <a:gd name="T5" fmla="*/ 2147483647 h 2961"/>
              <a:gd name="T6" fmla="*/ 2147483647 w 5976"/>
              <a:gd name="T7" fmla="*/ 2147483647 h 2961"/>
              <a:gd name="T8" fmla="*/ 2147483647 w 5976"/>
              <a:gd name="T9" fmla="*/ 2147483647 h 2961"/>
              <a:gd name="T10" fmla="*/ 0 w 5976"/>
              <a:gd name="T11" fmla="*/ 2147483647 h 29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76"/>
              <a:gd name="T19" fmla="*/ 0 h 2961"/>
              <a:gd name="T20" fmla="*/ 5976 w 5976"/>
              <a:gd name="T21" fmla="*/ 2961 h 29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76" h="2961">
                <a:moveTo>
                  <a:pt x="0" y="2961"/>
                </a:moveTo>
                <a:lnTo>
                  <a:pt x="2966" y="0"/>
                </a:lnTo>
                <a:lnTo>
                  <a:pt x="5976" y="9"/>
                </a:lnTo>
                <a:lnTo>
                  <a:pt x="5976" y="617"/>
                </a:lnTo>
                <a:lnTo>
                  <a:pt x="2957" y="614"/>
                </a:lnTo>
                <a:lnTo>
                  <a:pt x="0" y="2961"/>
                </a:lnTo>
                <a:close/>
              </a:path>
            </a:pathLst>
          </a:custGeom>
          <a:solidFill>
            <a:srgbClr val="33FF33"/>
          </a:solidFill>
          <a:ln w="222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246063" y="2984500"/>
            <a:ext cx="8756650" cy="3746500"/>
          </a:xfrm>
          <a:custGeom>
            <a:avLst/>
            <a:gdLst>
              <a:gd name="T0" fmla="*/ 0 w 5976"/>
              <a:gd name="T1" fmla="*/ 2147483647 h 2360"/>
              <a:gd name="T2" fmla="*/ 2147483647 w 5976"/>
              <a:gd name="T3" fmla="*/ 0 h 2360"/>
              <a:gd name="T4" fmla="*/ 2147483647 w 5976"/>
              <a:gd name="T5" fmla="*/ 0 h 2360"/>
              <a:gd name="T6" fmla="*/ 2147483647 w 5976"/>
              <a:gd name="T7" fmla="*/ 2147483647 h 2360"/>
              <a:gd name="T8" fmla="*/ 2147483647 w 5976"/>
              <a:gd name="T9" fmla="*/ 2147483647 h 2360"/>
              <a:gd name="T10" fmla="*/ 0 w 5976"/>
              <a:gd name="T11" fmla="*/ 2147483647 h 2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76"/>
              <a:gd name="T19" fmla="*/ 0 h 2360"/>
              <a:gd name="T20" fmla="*/ 5976 w 5976"/>
              <a:gd name="T21" fmla="*/ 2360 h 2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76" h="2360">
                <a:moveTo>
                  <a:pt x="0" y="2360"/>
                </a:moveTo>
                <a:lnTo>
                  <a:pt x="2952" y="0"/>
                </a:lnTo>
                <a:lnTo>
                  <a:pt x="5976" y="0"/>
                </a:lnTo>
                <a:lnTo>
                  <a:pt x="5976" y="616"/>
                </a:lnTo>
                <a:lnTo>
                  <a:pt x="2957" y="605"/>
                </a:lnTo>
                <a:lnTo>
                  <a:pt x="0" y="2360"/>
                </a:lnTo>
                <a:close/>
              </a:path>
            </a:pathLst>
          </a:custGeom>
          <a:solidFill>
            <a:srgbClr val="00EE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254000" y="3937000"/>
            <a:ext cx="8745538" cy="2806700"/>
          </a:xfrm>
          <a:custGeom>
            <a:avLst/>
            <a:gdLst>
              <a:gd name="T0" fmla="*/ 0 w 5968"/>
              <a:gd name="T1" fmla="*/ 2147483647 h 1768"/>
              <a:gd name="T2" fmla="*/ 2147483647 w 5968"/>
              <a:gd name="T3" fmla="*/ 0 h 1768"/>
              <a:gd name="T4" fmla="*/ 2147483647 w 5968"/>
              <a:gd name="T5" fmla="*/ 2147483647 h 1768"/>
              <a:gd name="T6" fmla="*/ 2147483647 w 5968"/>
              <a:gd name="T7" fmla="*/ 2147483647 h 1768"/>
              <a:gd name="T8" fmla="*/ 2147483647 w 5968"/>
              <a:gd name="T9" fmla="*/ 2147483647 h 1768"/>
              <a:gd name="T10" fmla="*/ 0 w 5968"/>
              <a:gd name="T11" fmla="*/ 2147483647 h 1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8"/>
              <a:gd name="T19" fmla="*/ 0 h 1768"/>
              <a:gd name="T20" fmla="*/ 5968 w 5968"/>
              <a:gd name="T21" fmla="*/ 1768 h 1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8" h="1768">
                <a:moveTo>
                  <a:pt x="0" y="1768"/>
                </a:moveTo>
                <a:lnTo>
                  <a:pt x="2944" y="0"/>
                </a:lnTo>
                <a:lnTo>
                  <a:pt x="5968" y="8"/>
                </a:lnTo>
                <a:lnTo>
                  <a:pt x="5968" y="592"/>
                </a:lnTo>
                <a:lnTo>
                  <a:pt x="2939" y="592"/>
                </a:lnTo>
                <a:lnTo>
                  <a:pt x="0" y="1768"/>
                </a:lnTo>
                <a:close/>
              </a:path>
            </a:pathLst>
          </a:custGeom>
          <a:solidFill>
            <a:srgbClr val="00CC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257175" y="4864100"/>
            <a:ext cx="8745538" cy="1892300"/>
          </a:xfrm>
          <a:custGeom>
            <a:avLst/>
            <a:gdLst>
              <a:gd name="T0" fmla="*/ 0 w 5968"/>
              <a:gd name="T1" fmla="*/ 2147483647 h 1192"/>
              <a:gd name="T2" fmla="*/ 2147483647 w 5968"/>
              <a:gd name="T3" fmla="*/ 2147483647 h 1192"/>
              <a:gd name="T4" fmla="*/ 2147483647 w 5968"/>
              <a:gd name="T5" fmla="*/ 0 h 1192"/>
              <a:gd name="T6" fmla="*/ 2147483647 w 5968"/>
              <a:gd name="T7" fmla="*/ 2147483647 h 1192"/>
              <a:gd name="T8" fmla="*/ 2147483647 w 5968"/>
              <a:gd name="T9" fmla="*/ 2147483647 h 1192"/>
              <a:gd name="T10" fmla="*/ 0 w 5968"/>
              <a:gd name="T11" fmla="*/ 2147483647 h 1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8"/>
              <a:gd name="T19" fmla="*/ 0 h 1192"/>
              <a:gd name="T20" fmla="*/ 5968 w 5968"/>
              <a:gd name="T21" fmla="*/ 1192 h 1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8" h="1192">
                <a:moveTo>
                  <a:pt x="0" y="1192"/>
                </a:moveTo>
                <a:lnTo>
                  <a:pt x="2939" y="3"/>
                </a:lnTo>
                <a:lnTo>
                  <a:pt x="5968" y="0"/>
                </a:lnTo>
                <a:lnTo>
                  <a:pt x="5968" y="592"/>
                </a:lnTo>
                <a:lnTo>
                  <a:pt x="2936" y="600"/>
                </a:lnTo>
                <a:lnTo>
                  <a:pt x="0" y="1192"/>
                </a:lnTo>
                <a:close/>
              </a:path>
            </a:pathLst>
          </a:custGeom>
          <a:solidFill>
            <a:srgbClr val="00A8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7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-1267169">
            <a:off x="2843213" y="5445125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chemeClr val="bg1"/>
                </a:solidFill>
              </a:rPr>
              <a:t>étude - conseil</a:t>
            </a:r>
          </a:p>
        </p:txBody>
      </p:sp>
      <p:sp>
        <p:nvSpPr>
          <p:cNvPr id="22538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-1736663">
            <a:off x="2111375" y="4873625"/>
            <a:ext cx="265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70000"/>
              </a:lnSpc>
            </a:pPr>
            <a:r>
              <a:rPr lang="fr-FR" sz="2000">
                <a:solidFill>
                  <a:schemeClr val="bg1"/>
                </a:solidFill>
              </a:rPr>
              <a:t>orientation - formation</a:t>
            </a:r>
          </a:p>
        </p:txBody>
      </p:sp>
      <p:sp>
        <p:nvSpPr>
          <p:cNvPr id="22539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 rot="-2577079">
            <a:off x="2339975" y="32131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/>
              <a:t>ressources humaines</a:t>
            </a:r>
          </a:p>
        </p:txBody>
      </p:sp>
      <p:sp>
        <p:nvSpPr>
          <p:cNvPr id="22540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 rot="-2203902">
            <a:off x="3779838" y="3500438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/>
              <a:t>justice</a:t>
            </a:r>
          </a:p>
        </p:txBody>
      </p:sp>
      <p:sp>
        <p:nvSpPr>
          <p:cNvPr id="22541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 rot="-2973800">
            <a:off x="3921125" y="1703388"/>
            <a:ext cx="83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/>
              <a:t>social</a:t>
            </a:r>
          </a:p>
        </p:txBody>
      </p:sp>
      <p:sp>
        <p:nvSpPr>
          <p:cNvPr id="22542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 rot="-3058304">
            <a:off x="3936206" y="896144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/>
              <a:t>santé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4859338" y="333375"/>
            <a:ext cx="4143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psychologue du développement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psychologue clinicien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neuropsychologue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psychothérapeute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4824413" y="3933825"/>
            <a:ext cx="41402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conseiller en orientation – formation - emploi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bilan de compétences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ingénierie de la formation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chargé de formation en entreprise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responsable pédagogique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4800600" y="2001838"/>
            <a:ext cx="4164013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254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4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4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4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4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75000"/>
              <a:buFont typeface="Wingdings" pitchFamily="2" charset="2"/>
              <a:buNone/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chargé de recrutement</a:t>
            </a:r>
          </a:p>
          <a:p>
            <a:pPr>
              <a:buSzPct val="75000"/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psychologue en entreprise / ergonome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psychologue du travail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gestion de carrières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consultant en RH</a:t>
            </a:r>
            <a:endParaRPr lang="fr-F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4859338" y="4941888"/>
            <a:ext cx="4105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sondage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enquête d’opinion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étude du comportement du consommateur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chargé d’études en marketing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solidFill>
                  <a:schemeClr val="bg1"/>
                </a:solidFill>
                <a:cs typeface="Arial" charset="0"/>
              </a:rPr>
              <a:t>publicité</a:t>
            </a:r>
          </a:p>
        </p:txBody>
      </p:sp>
      <p:sp>
        <p:nvSpPr>
          <p:cNvPr id="22547" name="Text Box 63"/>
          <p:cNvSpPr txBox="1">
            <a:spLocks noChangeArrowheads="1"/>
          </p:cNvSpPr>
          <p:nvPr/>
        </p:nvSpPr>
        <p:spPr bwMode="auto">
          <a:xfrm>
            <a:off x="4859338" y="1196975"/>
            <a:ext cx="4143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aide sociale à l’enfance	soutien familial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accompagnement social	médiateur de quartier animateur / éducateur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chargé d’insertion professionnelle</a:t>
            </a:r>
          </a:p>
        </p:txBody>
      </p:sp>
      <p:sp>
        <p:nvSpPr>
          <p:cNvPr id="22548" name="Text Box 64"/>
          <p:cNvSpPr txBox="1">
            <a:spLocks noChangeArrowheads="1"/>
          </p:cNvSpPr>
          <p:nvPr/>
        </p:nvSpPr>
        <p:spPr bwMode="auto">
          <a:xfrm>
            <a:off x="4787900" y="2924175"/>
            <a:ext cx="4105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expertise : civile / pénale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protection des mineurs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prévention des délinquances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soutien en milieu carcéral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200">
                <a:cs typeface="Arial" charset="0"/>
              </a:rPr>
              <a:t>réinsertion des détenus</a:t>
            </a:r>
          </a:p>
        </p:txBody>
      </p:sp>
      <p:sp>
        <p:nvSpPr>
          <p:cNvPr id="22549" name="Text Box 6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 rot="-274436">
            <a:off x="1741488" y="6278563"/>
            <a:ext cx="319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solidFill>
                  <a:schemeClr val="bg1"/>
                </a:solidFill>
              </a:rPr>
              <a:t>enseignement-recherche</a:t>
            </a:r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22550" name="Text Box 68"/>
          <p:cNvSpPr txBox="1">
            <a:spLocks noChangeArrowheads="1"/>
          </p:cNvSpPr>
          <p:nvPr/>
        </p:nvSpPr>
        <p:spPr bwMode="auto">
          <a:xfrm>
            <a:off x="4859338" y="5842000"/>
            <a:ext cx="16827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 eaLnBrk="0" hangingPunct="0">
              <a:buSzPct val="75000"/>
              <a:buFont typeface="Wingdings" pitchFamily="2" charset="2"/>
              <a:buNone/>
              <a:tabLst>
                <a:tab pos="177800" algn="l"/>
              </a:tabLst>
            </a:pPr>
            <a:r>
              <a:rPr lang="fr-FR" sz="1100" u="sng">
                <a:solidFill>
                  <a:schemeClr val="bg1"/>
                </a:solidFill>
                <a:cs typeface="Arial" charset="0"/>
              </a:rPr>
              <a:t>Enseignement</a:t>
            </a:r>
          </a:p>
          <a:p>
            <a:pPr defTabSz="179388" eaLnBrk="0" hangingPunct="0">
              <a:buSzPct val="75000"/>
              <a:buFont typeface="Wingdings" pitchFamily="2" charset="2"/>
              <a:buNone/>
              <a:tabLst>
                <a:tab pos="177800" algn="l"/>
              </a:tabLst>
            </a:pPr>
            <a:r>
              <a:rPr lang="fr-FR" sz="1100">
                <a:solidFill>
                  <a:schemeClr val="bg1"/>
                </a:solidFill>
                <a:cs typeface="Arial" charset="0"/>
              </a:rPr>
              <a:t>professeur des écoles</a:t>
            </a:r>
          </a:p>
          <a:p>
            <a:pPr defTabSz="179388" eaLnBrk="0" hangingPunct="0">
              <a:buSzPct val="75000"/>
              <a:buFont typeface="Wingdings" pitchFamily="2" charset="2"/>
              <a:buNone/>
              <a:tabLst>
                <a:tab pos="177800" algn="l"/>
              </a:tabLst>
            </a:pPr>
            <a:r>
              <a:rPr lang="fr-FR" sz="1100">
                <a:solidFill>
                  <a:schemeClr val="bg1"/>
                </a:solidFill>
                <a:cs typeface="Arial" charset="0"/>
              </a:rPr>
              <a:t>psychologue scolaire </a:t>
            </a:r>
          </a:p>
          <a:p>
            <a:pPr defTabSz="179388" eaLnBrk="0" hangingPunct="0">
              <a:buSzPct val="75000"/>
              <a:buFont typeface="Wingdings" pitchFamily="2" charset="2"/>
              <a:buNone/>
              <a:tabLst>
                <a:tab pos="177800" algn="l"/>
              </a:tabLst>
            </a:pPr>
            <a:r>
              <a:rPr lang="fr-FR" sz="1100">
                <a:solidFill>
                  <a:schemeClr val="bg1"/>
                </a:solidFill>
                <a:cs typeface="Arial" charset="0"/>
              </a:rPr>
              <a:t>conseiller d’orientation    psychologue</a:t>
            </a:r>
          </a:p>
        </p:txBody>
      </p:sp>
      <p:sp>
        <p:nvSpPr>
          <p:cNvPr id="22551" name="Text Box 69"/>
          <p:cNvSpPr txBox="1">
            <a:spLocks noChangeArrowheads="1"/>
          </p:cNvSpPr>
          <p:nvPr/>
        </p:nvSpPr>
        <p:spPr bwMode="auto">
          <a:xfrm>
            <a:off x="6532563" y="5805488"/>
            <a:ext cx="250348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100" u="sng">
                <a:solidFill>
                  <a:schemeClr val="bg1"/>
                </a:solidFill>
                <a:cs typeface="Arial" charset="0"/>
              </a:rPr>
              <a:t>Recherche fondamentale et appliquée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100">
                <a:solidFill>
                  <a:schemeClr val="bg1"/>
                </a:solidFill>
                <a:cs typeface="Arial" charset="0"/>
              </a:rPr>
              <a:t>universités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100">
                <a:solidFill>
                  <a:schemeClr val="bg1"/>
                </a:solidFill>
                <a:cs typeface="Arial" charset="0"/>
              </a:rPr>
              <a:t>organismes de recherche publique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fr-FR" sz="1100">
                <a:solidFill>
                  <a:schemeClr val="bg1"/>
                </a:solidFill>
                <a:cs typeface="Arial" charset="0"/>
              </a:rPr>
              <a:t>entreprises et organismes privés</a:t>
            </a:r>
          </a:p>
        </p:txBody>
      </p:sp>
      <p:sp>
        <p:nvSpPr>
          <p:cNvPr id="22552" name="AutoShape 33"/>
          <p:cNvSpPr>
            <a:spLocks noChangeArrowheads="1"/>
          </p:cNvSpPr>
          <p:nvPr/>
        </p:nvSpPr>
        <p:spPr bwMode="auto">
          <a:xfrm>
            <a:off x="0" y="0"/>
            <a:ext cx="3384550" cy="1152525"/>
          </a:xfrm>
          <a:prstGeom prst="foldedCorner">
            <a:avLst>
              <a:gd name="adj" fmla="val 12500"/>
            </a:avLst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3200">
                <a:solidFill>
                  <a:schemeClr val="bg1"/>
                </a:solidFill>
              </a:rPr>
              <a:t>Après des études de psychologie</a:t>
            </a:r>
          </a:p>
        </p:txBody>
      </p:sp>
      <p:sp>
        <p:nvSpPr>
          <p:cNvPr id="25" name="Bouton d'action : Retour 24">
            <a:hlinkClick r:id="rId6" action="ppaction://hlinksldjump" highlightClick="1"/>
          </p:cNvPr>
          <p:cNvSpPr/>
          <p:nvPr/>
        </p:nvSpPr>
        <p:spPr>
          <a:xfrm>
            <a:off x="827088" y="1470025"/>
            <a:ext cx="487362" cy="431800"/>
          </a:xfrm>
          <a:prstGeom prst="actionButtonRetur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8608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0364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5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aaems.org/wp-content/uploads/2013/07/Sch%C3%A9mas-%C3%A9tudes-m%C3%A9d-Mode-de-compatibilit%C3%A9-e1384615772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" y="246385"/>
            <a:ext cx="8970963" cy="63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584" y="1804174"/>
            <a:ext cx="648072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600" b="1" dirty="0"/>
              <a:t>REEDUCATION</a:t>
            </a:r>
          </a:p>
        </p:txBody>
      </p:sp>
    </p:spTree>
    <p:extLst>
      <p:ext uri="{BB962C8B-B14F-4D97-AF65-F5344CB8AC3E}">
        <p14:creationId xmlns:p14="http://schemas.microsoft.com/office/powerpoint/2010/main" val="14147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5"/>
          <p:cNvSpPr>
            <a:spLocks noChangeArrowheads="1"/>
          </p:cNvSpPr>
          <p:nvPr/>
        </p:nvSpPr>
        <p:spPr bwMode="auto">
          <a:xfrm>
            <a:off x="185738" y="5546725"/>
            <a:ext cx="2459037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Impact" panose="020B0806030902050204" pitchFamily="34" charset="0"/>
              </a:rPr>
              <a:t>DFGSM2</a:t>
            </a:r>
          </a:p>
        </p:txBody>
      </p:sp>
      <p:sp>
        <p:nvSpPr>
          <p:cNvPr id="32771" name="AutoShape 6"/>
          <p:cNvSpPr>
            <a:spLocks noChangeArrowheads="1"/>
          </p:cNvSpPr>
          <p:nvPr/>
        </p:nvSpPr>
        <p:spPr bwMode="auto">
          <a:xfrm>
            <a:off x="185738" y="5143500"/>
            <a:ext cx="2459037" cy="360363"/>
          </a:xfrm>
          <a:prstGeom prst="roundRect">
            <a:avLst>
              <a:gd name="adj" fmla="val 48458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DFGSM3</a:t>
            </a:r>
          </a:p>
        </p:txBody>
      </p:sp>
      <p:sp>
        <p:nvSpPr>
          <p:cNvPr id="32772" name="AutoShape 7"/>
          <p:cNvSpPr>
            <a:spLocks noChangeArrowheads="1"/>
          </p:cNvSpPr>
          <p:nvPr/>
        </p:nvSpPr>
        <p:spPr bwMode="auto">
          <a:xfrm>
            <a:off x="185738" y="4733925"/>
            <a:ext cx="2459037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DFASM1</a:t>
            </a:r>
          </a:p>
        </p:txBody>
      </p:sp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185738" y="4330700"/>
            <a:ext cx="2459037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DFASM2</a:t>
            </a:r>
          </a:p>
        </p:txBody>
      </p:sp>
      <p:sp>
        <p:nvSpPr>
          <p:cNvPr id="32774" name="AutoShape 9"/>
          <p:cNvSpPr>
            <a:spLocks noChangeArrowheads="1"/>
          </p:cNvSpPr>
          <p:nvPr/>
        </p:nvSpPr>
        <p:spPr bwMode="auto">
          <a:xfrm>
            <a:off x="185738" y="3925888"/>
            <a:ext cx="2459037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DFASM3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2844800" y="3105150"/>
            <a:ext cx="12811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D.E.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CHIRURGIE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DENTAiRE</a:t>
            </a:r>
          </a:p>
        </p:txBody>
      </p:sp>
      <p:sp>
        <p:nvSpPr>
          <p:cNvPr id="32776" name="AutoShape 12"/>
          <p:cNvSpPr>
            <a:spLocks noChangeArrowheads="1"/>
          </p:cNvSpPr>
          <p:nvPr/>
        </p:nvSpPr>
        <p:spPr bwMode="auto">
          <a:xfrm>
            <a:off x="2909888" y="5546725"/>
            <a:ext cx="1927225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Impact" panose="020B0806030902050204" pitchFamily="34" charset="0"/>
              </a:rPr>
              <a:t>P2</a:t>
            </a:r>
          </a:p>
        </p:txBody>
      </p:sp>
      <p:sp>
        <p:nvSpPr>
          <p:cNvPr id="32777" name="AutoShape 13"/>
          <p:cNvSpPr>
            <a:spLocks noChangeArrowheads="1"/>
          </p:cNvSpPr>
          <p:nvPr/>
        </p:nvSpPr>
        <p:spPr bwMode="auto">
          <a:xfrm>
            <a:off x="2909888" y="5143500"/>
            <a:ext cx="1927225" cy="360363"/>
          </a:xfrm>
          <a:prstGeom prst="roundRect">
            <a:avLst>
              <a:gd name="adj" fmla="val 48458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D1</a:t>
            </a:r>
          </a:p>
        </p:txBody>
      </p:sp>
      <p:sp>
        <p:nvSpPr>
          <p:cNvPr id="32778" name="AutoShape 14"/>
          <p:cNvSpPr>
            <a:spLocks noChangeArrowheads="1"/>
          </p:cNvSpPr>
          <p:nvPr/>
        </p:nvSpPr>
        <p:spPr bwMode="auto">
          <a:xfrm>
            <a:off x="2909888" y="4733925"/>
            <a:ext cx="1927225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D2</a:t>
            </a:r>
          </a:p>
        </p:txBody>
      </p:sp>
      <p:sp>
        <p:nvSpPr>
          <p:cNvPr id="32779" name="AutoShape 15"/>
          <p:cNvSpPr>
            <a:spLocks noChangeArrowheads="1"/>
          </p:cNvSpPr>
          <p:nvPr/>
        </p:nvSpPr>
        <p:spPr bwMode="auto">
          <a:xfrm>
            <a:off x="2909888" y="4330700"/>
            <a:ext cx="1927225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D3</a:t>
            </a:r>
          </a:p>
        </p:txBody>
      </p:sp>
      <p:sp>
        <p:nvSpPr>
          <p:cNvPr id="32780" name="AutoShape 16"/>
          <p:cNvSpPr>
            <a:spLocks noChangeArrowheads="1"/>
          </p:cNvSpPr>
          <p:nvPr/>
        </p:nvSpPr>
        <p:spPr bwMode="auto">
          <a:xfrm>
            <a:off x="2909888" y="3925888"/>
            <a:ext cx="1130300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court</a:t>
            </a:r>
          </a:p>
        </p:txBody>
      </p:sp>
      <p:sp>
        <p:nvSpPr>
          <p:cNvPr id="32781" name="AutoShape 17"/>
          <p:cNvSpPr>
            <a:spLocks noChangeArrowheads="1"/>
          </p:cNvSpPr>
          <p:nvPr/>
        </p:nvSpPr>
        <p:spPr bwMode="auto">
          <a:xfrm>
            <a:off x="5122863" y="5546725"/>
            <a:ext cx="1263650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1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782" name="AutoShape 18"/>
          <p:cNvSpPr>
            <a:spLocks noChangeArrowheads="1"/>
          </p:cNvSpPr>
          <p:nvPr/>
        </p:nvSpPr>
        <p:spPr bwMode="auto">
          <a:xfrm>
            <a:off x="5122863" y="5143500"/>
            <a:ext cx="1263650" cy="360363"/>
          </a:xfrm>
          <a:prstGeom prst="roundRect">
            <a:avLst>
              <a:gd name="adj" fmla="val 48458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2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783" name="AutoShape 19"/>
          <p:cNvSpPr>
            <a:spLocks noChangeArrowheads="1"/>
          </p:cNvSpPr>
          <p:nvPr/>
        </p:nvSpPr>
        <p:spPr bwMode="auto">
          <a:xfrm>
            <a:off x="5122863" y="4733925"/>
            <a:ext cx="1263650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3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784" name="AutoShape 20"/>
          <p:cNvSpPr>
            <a:spLocks noChangeArrowheads="1"/>
          </p:cNvSpPr>
          <p:nvPr/>
        </p:nvSpPr>
        <p:spPr bwMode="auto">
          <a:xfrm>
            <a:off x="5122863" y="4330700"/>
            <a:ext cx="1263650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4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785" name="AutoShape 22"/>
          <p:cNvSpPr>
            <a:spLocks noChangeArrowheads="1"/>
          </p:cNvSpPr>
          <p:nvPr/>
        </p:nvSpPr>
        <p:spPr bwMode="auto">
          <a:xfrm>
            <a:off x="6632575" y="5546725"/>
            <a:ext cx="1263650" cy="360363"/>
          </a:xfrm>
          <a:prstGeom prst="roundRect">
            <a:avLst>
              <a:gd name="adj" fmla="val 48458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Impact" panose="020B0806030902050204" pitchFamily="34" charset="0"/>
              </a:rPr>
              <a:t>DFGSP1</a:t>
            </a:r>
          </a:p>
        </p:txBody>
      </p:sp>
      <p:sp>
        <p:nvSpPr>
          <p:cNvPr id="32786" name="AutoShape 23"/>
          <p:cNvSpPr>
            <a:spLocks noChangeArrowheads="1"/>
          </p:cNvSpPr>
          <p:nvPr/>
        </p:nvSpPr>
        <p:spPr bwMode="auto">
          <a:xfrm>
            <a:off x="6632575" y="5141913"/>
            <a:ext cx="1263650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Impact" panose="020B0806030902050204" pitchFamily="34" charset="0"/>
              </a:rPr>
              <a:t>DFGSP2</a:t>
            </a:r>
          </a:p>
        </p:txBody>
      </p:sp>
      <p:sp>
        <p:nvSpPr>
          <p:cNvPr id="32787" name="AutoShape 24"/>
          <p:cNvSpPr>
            <a:spLocks noChangeArrowheads="1"/>
          </p:cNvSpPr>
          <p:nvPr/>
        </p:nvSpPr>
        <p:spPr bwMode="auto">
          <a:xfrm>
            <a:off x="6632575" y="4752975"/>
            <a:ext cx="1263650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FFFFFF"/>
                </a:solidFill>
                <a:latin typeface="Impact" panose="020B0806030902050204" pitchFamily="34" charset="0"/>
              </a:rPr>
              <a:t>DFGSP3</a:t>
            </a:r>
          </a:p>
        </p:txBody>
      </p:sp>
      <p:sp>
        <p:nvSpPr>
          <p:cNvPr id="32788" name="Text Box 25"/>
          <p:cNvSpPr txBox="1">
            <a:spLocks noChangeArrowheads="1"/>
          </p:cNvSpPr>
          <p:nvPr/>
        </p:nvSpPr>
        <p:spPr bwMode="auto">
          <a:xfrm>
            <a:off x="3957638" y="3587750"/>
            <a:ext cx="1076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000066"/>
                </a:solidFill>
                <a:latin typeface="Impact" panose="020B0806030902050204" pitchFamily="34" charset="0"/>
              </a:rPr>
              <a:t>CONCOURS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000066"/>
                </a:solidFill>
                <a:latin typeface="Impact" panose="020B0806030902050204" pitchFamily="34" charset="0"/>
              </a:rPr>
              <a:t>NATIONAL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000066"/>
                </a:solidFill>
                <a:latin typeface="Impact" panose="020B0806030902050204" pitchFamily="34" charset="0"/>
              </a:rPr>
              <a:t>Internat</a:t>
            </a:r>
          </a:p>
        </p:txBody>
      </p:sp>
      <p:sp>
        <p:nvSpPr>
          <p:cNvPr id="32789" name="AutoShape 28"/>
          <p:cNvSpPr>
            <a:spLocks noChangeArrowheads="1"/>
          </p:cNvSpPr>
          <p:nvPr/>
        </p:nvSpPr>
        <p:spPr bwMode="auto">
          <a:xfrm>
            <a:off x="6632575" y="3946525"/>
            <a:ext cx="1263650" cy="635000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DFASP</a:t>
            </a:r>
          </a:p>
        </p:txBody>
      </p:sp>
      <p:sp>
        <p:nvSpPr>
          <p:cNvPr id="32790" name="AutoShape 29"/>
          <p:cNvSpPr>
            <a:spLocks noChangeArrowheads="1"/>
          </p:cNvSpPr>
          <p:nvPr/>
        </p:nvSpPr>
        <p:spPr bwMode="auto">
          <a:xfrm>
            <a:off x="8278813" y="3500438"/>
            <a:ext cx="865187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Impact" panose="020B0806030902050204" pitchFamily="34" charset="0"/>
              </a:rPr>
              <a:t>1</a:t>
            </a:r>
            <a:r>
              <a:rPr lang="fr-FR" altLang="fr-FR" sz="1800" baseline="30000">
                <a:latin typeface="Impact" panose="020B0806030902050204" pitchFamily="34" charset="0"/>
              </a:rPr>
              <a:t>e</a:t>
            </a:r>
            <a:r>
              <a:rPr lang="fr-FR" altLang="fr-FR" sz="18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791" name="AutoShape 30"/>
          <p:cNvSpPr>
            <a:spLocks noChangeArrowheads="1"/>
          </p:cNvSpPr>
          <p:nvPr/>
        </p:nvSpPr>
        <p:spPr bwMode="auto">
          <a:xfrm>
            <a:off x="8278813" y="2997200"/>
            <a:ext cx="865187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Impact" panose="020B0806030902050204" pitchFamily="34" charset="0"/>
              </a:rPr>
              <a:t>2</a:t>
            </a:r>
            <a:r>
              <a:rPr lang="fr-FR" altLang="fr-FR" sz="1800" baseline="30000">
                <a:latin typeface="Impact" panose="020B0806030902050204" pitchFamily="34" charset="0"/>
              </a:rPr>
              <a:t>e</a:t>
            </a:r>
            <a:r>
              <a:rPr lang="fr-FR" altLang="fr-FR" sz="18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792" name="AutoShape 31"/>
          <p:cNvSpPr>
            <a:spLocks noChangeArrowheads="1"/>
          </p:cNvSpPr>
          <p:nvPr/>
        </p:nvSpPr>
        <p:spPr bwMode="auto">
          <a:xfrm>
            <a:off x="8278813" y="2492375"/>
            <a:ext cx="865187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Impact" panose="020B0806030902050204" pitchFamily="34" charset="0"/>
              </a:rPr>
              <a:t>3</a:t>
            </a:r>
            <a:r>
              <a:rPr lang="fr-FR" altLang="fr-FR" sz="1800" baseline="30000">
                <a:latin typeface="Impact" panose="020B0806030902050204" pitchFamily="34" charset="0"/>
              </a:rPr>
              <a:t>e</a:t>
            </a:r>
            <a:r>
              <a:rPr lang="fr-FR" altLang="fr-FR" sz="18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793" name="AutoShape 32"/>
          <p:cNvSpPr>
            <a:spLocks noChangeArrowheads="1"/>
          </p:cNvSpPr>
          <p:nvPr/>
        </p:nvSpPr>
        <p:spPr bwMode="auto">
          <a:xfrm>
            <a:off x="8278813" y="2060575"/>
            <a:ext cx="865187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Impact" panose="020B0806030902050204" pitchFamily="34" charset="0"/>
              </a:rPr>
              <a:t>4</a:t>
            </a:r>
            <a:r>
              <a:rPr lang="fr-FR" altLang="fr-FR" sz="1800" baseline="30000">
                <a:latin typeface="Impact" panose="020B0806030902050204" pitchFamily="34" charset="0"/>
              </a:rPr>
              <a:t>e</a:t>
            </a:r>
            <a:r>
              <a:rPr lang="fr-FR" altLang="fr-FR" sz="18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794" name="Text Box 33"/>
          <p:cNvSpPr txBox="1">
            <a:spLocks noChangeArrowheads="1"/>
          </p:cNvSpPr>
          <p:nvPr/>
        </p:nvSpPr>
        <p:spPr bwMode="auto">
          <a:xfrm>
            <a:off x="6588125" y="1989138"/>
            <a:ext cx="13604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D.E.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PHARMACIE</a:t>
            </a:r>
          </a:p>
        </p:txBody>
      </p:sp>
      <p:sp>
        <p:nvSpPr>
          <p:cNvPr id="32795" name="Text Box 34"/>
          <p:cNvSpPr txBox="1">
            <a:spLocks noChangeArrowheads="1"/>
          </p:cNvSpPr>
          <p:nvPr/>
        </p:nvSpPr>
        <p:spPr bwMode="auto">
          <a:xfrm>
            <a:off x="7729538" y="1196975"/>
            <a:ext cx="14144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D.E.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PHARMACIE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SPECIALISEE</a:t>
            </a:r>
          </a:p>
        </p:txBody>
      </p:sp>
      <p:cxnSp>
        <p:nvCxnSpPr>
          <p:cNvPr id="32796" name="AutoShape 35"/>
          <p:cNvCxnSpPr>
            <a:cxnSpLocks noChangeShapeType="1"/>
          </p:cNvCxnSpPr>
          <p:nvPr/>
        </p:nvCxnSpPr>
        <p:spPr bwMode="auto">
          <a:xfrm flipV="1">
            <a:off x="7956550" y="3789363"/>
            <a:ext cx="265113" cy="403225"/>
          </a:xfrm>
          <a:prstGeom prst="bentConnector3">
            <a:avLst>
              <a:gd name="adj1" fmla="val 4972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7" name="Text Box 36"/>
          <p:cNvSpPr txBox="1">
            <a:spLocks noChangeArrowheads="1"/>
          </p:cNvSpPr>
          <p:nvPr/>
        </p:nvSpPr>
        <p:spPr bwMode="auto">
          <a:xfrm>
            <a:off x="-14288" y="3538538"/>
            <a:ext cx="30543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EXAMEN NATIONAL CLASSANT</a:t>
            </a:r>
          </a:p>
        </p:txBody>
      </p:sp>
      <p:sp>
        <p:nvSpPr>
          <p:cNvPr id="32798" name="AutoShape 37"/>
          <p:cNvSpPr>
            <a:spLocks noChangeArrowheads="1"/>
          </p:cNvSpPr>
          <p:nvPr/>
        </p:nvSpPr>
        <p:spPr bwMode="auto">
          <a:xfrm>
            <a:off x="184150" y="3214688"/>
            <a:ext cx="1196975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1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799" name="AutoShape 38"/>
          <p:cNvSpPr>
            <a:spLocks noChangeArrowheads="1"/>
          </p:cNvSpPr>
          <p:nvPr/>
        </p:nvSpPr>
        <p:spPr bwMode="auto">
          <a:xfrm>
            <a:off x="184150" y="2811463"/>
            <a:ext cx="1196975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2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800" name="AutoShape 39"/>
          <p:cNvSpPr>
            <a:spLocks noChangeArrowheads="1"/>
          </p:cNvSpPr>
          <p:nvPr/>
        </p:nvSpPr>
        <p:spPr bwMode="auto">
          <a:xfrm>
            <a:off x="184150" y="2406650"/>
            <a:ext cx="1196975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3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801" name="Text Box 40"/>
          <p:cNvSpPr txBox="1">
            <a:spLocks noChangeArrowheads="1"/>
          </p:cNvSpPr>
          <p:nvPr/>
        </p:nvSpPr>
        <p:spPr bwMode="auto">
          <a:xfrm>
            <a:off x="195263" y="1493838"/>
            <a:ext cx="1182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D.E.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MEDECINE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GENERALE</a:t>
            </a:r>
          </a:p>
        </p:txBody>
      </p:sp>
      <p:sp>
        <p:nvSpPr>
          <p:cNvPr id="32802" name="AutoShape 41"/>
          <p:cNvSpPr>
            <a:spLocks noChangeArrowheads="1"/>
          </p:cNvSpPr>
          <p:nvPr/>
        </p:nvSpPr>
        <p:spPr bwMode="auto">
          <a:xfrm>
            <a:off x="1447800" y="3214688"/>
            <a:ext cx="1130300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1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803" name="AutoShape 42"/>
          <p:cNvSpPr>
            <a:spLocks noChangeArrowheads="1"/>
          </p:cNvSpPr>
          <p:nvPr/>
        </p:nvSpPr>
        <p:spPr bwMode="auto">
          <a:xfrm>
            <a:off x="1447800" y="2811463"/>
            <a:ext cx="1130300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2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804" name="AutoShape 43"/>
          <p:cNvSpPr>
            <a:spLocks noChangeArrowheads="1"/>
          </p:cNvSpPr>
          <p:nvPr/>
        </p:nvSpPr>
        <p:spPr bwMode="auto">
          <a:xfrm>
            <a:off x="1447800" y="2406650"/>
            <a:ext cx="1130300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3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805" name="AutoShape 44"/>
          <p:cNvSpPr>
            <a:spLocks noChangeArrowheads="1"/>
          </p:cNvSpPr>
          <p:nvPr/>
        </p:nvSpPr>
        <p:spPr bwMode="auto">
          <a:xfrm>
            <a:off x="1447800" y="2003425"/>
            <a:ext cx="1130300" cy="360363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4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806" name="AutoShape 45"/>
          <p:cNvSpPr>
            <a:spLocks noChangeArrowheads="1"/>
          </p:cNvSpPr>
          <p:nvPr/>
        </p:nvSpPr>
        <p:spPr bwMode="auto">
          <a:xfrm>
            <a:off x="1447800" y="1598613"/>
            <a:ext cx="1130300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Impact" panose="020B0806030902050204" pitchFamily="34" charset="0"/>
              </a:rPr>
              <a:t>5</a:t>
            </a:r>
            <a:r>
              <a:rPr lang="fr-FR" altLang="fr-FR" sz="2000" baseline="30000">
                <a:latin typeface="Impact" panose="020B0806030902050204" pitchFamily="34" charset="0"/>
              </a:rPr>
              <a:t>e</a:t>
            </a:r>
            <a:r>
              <a:rPr lang="fr-FR" altLang="fr-FR" sz="2000">
                <a:latin typeface="Impact" panose="020B0806030902050204" pitchFamily="34" charset="0"/>
              </a:rPr>
              <a:t> année</a:t>
            </a:r>
          </a:p>
        </p:txBody>
      </p:sp>
      <p:sp>
        <p:nvSpPr>
          <p:cNvPr id="32807" name="Text Box 46"/>
          <p:cNvSpPr txBox="1">
            <a:spLocks noChangeArrowheads="1"/>
          </p:cNvSpPr>
          <p:nvPr/>
        </p:nvSpPr>
        <p:spPr bwMode="auto">
          <a:xfrm>
            <a:off x="1250950" y="958850"/>
            <a:ext cx="15716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D.E. MEDECINE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SPECIALISEE</a:t>
            </a:r>
          </a:p>
        </p:txBody>
      </p:sp>
      <p:sp>
        <p:nvSpPr>
          <p:cNvPr id="32808" name="AutoShape 47"/>
          <p:cNvSpPr>
            <a:spLocks noChangeArrowheads="1"/>
          </p:cNvSpPr>
          <p:nvPr/>
        </p:nvSpPr>
        <p:spPr bwMode="auto">
          <a:xfrm>
            <a:off x="4105275" y="3201988"/>
            <a:ext cx="731838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2809" name="AutoShape 48"/>
          <p:cNvSpPr>
            <a:spLocks noChangeArrowheads="1"/>
          </p:cNvSpPr>
          <p:nvPr/>
        </p:nvSpPr>
        <p:spPr bwMode="auto">
          <a:xfrm>
            <a:off x="4105275" y="2811463"/>
            <a:ext cx="731838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2810" name="AutoShape 49"/>
          <p:cNvSpPr>
            <a:spLocks noChangeArrowheads="1"/>
          </p:cNvSpPr>
          <p:nvPr/>
        </p:nvSpPr>
        <p:spPr bwMode="auto">
          <a:xfrm>
            <a:off x="4105275" y="2420938"/>
            <a:ext cx="731838" cy="360362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2811" name="Text Box 50"/>
          <p:cNvSpPr txBox="1">
            <a:spLocks noChangeArrowheads="1"/>
          </p:cNvSpPr>
          <p:nvPr/>
        </p:nvSpPr>
        <p:spPr bwMode="auto">
          <a:xfrm>
            <a:off x="5324475" y="3503613"/>
            <a:ext cx="86836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D.E.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SAGE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66"/>
                </a:solidFill>
                <a:latin typeface="Impact" panose="020B0806030902050204" pitchFamily="34" charset="0"/>
              </a:rPr>
              <a:t>FEMME</a:t>
            </a:r>
          </a:p>
        </p:txBody>
      </p:sp>
      <p:sp>
        <p:nvSpPr>
          <p:cNvPr id="32812" name="Text Box 51"/>
          <p:cNvSpPr txBox="1">
            <a:spLocks noChangeArrowheads="1"/>
          </p:cNvSpPr>
          <p:nvPr/>
        </p:nvSpPr>
        <p:spPr bwMode="auto">
          <a:xfrm>
            <a:off x="2844800" y="2516188"/>
            <a:ext cx="1384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000066"/>
                </a:solidFill>
                <a:latin typeface="Arial Narrow" panose="020B0606020202030204" pitchFamily="34" charset="0"/>
              </a:rPr>
              <a:t>spécialisations</a:t>
            </a:r>
          </a:p>
        </p:txBody>
      </p:sp>
      <p:sp>
        <p:nvSpPr>
          <p:cNvPr id="32813" name="Text Box 52"/>
          <p:cNvSpPr txBox="1">
            <a:spLocks noChangeArrowheads="1"/>
          </p:cNvSpPr>
          <p:nvPr/>
        </p:nvSpPr>
        <p:spPr bwMode="auto">
          <a:xfrm>
            <a:off x="3992563" y="2106613"/>
            <a:ext cx="9509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0066"/>
                </a:solidFill>
                <a:latin typeface="Impact" panose="020B0806030902050204" pitchFamily="34" charset="0"/>
              </a:rPr>
              <a:t>Internat</a:t>
            </a:r>
          </a:p>
        </p:txBody>
      </p:sp>
      <p:sp>
        <p:nvSpPr>
          <p:cNvPr id="32814" name="Text Box 53"/>
          <p:cNvSpPr txBox="1">
            <a:spLocks noChangeArrowheads="1"/>
          </p:cNvSpPr>
          <p:nvPr/>
        </p:nvSpPr>
        <p:spPr bwMode="auto">
          <a:xfrm>
            <a:off x="517525" y="495300"/>
            <a:ext cx="8558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0066"/>
                </a:solidFill>
                <a:latin typeface="Arial" panose="020B0604020202020204" pitchFamily="34" charset="0"/>
              </a:rPr>
              <a:t>MEDECINE       ODONTOLOGIE                        PHARMACIE</a:t>
            </a:r>
          </a:p>
        </p:txBody>
      </p:sp>
      <p:sp>
        <p:nvSpPr>
          <p:cNvPr id="32815" name="Line 54"/>
          <p:cNvSpPr>
            <a:spLocks noChangeShapeType="1"/>
          </p:cNvSpPr>
          <p:nvPr/>
        </p:nvSpPr>
        <p:spPr bwMode="auto">
          <a:xfrm flipV="1">
            <a:off x="3484563" y="2790825"/>
            <a:ext cx="0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816" name="Text Box 55"/>
          <p:cNvSpPr txBox="1">
            <a:spLocks noChangeArrowheads="1"/>
          </p:cNvSpPr>
          <p:nvPr/>
        </p:nvSpPr>
        <p:spPr bwMode="auto">
          <a:xfrm>
            <a:off x="5175250" y="442913"/>
            <a:ext cx="12954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0066"/>
                </a:solidFill>
                <a:latin typeface="Arial" panose="020B0604020202020204" pitchFamily="34" charset="0"/>
              </a:rPr>
              <a:t>SAGE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0066"/>
                </a:solidFill>
                <a:latin typeface="Arial" panose="020B0604020202020204" pitchFamily="34" charset="0"/>
              </a:rPr>
              <a:t>FEMME</a:t>
            </a:r>
          </a:p>
        </p:txBody>
      </p:sp>
      <p:sp>
        <p:nvSpPr>
          <p:cNvPr id="32817" name="AutoShape 56"/>
          <p:cNvSpPr>
            <a:spLocks noChangeArrowheads="1"/>
          </p:cNvSpPr>
          <p:nvPr/>
        </p:nvSpPr>
        <p:spPr bwMode="auto">
          <a:xfrm>
            <a:off x="184150" y="6381750"/>
            <a:ext cx="7712075" cy="36036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Impact" panose="020B0806030902050204" pitchFamily="34" charset="0"/>
                <a:hlinkClick r:id="rId3"/>
              </a:rPr>
              <a:t>PASS</a:t>
            </a:r>
            <a:r>
              <a:rPr lang="fr-FR" altLang="fr-FR" sz="2400">
                <a:latin typeface="Impact" panose="020B0806030902050204" pitchFamily="34" charset="0"/>
              </a:rPr>
              <a:t> ou </a:t>
            </a:r>
            <a:r>
              <a:rPr lang="fr-FR" altLang="fr-FR" sz="2400">
                <a:latin typeface="Impact" panose="020B0806030902050204" pitchFamily="34" charset="0"/>
                <a:hlinkClick r:id="rId4"/>
              </a:rPr>
              <a:t>LAS</a:t>
            </a:r>
            <a:endParaRPr lang="fr-FR" altLang="fr-FR" sz="2400">
              <a:latin typeface="Impact" panose="020B0806030902050204" pitchFamily="34" charset="0"/>
            </a:endParaRPr>
          </a:p>
        </p:txBody>
      </p:sp>
      <p:sp>
        <p:nvSpPr>
          <p:cNvPr id="32818" name="WordArt 61"/>
          <p:cNvSpPr>
            <a:spLocks noChangeArrowheads="1" noChangeShapeType="1" noTextEdit="1"/>
          </p:cNvSpPr>
          <p:nvPr/>
        </p:nvSpPr>
        <p:spPr bwMode="auto">
          <a:xfrm>
            <a:off x="119063" y="71438"/>
            <a:ext cx="8880475" cy="333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CC0000"/>
                </a:solidFill>
                <a:latin typeface="Impact" panose="020B0806030902050204" pitchFamily="34" charset="0"/>
              </a:rPr>
              <a:t>PROFESSIONS MEDICALES</a:t>
            </a:r>
          </a:p>
        </p:txBody>
      </p:sp>
      <p:sp>
        <p:nvSpPr>
          <p:cNvPr id="32819" name="WordArt 62"/>
          <p:cNvSpPr>
            <a:spLocks noChangeArrowheads="1" noChangeShapeType="1" noTextEdit="1"/>
          </p:cNvSpPr>
          <p:nvPr/>
        </p:nvSpPr>
        <p:spPr bwMode="auto">
          <a:xfrm>
            <a:off x="4500563" y="1125538"/>
            <a:ext cx="3257550" cy="1012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fr-FR" sz="3600" kern="10">
              <a:solidFill>
                <a:srgbClr val="9900FF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0414C2B7-E615-4214-BA2D-E74C79C174AD}"/>
              </a:ext>
            </a:extLst>
          </p:cNvPr>
          <p:cNvSpPr/>
          <p:nvPr/>
        </p:nvSpPr>
        <p:spPr>
          <a:xfrm>
            <a:off x="6443663" y="2636838"/>
            <a:ext cx="1584325" cy="936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3E3E5C"/>
                </a:solidFill>
              </a:rPr>
              <a:t>Officine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rgbClr val="3E3E5C"/>
                </a:solidFill>
              </a:rPr>
              <a:t>Industrie</a:t>
            </a:r>
          </a:p>
        </p:txBody>
      </p:sp>
      <p:sp>
        <p:nvSpPr>
          <p:cNvPr id="58" name="Flèche vers le haut 57">
            <a:extLst>
              <a:ext uri="{FF2B5EF4-FFF2-40B4-BE49-F238E27FC236}">
                <a16:creationId xmlns:a16="http://schemas.microsoft.com/office/drawing/2014/main" id="{995DE64C-6AB3-4018-B771-E7C3EA8C2CA9}"/>
              </a:ext>
            </a:extLst>
          </p:cNvPr>
          <p:cNvSpPr/>
          <p:nvPr/>
        </p:nvSpPr>
        <p:spPr>
          <a:xfrm>
            <a:off x="7019925" y="3573463"/>
            <a:ext cx="484188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2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dirty="0"/>
              <a:t>Pour quels métiers?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2000" dirty="0"/>
              <a:t>Professions médicales :</a:t>
            </a:r>
          </a:p>
          <a:p>
            <a:pPr marL="0" indent="0" eaLnBrk="1" hangingPunct="1">
              <a:buNone/>
            </a:pPr>
            <a:endParaRPr lang="fr-FR" altLang="fr-FR" sz="1100" dirty="0"/>
          </a:p>
          <a:p>
            <a:pPr eaLnBrk="1" hangingPunct="1"/>
            <a:r>
              <a:rPr lang="fr-FR" altLang="fr-FR" sz="2000" dirty="0"/>
              <a:t>Médecin généraliste (9 ans)</a:t>
            </a:r>
          </a:p>
          <a:p>
            <a:pPr eaLnBrk="1" hangingPunct="1"/>
            <a:r>
              <a:rPr lang="fr-FR" altLang="fr-FR" sz="2000" dirty="0"/>
              <a:t>Médecin spécialiste (10 – 12 ans)</a:t>
            </a:r>
          </a:p>
          <a:p>
            <a:pPr eaLnBrk="1" hangingPunct="1"/>
            <a:r>
              <a:rPr lang="fr-FR" altLang="fr-FR" sz="2000" dirty="0"/>
              <a:t>Chirurgien dentiste (6 – 8 ans)</a:t>
            </a:r>
          </a:p>
          <a:p>
            <a:pPr eaLnBrk="1" hangingPunct="1"/>
            <a:r>
              <a:rPr lang="fr-FR" altLang="fr-FR" sz="2000" dirty="0"/>
              <a:t>Pharmacien (6 – 9 ans)</a:t>
            </a:r>
          </a:p>
          <a:p>
            <a:pPr eaLnBrk="1" hangingPunct="1"/>
            <a:r>
              <a:rPr lang="fr-FR" altLang="fr-FR" sz="2000" dirty="0"/>
              <a:t>Maïeuticien (5 ans)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eaLnBrk="1" hangingPunct="1"/>
            <a:endParaRPr lang="fr-FR" altLang="fr-FR" sz="20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556792"/>
            <a:ext cx="40386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r-FR" altLang="fr-FR" sz="2000" dirty="0"/>
              <a:t>Professions paramédicales :</a:t>
            </a:r>
          </a:p>
          <a:p>
            <a:pPr eaLnBrk="1" hangingPunct="1"/>
            <a:endParaRPr lang="fr-FR" altLang="fr-FR" sz="1100" dirty="0"/>
          </a:p>
          <a:p>
            <a:pPr eaLnBrk="1" hangingPunct="1"/>
            <a:r>
              <a:rPr lang="fr-FR" altLang="fr-FR" sz="2000" dirty="0"/>
              <a:t>Masseur Kinésithérapeute (5 ans)</a:t>
            </a:r>
          </a:p>
          <a:p>
            <a:pPr eaLnBrk="1" hangingPunct="1"/>
            <a:r>
              <a:rPr lang="fr-FR" altLang="fr-FR" sz="2000" dirty="0"/>
              <a:t>Ergothérapeute (3 ou 4 ans)</a:t>
            </a:r>
          </a:p>
          <a:p>
            <a:pPr eaLnBrk="1" hangingPunct="1"/>
            <a:r>
              <a:rPr lang="fr-FR" altLang="fr-FR" sz="2000" dirty="0"/>
              <a:t>Psychomotricien (3 ou 4 ans)</a:t>
            </a:r>
          </a:p>
          <a:p>
            <a:pPr marL="0" indent="0" eaLnBrk="1" hangingPunct="1">
              <a:buNone/>
            </a:pPr>
            <a:endParaRPr lang="fr-FR" altLang="fr-FR" sz="2000" dirty="0"/>
          </a:p>
          <a:p>
            <a:pPr eaLnBrk="1" hangingPunct="1">
              <a:buFontTx/>
              <a:buNone/>
            </a:pPr>
            <a:endParaRPr lang="fr-FR" alt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95614"/>
            <a:ext cx="1901771" cy="226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37009"/>
            <a:ext cx="1877194" cy="22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6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sz="4000" b="1" dirty="0"/>
              <a:t>La </a:t>
            </a:r>
            <a:r>
              <a:rPr lang="fr-FR" altLang="fr-FR" sz="4000" b="1" dirty="0">
                <a:solidFill>
                  <a:schemeClr val="bg1">
                    <a:lumMod val="50000"/>
                  </a:schemeClr>
                </a:solidFill>
              </a:rPr>
              <a:t>licence sciences pour la santé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dirty="0"/>
              <a:t>Saisie des vœux sur </a:t>
            </a:r>
            <a:r>
              <a:rPr lang="fr-FR" altLang="fr-FR" sz="2800" dirty="0" err="1"/>
              <a:t>Parcoursup</a:t>
            </a:r>
            <a:r>
              <a:rPr lang="fr-FR" altLang="fr-FR" sz="2800" dirty="0"/>
              <a:t> : licence sciences pour la santé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2800" dirty="0"/>
          </a:p>
          <a:p>
            <a:pPr marL="361950" indent="0" eaLnBrk="1" hangingPunct="1">
              <a:lnSpc>
                <a:spcPct val="80000"/>
              </a:lnSpc>
              <a:buNone/>
              <a:tabLst>
                <a:tab pos="895350" algn="l"/>
              </a:tabLst>
            </a:pPr>
            <a:endParaRPr lang="fr-FR" altLang="fr-FR" sz="2400" dirty="0"/>
          </a:p>
          <a:p>
            <a:pPr marL="361950" indent="0">
              <a:lnSpc>
                <a:spcPct val="80000"/>
              </a:lnSpc>
              <a:buNone/>
              <a:tabLst>
                <a:tab pos="895350" algn="l"/>
              </a:tabLst>
            </a:pPr>
            <a:r>
              <a:rPr lang="fr-FR" altLang="fr-FR" sz="2400" b="1" dirty="0">
                <a:hlinkClick r:id="rId2"/>
              </a:rPr>
              <a:t>Reforme santé </a:t>
            </a:r>
            <a:r>
              <a:rPr lang="fr-FR" altLang="fr-FR" sz="2400" b="1" dirty="0" err="1">
                <a:hlinkClick r:id="rId2"/>
              </a:rPr>
              <a:t>Unistra</a:t>
            </a:r>
            <a:endParaRPr lang="fr-FR" altLang="fr-FR" sz="2400" b="1" dirty="0"/>
          </a:p>
          <a:p>
            <a:pPr marL="361950" indent="0">
              <a:lnSpc>
                <a:spcPct val="80000"/>
              </a:lnSpc>
              <a:buNone/>
              <a:tabLst>
                <a:tab pos="895350" algn="l"/>
              </a:tabLst>
            </a:pPr>
            <a:endParaRPr lang="fr-FR" altLang="fr-FR" sz="2400" b="1" dirty="0"/>
          </a:p>
          <a:p>
            <a:pPr marL="361950" indent="0">
              <a:lnSpc>
                <a:spcPct val="80000"/>
              </a:lnSpc>
              <a:buNone/>
              <a:tabLst>
                <a:tab pos="895350" algn="l"/>
              </a:tabLst>
            </a:pPr>
            <a:r>
              <a:rPr lang="fr-FR" altLang="fr-FR" b="1" dirty="0">
                <a:hlinkClick r:id="rId3"/>
              </a:rPr>
              <a:t>Reforme santé nationale</a:t>
            </a:r>
            <a:endParaRPr lang="fr-FR" altLang="fr-FR" sz="2400" b="1" dirty="0"/>
          </a:p>
          <a:p>
            <a:pPr marL="361950" indent="0" eaLnBrk="1" hangingPunct="1">
              <a:lnSpc>
                <a:spcPct val="80000"/>
              </a:lnSpc>
              <a:buNone/>
              <a:tabLst>
                <a:tab pos="895350" algn="l"/>
              </a:tabLst>
            </a:pPr>
            <a:endParaRPr lang="fr-FR" altLang="fr-FR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37415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Evaluation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Evaluation des connaissances : Epreuves rédactionnelles et QCM, contrôle continu et examens terminaux, épreuves écrites, orales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En cas de réussite :</a:t>
            </a:r>
          </a:p>
          <a:p>
            <a:pPr marL="0" indent="0">
              <a:buNone/>
            </a:pPr>
            <a:r>
              <a:rPr lang="fr-FR" sz="2800" dirty="0"/>
              <a:t>Médecine et odontologie : stage de 20 jours en soins infirmiers</a:t>
            </a:r>
          </a:p>
          <a:p>
            <a:pPr marL="0" indent="0">
              <a:buNone/>
            </a:pPr>
            <a:r>
              <a:rPr lang="fr-FR" sz="2800" dirty="0"/>
              <a:t>Pharmacie : stage de 6 semaines en officine</a:t>
            </a:r>
          </a:p>
        </p:txBody>
      </p:sp>
    </p:spTree>
    <p:extLst>
      <p:ext uri="{BB962C8B-B14F-4D97-AF65-F5344CB8AC3E}">
        <p14:creationId xmlns:p14="http://schemas.microsoft.com/office/powerpoint/2010/main" val="335750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>
            <a:noAutofit/>
          </a:bodyPr>
          <a:lstStyle/>
          <a:p>
            <a:r>
              <a:rPr lang="fr-FR" b="1" u="sng" dirty="0"/>
              <a:t>Vais-je réussir </a:t>
            </a:r>
            <a:r>
              <a:rPr lang="fr-FR" b="1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Filière qui va rester sélective mais à l’évaluation plus humaine</a:t>
            </a:r>
          </a:p>
          <a:p>
            <a:r>
              <a:rPr lang="fr-FR" dirty="0"/>
              <a:t>Il faut être motivé et savoir s’organiser</a:t>
            </a:r>
          </a:p>
          <a:p>
            <a:r>
              <a:rPr lang="fr-FR" dirty="0"/>
              <a:t>Bien connaître ses cours</a:t>
            </a:r>
          </a:p>
          <a:p>
            <a:r>
              <a:rPr lang="fr-FR" dirty="0"/>
              <a:t>Garder une vie équilibrée</a:t>
            </a:r>
          </a:p>
        </p:txBody>
      </p:sp>
    </p:spTree>
    <p:extLst>
      <p:ext uri="{BB962C8B-B14F-4D97-AF65-F5344CB8AC3E}">
        <p14:creationId xmlns:p14="http://schemas.microsoft.com/office/powerpoint/2010/main" val="876179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1045</TotalTime>
  <Words>1196</Words>
  <Application>Microsoft Office PowerPoint</Application>
  <PresentationFormat>Affichage à l'écran (4:3)</PresentationFormat>
  <Paragraphs>265</Paragraphs>
  <Slides>25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Arial Narrow</vt:lpstr>
      <vt:lpstr>Book Antiqua</vt:lpstr>
      <vt:lpstr>Calibri</vt:lpstr>
      <vt:lpstr>Century Gothic</vt:lpstr>
      <vt:lpstr>Impact</vt:lpstr>
      <vt:lpstr>Wingdings</vt:lpstr>
      <vt:lpstr>Apothicaire</vt:lpstr>
      <vt:lpstr>Présentation PowerPoint</vt:lpstr>
      <vt:lpstr>La réforme</vt:lpstr>
      <vt:lpstr>Présentation PowerPoint</vt:lpstr>
      <vt:lpstr>Présentation PowerPoint</vt:lpstr>
      <vt:lpstr>Présentation PowerPoint</vt:lpstr>
      <vt:lpstr>Pour quels métiers?</vt:lpstr>
      <vt:lpstr>La licence sciences pour la santé</vt:lpstr>
      <vt:lpstr>Evaluation</vt:lpstr>
      <vt:lpstr>Vais-je réussir ?</vt:lpstr>
      <vt:lpstr>Le tutorat </vt:lpstr>
      <vt:lpstr>Les prépas privées ?</vt:lpstr>
      <vt:lpstr>En cas d’échec au concours</vt:lpstr>
      <vt:lpstr>Présentation PowerPoint</vt:lpstr>
      <vt:lpstr>Médecin</vt:lpstr>
      <vt:lpstr>Chirurgien dentiste</vt:lpstr>
      <vt:lpstr>Pharmacien </vt:lpstr>
      <vt:lpstr>Sage-femme</vt:lpstr>
      <vt:lpstr>Masseur – kinésithérapeute</vt:lpstr>
      <vt:lpstr>Ergothérapeute</vt:lpstr>
      <vt:lpstr>Psychomotricien</vt:lpstr>
      <vt:lpstr>Ostéopathe</vt:lpstr>
      <vt:lpstr>Infirmier</vt:lpstr>
      <vt:lpstr>D’autres métiers…</vt:lpstr>
      <vt:lpstr>Contenu licence psychologie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cop11</dc:creator>
  <cp:lastModifiedBy>Utilisateur Windows</cp:lastModifiedBy>
  <cp:revision>58</cp:revision>
  <dcterms:created xsi:type="dcterms:W3CDTF">2015-12-02T13:01:28Z</dcterms:created>
  <dcterms:modified xsi:type="dcterms:W3CDTF">2024-01-17T08:51:55Z</dcterms:modified>
</cp:coreProperties>
</file>