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72" r:id="rId2"/>
    <p:sldMasterId id="2147483684" r:id="rId3"/>
    <p:sldMasterId id="2147483696" r:id="rId4"/>
    <p:sldMasterId id="2147483708" r:id="rId5"/>
  </p:sldMasterIdLst>
  <p:sldIdLst>
    <p:sldId id="257" r:id="rId6"/>
    <p:sldId id="264" r:id="rId7"/>
    <p:sldId id="269" r:id="rId8"/>
    <p:sldId id="260" r:id="rId9"/>
    <p:sldId id="267" r:id="rId10"/>
    <p:sldId id="268" r:id="rId11"/>
    <p:sldId id="266" r:id="rId12"/>
    <p:sldId id="261" r:id="rId13"/>
    <p:sldId id="270" r:id="rId14"/>
    <p:sldId id="262" r:id="rId15"/>
    <p:sldId id="263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00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Titre 28"/>
          <p:cNvSpPr>
            <a:spLocks noGrp="1"/>
          </p:cNvSpPr>
          <p:nvPr>
            <p:ph type="ctrTitle" hasCustomPrompt="1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 hasCustomPrompt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16" name="Espace réservé de la date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Titre 28"/>
          <p:cNvSpPr>
            <a:spLocks noGrp="1"/>
          </p:cNvSpPr>
          <p:nvPr>
            <p:ph type="ctrTitle" hasCustomPrompt="1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 hasCustomPrompt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16" name="Espace réservé de la date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re 2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27" name="Espace réservé du contenu 26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Espace réservé du texte 5"/>
          <p:cNvSpPr>
            <a:spLocks noGrp="1"/>
          </p:cNvSpPr>
          <p:nvPr>
            <p:ph type="body" idx="1" hasCustomPrompt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19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8" name="Titre 7"/>
          <p:cNvSpPr>
            <a:spLocks noGrp="1"/>
          </p:cNvSpPr>
          <p:nvPr>
            <p:ph type="title" hasCustomPrompt="1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re 19"/>
          <p:cNvSpPr>
            <a:spLocks noGrp="1"/>
          </p:cNvSpPr>
          <p:nvPr>
            <p:ph type="title" hasCustomPrompt="1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 hasCustomPrompt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re 28"/>
          <p:cNvSpPr>
            <a:spLocks noGrp="1"/>
          </p:cNvSpPr>
          <p:nvPr>
            <p:ph type="title" hasCustomPrompt="1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 hasCustomPrompt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25" name="Espace réservé du texte 24"/>
          <p:cNvSpPr>
            <a:spLocks noGrp="1"/>
          </p:cNvSpPr>
          <p:nvPr>
            <p:ph type="body" sz="half" idx="3" hasCustomPrompt="1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 hasCustomPrompt="1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8" name="Espace réservé du contenu 27"/>
          <p:cNvSpPr>
            <a:spLocks noGrp="1"/>
          </p:cNvSpPr>
          <p:nvPr>
            <p:ph sz="quarter" idx="4" hasCustomPrompt="1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re 29"/>
          <p:cNvSpPr>
            <a:spLocks noGrp="1"/>
          </p:cNvSpPr>
          <p:nvPr>
            <p:ph type="title" hasCustomPrompt="1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4" name="Espace réservé du pied de page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Titre 11"/>
          <p:cNvSpPr>
            <a:spLocks noGrp="1"/>
          </p:cNvSpPr>
          <p:nvPr>
            <p:ph type="title" hasCustomPrompt="1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idx="2" hasCustomPrompt="1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 hasCustomPrompt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9" name="Espace réservé du pied de page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re 2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27" name="Espace réservé du contenu 26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pour une image 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7" name="Titre 16"/>
          <p:cNvSpPr>
            <a:spLocks noGrp="1"/>
          </p:cNvSpPr>
          <p:nvPr>
            <p:ph type="title" hasCustomPrompt="1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sz="half" idx="2" hasCustomPrompt="1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Titre 28"/>
          <p:cNvSpPr>
            <a:spLocks noGrp="1"/>
          </p:cNvSpPr>
          <p:nvPr>
            <p:ph type="ctrTitle" hasCustomPrompt="1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 hasCustomPrompt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16" name="Espace réservé de la date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re 2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27" name="Espace réservé du contenu 26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Espace réservé du texte 5"/>
          <p:cNvSpPr>
            <a:spLocks noGrp="1"/>
          </p:cNvSpPr>
          <p:nvPr>
            <p:ph type="body" idx="1" hasCustomPrompt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19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8" name="Titre 7"/>
          <p:cNvSpPr>
            <a:spLocks noGrp="1"/>
          </p:cNvSpPr>
          <p:nvPr>
            <p:ph type="title" hasCustomPrompt="1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re 19"/>
          <p:cNvSpPr>
            <a:spLocks noGrp="1"/>
          </p:cNvSpPr>
          <p:nvPr>
            <p:ph type="title" hasCustomPrompt="1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 hasCustomPrompt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re 28"/>
          <p:cNvSpPr>
            <a:spLocks noGrp="1"/>
          </p:cNvSpPr>
          <p:nvPr>
            <p:ph type="title" hasCustomPrompt="1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 hasCustomPrompt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25" name="Espace réservé du texte 24"/>
          <p:cNvSpPr>
            <a:spLocks noGrp="1"/>
          </p:cNvSpPr>
          <p:nvPr>
            <p:ph type="body" sz="half" idx="3" hasCustomPrompt="1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 hasCustomPrompt="1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8" name="Espace réservé du contenu 27"/>
          <p:cNvSpPr>
            <a:spLocks noGrp="1"/>
          </p:cNvSpPr>
          <p:nvPr>
            <p:ph sz="quarter" idx="4" hasCustomPrompt="1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re 29"/>
          <p:cNvSpPr>
            <a:spLocks noGrp="1"/>
          </p:cNvSpPr>
          <p:nvPr>
            <p:ph type="title" hasCustomPrompt="1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4" name="Espace réservé du pied de page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Espace réservé du texte 5"/>
          <p:cNvSpPr>
            <a:spLocks noGrp="1"/>
          </p:cNvSpPr>
          <p:nvPr>
            <p:ph type="body" idx="1" hasCustomPrompt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19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8" name="Titre 7"/>
          <p:cNvSpPr>
            <a:spLocks noGrp="1"/>
          </p:cNvSpPr>
          <p:nvPr>
            <p:ph type="title" hasCustomPrompt="1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Titre 11"/>
          <p:cNvSpPr>
            <a:spLocks noGrp="1"/>
          </p:cNvSpPr>
          <p:nvPr>
            <p:ph type="title" hasCustomPrompt="1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idx="2" hasCustomPrompt="1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 hasCustomPrompt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9" name="Espace réservé du pied de page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pour une image 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7" name="Titre 16"/>
          <p:cNvSpPr>
            <a:spLocks noGrp="1"/>
          </p:cNvSpPr>
          <p:nvPr>
            <p:ph type="title" hasCustomPrompt="1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sz="half" idx="2" hasCustomPrompt="1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Titre 28"/>
          <p:cNvSpPr>
            <a:spLocks noGrp="1"/>
          </p:cNvSpPr>
          <p:nvPr>
            <p:ph type="ctrTitle" hasCustomPrompt="1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 hasCustomPrompt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16" name="Espace réservé de la date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re 2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27" name="Espace réservé du contenu 26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Espace réservé du texte 5"/>
          <p:cNvSpPr>
            <a:spLocks noGrp="1"/>
          </p:cNvSpPr>
          <p:nvPr>
            <p:ph type="body" idx="1" hasCustomPrompt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19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8" name="Titre 7"/>
          <p:cNvSpPr>
            <a:spLocks noGrp="1"/>
          </p:cNvSpPr>
          <p:nvPr>
            <p:ph type="title" hasCustomPrompt="1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re 19"/>
          <p:cNvSpPr>
            <a:spLocks noGrp="1"/>
          </p:cNvSpPr>
          <p:nvPr>
            <p:ph type="title" hasCustomPrompt="1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 hasCustomPrompt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re 28"/>
          <p:cNvSpPr>
            <a:spLocks noGrp="1"/>
          </p:cNvSpPr>
          <p:nvPr>
            <p:ph type="title" hasCustomPrompt="1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 hasCustomPrompt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25" name="Espace réservé du texte 24"/>
          <p:cNvSpPr>
            <a:spLocks noGrp="1"/>
          </p:cNvSpPr>
          <p:nvPr>
            <p:ph type="body" sz="half" idx="3" hasCustomPrompt="1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 hasCustomPrompt="1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8" name="Espace réservé du contenu 27"/>
          <p:cNvSpPr>
            <a:spLocks noGrp="1"/>
          </p:cNvSpPr>
          <p:nvPr>
            <p:ph sz="quarter" idx="4" hasCustomPrompt="1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re 29"/>
          <p:cNvSpPr>
            <a:spLocks noGrp="1"/>
          </p:cNvSpPr>
          <p:nvPr>
            <p:ph type="title" hasCustomPrompt="1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re 19"/>
          <p:cNvSpPr>
            <a:spLocks noGrp="1"/>
          </p:cNvSpPr>
          <p:nvPr>
            <p:ph type="title" hasCustomPrompt="1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 hasCustomPrompt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4" name="Espace réservé du pied de page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Titre 11"/>
          <p:cNvSpPr>
            <a:spLocks noGrp="1"/>
          </p:cNvSpPr>
          <p:nvPr>
            <p:ph type="title" hasCustomPrompt="1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idx="2" hasCustomPrompt="1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 hasCustomPrompt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9" name="Espace réservé du pied de page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pour une image 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7" name="Titre 16"/>
          <p:cNvSpPr>
            <a:spLocks noGrp="1"/>
          </p:cNvSpPr>
          <p:nvPr>
            <p:ph type="title" hasCustomPrompt="1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sz="half" idx="2" hasCustomPrompt="1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Titre 28"/>
          <p:cNvSpPr>
            <a:spLocks noGrp="1"/>
          </p:cNvSpPr>
          <p:nvPr>
            <p:ph type="ctrTitle" hasCustomPrompt="1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 hasCustomPrompt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16" name="Espace réservé de la date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re 2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27" name="Espace réservé du contenu 26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Espace réservé du texte 5"/>
          <p:cNvSpPr>
            <a:spLocks noGrp="1"/>
          </p:cNvSpPr>
          <p:nvPr>
            <p:ph type="body" idx="1" hasCustomPrompt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19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8" name="Titre 7"/>
          <p:cNvSpPr>
            <a:spLocks noGrp="1"/>
          </p:cNvSpPr>
          <p:nvPr>
            <p:ph type="title" hasCustomPrompt="1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re 19"/>
          <p:cNvSpPr>
            <a:spLocks noGrp="1"/>
          </p:cNvSpPr>
          <p:nvPr>
            <p:ph type="title" hasCustomPrompt="1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 hasCustomPrompt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re 28"/>
          <p:cNvSpPr>
            <a:spLocks noGrp="1"/>
          </p:cNvSpPr>
          <p:nvPr>
            <p:ph type="title" hasCustomPrompt="1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 hasCustomPrompt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25" name="Espace réservé du texte 24"/>
          <p:cNvSpPr>
            <a:spLocks noGrp="1"/>
          </p:cNvSpPr>
          <p:nvPr>
            <p:ph type="body" sz="half" idx="3" hasCustomPrompt="1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 hasCustomPrompt="1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8" name="Espace réservé du contenu 27"/>
          <p:cNvSpPr>
            <a:spLocks noGrp="1"/>
          </p:cNvSpPr>
          <p:nvPr>
            <p:ph sz="quarter" idx="4" hasCustomPrompt="1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re 28"/>
          <p:cNvSpPr>
            <a:spLocks noGrp="1"/>
          </p:cNvSpPr>
          <p:nvPr>
            <p:ph type="title" hasCustomPrompt="1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 hasCustomPrompt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25" name="Espace réservé du texte 24"/>
          <p:cNvSpPr>
            <a:spLocks noGrp="1"/>
          </p:cNvSpPr>
          <p:nvPr>
            <p:ph type="body" sz="half" idx="3" hasCustomPrompt="1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 hasCustomPrompt="1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8" name="Espace réservé du contenu 27"/>
          <p:cNvSpPr>
            <a:spLocks noGrp="1"/>
          </p:cNvSpPr>
          <p:nvPr>
            <p:ph sz="quarter" idx="4" hasCustomPrompt="1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re 29"/>
          <p:cNvSpPr>
            <a:spLocks noGrp="1"/>
          </p:cNvSpPr>
          <p:nvPr>
            <p:ph type="title" hasCustomPrompt="1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4" name="Espace réservé du pied de page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Titre 11"/>
          <p:cNvSpPr>
            <a:spLocks noGrp="1"/>
          </p:cNvSpPr>
          <p:nvPr>
            <p:ph type="title" hasCustomPrompt="1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idx="2" hasCustomPrompt="1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 hasCustomPrompt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9" name="Espace réservé du pied de page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pour une image 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7" name="Titre 16"/>
          <p:cNvSpPr>
            <a:spLocks noGrp="1"/>
          </p:cNvSpPr>
          <p:nvPr>
            <p:ph type="title" hasCustomPrompt="1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sz="half" idx="2" hasCustomPrompt="1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re 29"/>
          <p:cNvSpPr>
            <a:spLocks noGrp="1"/>
          </p:cNvSpPr>
          <p:nvPr>
            <p:ph type="title" hasCustomPrompt="1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4" name="Espace réservé du pied de page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Titre 11"/>
          <p:cNvSpPr>
            <a:spLocks noGrp="1"/>
          </p:cNvSpPr>
          <p:nvPr>
            <p:ph type="title" hasCustomPrompt="1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idx="2" hasCustomPrompt="1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 hasCustomPrompt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9" name="Espace réservé du pied de page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pour une image 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7" name="Titre 16"/>
          <p:cNvSpPr>
            <a:spLocks noGrp="1"/>
          </p:cNvSpPr>
          <p:nvPr>
            <p:ph type="title" hasCustomPrompt="1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sz="half" idx="2" hasCustomPrompt="1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Espace réservé du texte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1" name="Espace réservé de la date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Espace réservé du titre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Espace réservé du texte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1" name="Espace réservé de la date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Espace réservé du titre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Espace réservé du texte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1" name="Espace réservé de la date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Espace réservé du titre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Espace réservé du texte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1" name="Espace réservé de la date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Espace réservé du titre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Espace réservé du texte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1" name="Espace réservé de la date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F7CFCE6-6B98-44B6-8F44-EC86483F9F35}" type="datetimeFigureOut">
              <a:rPr lang="fr-FR" smtClean="0">
                <a:solidFill>
                  <a:srgbClr val="F0A22E">
                    <a:shade val="75000"/>
                  </a:srgbClr>
                </a:solidFill>
              </a:rPr>
              <a:t>15/01/2024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6FE8190-5F8F-46B1-90CB-BFBA5CC8BCD0}" type="slidenum">
              <a:rPr lang="fr-FR" smtClean="0">
                <a:solidFill>
                  <a:srgbClr val="F0A22E">
                    <a:shade val="75000"/>
                  </a:srgbClr>
                </a:solidFill>
              </a:rPr>
              <a:t>‹N°›</a:t>
            </a:fld>
            <a:endParaRPr lang="fr-F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Espace réservé du titre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formations.pantheonsorbonne.fr/fr/catalogue-des-formations/licence-L/licence-science-politique-KBT8RK1H.html" TargetMode="External"/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college.sciences-po.fr/sitereims/" TargetMode="External"/><Relationship Id="rId3" Type="http://schemas.openxmlformats.org/officeDocument/2006/relationships/hyperlink" Target="http://college.sciences-po.fr/sitehavre/" TargetMode="External"/><Relationship Id="rId7" Type="http://schemas.openxmlformats.org/officeDocument/2006/relationships/hyperlink" Target="http://www.sciencespo.fr/programme-europe-afrique/fr" TargetMode="External"/><Relationship Id="rId2" Type="http://schemas.openxmlformats.org/officeDocument/2006/relationships/hyperlink" Target="http://college.sciences-po.fr/sitedijon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ollege.sciences-po.fr/sitepoitiers/" TargetMode="External"/><Relationship Id="rId5" Type="http://schemas.openxmlformats.org/officeDocument/2006/relationships/hyperlink" Target="http://www.sciencespo.fr/campus-de-nancy/" TargetMode="External"/><Relationship Id="rId4" Type="http://schemas.openxmlformats.org/officeDocument/2006/relationships/hyperlink" Target="http://college.sciences-po.fr/sitementon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ciencespo.fr/admissions-bourses/college-universitaire-devenir-candidat" TargetMode="Externa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ciencespo-grenoble.fr/conditions-dadmission-concours-premiere-annee-2021/" TargetMode="Externa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ciencespobordeaux.fr/fr/admissions/re-annee-du-cursus-general.html" TargetMode="External"/><Relationship Id="rId2" Type="http://schemas.openxmlformats.org/officeDocument/2006/relationships/hyperlink" Target="https://www.sciencespobordeaux.fr/fr/admissions/integrer-le-diplome-de-sciences-po-bordeaux/re-annee-du-cursus-general.html" TargetMode="Externa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ciencespobordeaux.fr/fr/formation/diplome-d-institut-d-etudes-politiques/doubles-diplomes-internationaux-cycle4.html" TargetMode="External"/><Relationship Id="rId7" Type="http://schemas.openxmlformats.org/officeDocument/2006/relationships/hyperlink" Target="https://www.sciencespo-rennes.fr/fr/parcours-mondes-chinois.html" TargetMode="External"/><Relationship Id="rId2" Type="http://schemas.openxmlformats.org/officeDocument/2006/relationships/hyperlink" Target="https://www.sciencespo-aix.fr/contenu/parcours-franco-allemand/" TargetMode="External"/><Relationship Id="rId1" Type="http://schemas.openxmlformats.org/officeDocument/2006/relationships/slideLayout" Target="../slideLayouts/slideLayout24.xml"/><Relationship Id="rId6" Type="http://schemas.openxmlformats.org/officeDocument/2006/relationships/hyperlink" Target="https://www.sciencespo-rennes.fr/fr/cursus-integre-franco-allemand.html" TargetMode="External"/><Relationship Id="rId5" Type="http://schemas.openxmlformats.org/officeDocument/2006/relationships/hyperlink" Target="https://www.sciencespo.fr/formations/coll%C3%A8ge-universitaire#Doubles%20dipl%C3%B4mes" TargetMode="External"/><Relationship Id="rId4" Type="http://schemas.openxmlformats.org/officeDocument/2006/relationships/hyperlink" Target="http://www.sciencespo-grenoble.fr/formations/master-second-cycle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114800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endParaRPr lang="fr-FR" dirty="0"/>
          </a:p>
          <a:p>
            <a:pPr marL="0" indent="0" algn="ctr">
              <a:buNone/>
              <a:defRPr/>
            </a:pPr>
            <a:endParaRPr lang="fr-FR" dirty="0"/>
          </a:p>
          <a:p>
            <a:pPr marL="0" indent="0" algn="ctr">
              <a:buNone/>
              <a:defRPr/>
            </a:pPr>
            <a:r>
              <a:rPr lang="fr-FR" sz="6600" b="1" dirty="0"/>
              <a:t>IEP et Licences </a:t>
            </a:r>
          </a:p>
          <a:p>
            <a:pPr marL="0" indent="0" algn="ctr">
              <a:buNone/>
              <a:defRPr/>
            </a:pPr>
            <a:r>
              <a:rPr lang="fr-FR" sz="6600" b="1" dirty="0"/>
              <a:t>de sciences politiques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licences de sciences politiques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Une vingtaine de </a:t>
            </a:r>
            <a:r>
              <a:rPr lang="fr-FR" dirty="0"/>
              <a:t>licences en France</a:t>
            </a:r>
          </a:p>
          <a:p>
            <a:r>
              <a:rPr lang="fr-FR" dirty="0"/>
              <a:t>Des possibilités de double licence: droit, philosophie, histoire ,économie</a:t>
            </a:r>
          </a:p>
          <a:p>
            <a:r>
              <a:rPr lang="fr-FR" dirty="0"/>
              <a:t>Contenu: sociologie, droit constitutionnel, droit privé, économie, vie politique</a:t>
            </a:r>
          </a:p>
          <a:p>
            <a:r>
              <a:rPr lang="fr-FR" dirty="0"/>
              <a:t>Un exemple: </a:t>
            </a:r>
            <a:r>
              <a:rPr lang="fr-FR" dirty="0">
                <a:hlinkClick r:id="rId2"/>
              </a:rPr>
              <a:t>licence de la Sorbonne</a:t>
            </a:r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reeform 4"/>
          <p:cNvSpPr/>
          <p:nvPr/>
        </p:nvSpPr>
        <p:spPr bwMode="auto">
          <a:xfrm>
            <a:off x="257175" y="5816600"/>
            <a:ext cx="8745538" cy="990600"/>
          </a:xfrm>
          <a:custGeom>
            <a:avLst/>
            <a:gdLst>
              <a:gd name="T0" fmla="*/ 0 w 5968"/>
              <a:gd name="T1" fmla="*/ 2147483647 h 624"/>
              <a:gd name="T2" fmla="*/ 2147483647 w 5968"/>
              <a:gd name="T3" fmla="*/ 0 h 624"/>
              <a:gd name="T4" fmla="*/ 2147483647 w 5968"/>
              <a:gd name="T5" fmla="*/ 0 h 624"/>
              <a:gd name="T6" fmla="*/ 2147483647 w 5968"/>
              <a:gd name="T7" fmla="*/ 2147483647 h 624"/>
              <a:gd name="T8" fmla="*/ 2147483647 w 5968"/>
              <a:gd name="T9" fmla="*/ 2147483647 h 624"/>
              <a:gd name="T10" fmla="*/ 0 w 5968"/>
              <a:gd name="T11" fmla="*/ 2147483647 h 62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968"/>
              <a:gd name="T19" fmla="*/ 0 h 624"/>
              <a:gd name="T20" fmla="*/ 5968 w 5968"/>
              <a:gd name="T21" fmla="*/ 624 h 62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968" h="624">
                <a:moveTo>
                  <a:pt x="0" y="584"/>
                </a:moveTo>
                <a:lnTo>
                  <a:pt x="2933" y="0"/>
                </a:lnTo>
                <a:lnTo>
                  <a:pt x="5968" y="0"/>
                </a:lnTo>
                <a:lnTo>
                  <a:pt x="5968" y="584"/>
                </a:lnTo>
                <a:lnTo>
                  <a:pt x="32" y="624"/>
                </a:lnTo>
                <a:lnTo>
                  <a:pt x="0" y="584"/>
                </a:lnTo>
                <a:close/>
              </a:path>
            </a:pathLst>
          </a:custGeom>
          <a:solidFill>
            <a:srgbClr val="A953F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29699" name="Freeform 5"/>
          <p:cNvSpPr/>
          <p:nvPr/>
        </p:nvSpPr>
        <p:spPr bwMode="auto">
          <a:xfrm>
            <a:off x="257175" y="177800"/>
            <a:ext cx="8745538" cy="6527800"/>
          </a:xfrm>
          <a:custGeom>
            <a:avLst/>
            <a:gdLst>
              <a:gd name="T0" fmla="*/ 0 w 5968"/>
              <a:gd name="T1" fmla="*/ 2147483647 h 4112"/>
              <a:gd name="T2" fmla="*/ 2147483647 w 5968"/>
              <a:gd name="T3" fmla="*/ 2147483647 h 4112"/>
              <a:gd name="T4" fmla="*/ 2147483647 w 5968"/>
              <a:gd name="T5" fmla="*/ 0 h 4112"/>
              <a:gd name="T6" fmla="*/ 2147483647 w 5968"/>
              <a:gd name="T7" fmla="*/ 2147483647 h 4112"/>
              <a:gd name="T8" fmla="*/ 2147483647 w 5968"/>
              <a:gd name="T9" fmla="*/ 2147483647 h 4112"/>
              <a:gd name="T10" fmla="*/ 0 w 5968"/>
              <a:gd name="T11" fmla="*/ 2147483647 h 411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968"/>
              <a:gd name="T19" fmla="*/ 0 h 4112"/>
              <a:gd name="T20" fmla="*/ 5968 w 5968"/>
              <a:gd name="T21" fmla="*/ 4112 h 411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968" h="4112">
                <a:moveTo>
                  <a:pt x="0" y="4112"/>
                </a:moveTo>
                <a:lnTo>
                  <a:pt x="2928" y="8"/>
                </a:lnTo>
                <a:lnTo>
                  <a:pt x="5968" y="0"/>
                </a:lnTo>
                <a:lnTo>
                  <a:pt x="5968" y="544"/>
                </a:lnTo>
                <a:lnTo>
                  <a:pt x="2944" y="544"/>
                </a:lnTo>
                <a:lnTo>
                  <a:pt x="0" y="4112"/>
                </a:lnTo>
                <a:close/>
              </a:path>
            </a:pathLst>
          </a:custGeom>
          <a:solidFill>
            <a:srgbClr val="F0E1F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29700" name="Freeform 6"/>
          <p:cNvSpPr/>
          <p:nvPr/>
        </p:nvSpPr>
        <p:spPr bwMode="auto">
          <a:xfrm>
            <a:off x="257175" y="1041400"/>
            <a:ext cx="8745538" cy="5676900"/>
          </a:xfrm>
          <a:custGeom>
            <a:avLst/>
            <a:gdLst>
              <a:gd name="T0" fmla="*/ 0 w 5968"/>
              <a:gd name="T1" fmla="*/ 2147483647 h 3576"/>
              <a:gd name="T2" fmla="*/ 2147483647 w 5968"/>
              <a:gd name="T3" fmla="*/ 0 h 3576"/>
              <a:gd name="T4" fmla="*/ 2147483647 w 5968"/>
              <a:gd name="T5" fmla="*/ 0 h 3576"/>
              <a:gd name="T6" fmla="*/ 2147483647 w 5968"/>
              <a:gd name="T7" fmla="*/ 2147483647 h 3576"/>
              <a:gd name="T8" fmla="*/ 2147483647 w 5968"/>
              <a:gd name="T9" fmla="*/ 2147483647 h 3576"/>
              <a:gd name="T10" fmla="*/ 0 w 5968"/>
              <a:gd name="T11" fmla="*/ 2147483647 h 357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968"/>
              <a:gd name="T19" fmla="*/ 0 h 3576"/>
              <a:gd name="T20" fmla="*/ 5968 w 5968"/>
              <a:gd name="T21" fmla="*/ 3576 h 357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968" h="3576">
                <a:moveTo>
                  <a:pt x="0" y="3576"/>
                </a:moveTo>
                <a:lnTo>
                  <a:pt x="2928" y="0"/>
                </a:lnTo>
                <a:lnTo>
                  <a:pt x="5968" y="0"/>
                </a:lnTo>
                <a:lnTo>
                  <a:pt x="5968" y="608"/>
                </a:lnTo>
                <a:lnTo>
                  <a:pt x="2939" y="608"/>
                </a:lnTo>
                <a:lnTo>
                  <a:pt x="0" y="3576"/>
                </a:lnTo>
                <a:close/>
              </a:path>
            </a:pathLst>
          </a:custGeom>
          <a:solidFill>
            <a:srgbClr val="E6CDF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29701" name="Freeform 7"/>
          <p:cNvSpPr/>
          <p:nvPr/>
        </p:nvSpPr>
        <p:spPr bwMode="auto">
          <a:xfrm>
            <a:off x="257175" y="2006600"/>
            <a:ext cx="8745538" cy="4711700"/>
          </a:xfrm>
          <a:custGeom>
            <a:avLst/>
            <a:gdLst>
              <a:gd name="T0" fmla="*/ 0 w 5968"/>
              <a:gd name="T1" fmla="*/ 2147483647 h 2968"/>
              <a:gd name="T2" fmla="*/ 2147483647 w 5968"/>
              <a:gd name="T3" fmla="*/ 0 h 2968"/>
              <a:gd name="T4" fmla="*/ 2147483647 w 5968"/>
              <a:gd name="T5" fmla="*/ 0 h 2968"/>
              <a:gd name="T6" fmla="*/ 2147483647 w 5968"/>
              <a:gd name="T7" fmla="*/ 2147483647 h 2968"/>
              <a:gd name="T8" fmla="*/ 2147483647 w 5968"/>
              <a:gd name="T9" fmla="*/ 2147483647 h 2968"/>
              <a:gd name="T10" fmla="*/ 0 w 5968"/>
              <a:gd name="T11" fmla="*/ 2147483647 h 296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968"/>
              <a:gd name="T19" fmla="*/ 0 h 2968"/>
              <a:gd name="T20" fmla="*/ 5968 w 5968"/>
              <a:gd name="T21" fmla="*/ 2968 h 296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968" h="2968">
                <a:moveTo>
                  <a:pt x="0" y="2968"/>
                </a:moveTo>
                <a:lnTo>
                  <a:pt x="2939" y="0"/>
                </a:lnTo>
                <a:lnTo>
                  <a:pt x="5968" y="0"/>
                </a:lnTo>
                <a:lnTo>
                  <a:pt x="5968" y="616"/>
                </a:lnTo>
                <a:lnTo>
                  <a:pt x="2939" y="619"/>
                </a:lnTo>
                <a:lnTo>
                  <a:pt x="0" y="2968"/>
                </a:lnTo>
                <a:close/>
              </a:path>
            </a:pathLst>
          </a:custGeom>
          <a:solidFill>
            <a:srgbClr val="DCB9F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29702" name="Freeform 8"/>
          <p:cNvSpPr/>
          <p:nvPr/>
        </p:nvSpPr>
        <p:spPr bwMode="auto">
          <a:xfrm>
            <a:off x="257175" y="2959100"/>
            <a:ext cx="8745538" cy="3771900"/>
          </a:xfrm>
          <a:custGeom>
            <a:avLst/>
            <a:gdLst>
              <a:gd name="T0" fmla="*/ 0 w 5968"/>
              <a:gd name="T1" fmla="*/ 2147483647 h 2376"/>
              <a:gd name="T2" fmla="*/ 2147483647 w 5968"/>
              <a:gd name="T3" fmla="*/ 0 h 2376"/>
              <a:gd name="T4" fmla="*/ 2147483647 w 5968"/>
              <a:gd name="T5" fmla="*/ 0 h 2376"/>
              <a:gd name="T6" fmla="*/ 2147483647 w 5968"/>
              <a:gd name="T7" fmla="*/ 2147483647 h 2376"/>
              <a:gd name="T8" fmla="*/ 2147483647 w 5968"/>
              <a:gd name="T9" fmla="*/ 2147483647 h 2376"/>
              <a:gd name="T10" fmla="*/ 0 w 5968"/>
              <a:gd name="T11" fmla="*/ 2147483647 h 237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968"/>
              <a:gd name="T19" fmla="*/ 0 h 2376"/>
              <a:gd name="T20" fmla="*/ 5968 w 5968"/>
              <a:gd name="T21" fmla="*/ 2376 h 237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968" h="2376">
                <a:moveTo>
                  <a:pt x="0" y="2376"/>
                </a:moveTo>
                <a:lnTo>
                  <a:pt x="2928" y="0"/>
                </a:lnTo>
                <a:lnTo>
                  <a:pt x="5968" y="0"/>
                </a:lnTo>
                <a:lnTo>
                  <a:pt x="5968" y="624"/>
                </a:lnTo>
                <a:lnTo>
                  <a:pt x="2949" y="621"/>
                </a:lnTo>
                <a:lnTo>
                  <a:pt x="0" y="2376"/>
                </a:lnTo>
                <a:close/>
              </a:path>
            </a:pathLst>
          </a:custGeom>
          <a:solidFill>
            <a:srgbClr val="D3A7F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29703" name="Freeform 9"/>
          <p:cNvSpPr/>
          <p:nvPr/>
        </p:nvSpPr>
        <p:spPr bwMode="auto">
          <a:xfrm>
            <a:off x="257175" y="3937000"/>
            <a:ext cx="8745538" cy="2806700"/>
          </a:xfrm>
          <a:custGeom>
            <a:avLst/>
            <a:gdLst>
              <a:gd name="T0" fmla="*/ 0 w 5968"/>
              <a:gd name="T1" fmla="*/ 2147483647 h 1768"/>
              <a:gd name="T2" fmla="*/ 2147483647 w 5968"/>
              <a:gd name="T3" fmla="*/ 0 h 1768"/>
              <a:gd name="T4" fmla="*/ 2147483647 w 5968"/>
              <a:gd name="T5" fmla="*/ 0 h 1768"/>
              <a:gd name="T6" fmla="*/ 2147483647 w 5968"/>
              <a:gd name="T7" fmla="*/ 2147483647 h 1768"/>
              <a:gd name="T8" fmla="*/ 2147483647 w 5968"/>
              <a:gd name="T9" fmla="*/ 2147483647 h 1768"/>
              <a:gd name="T10" fmla="*/ 0 w 5968"/>
              <a:gd name="T11" fmla="*/ 2147483647 h 176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968"/>
              <a:gd name="T19" fmla="*/ 0 h 1768"/>
              <a:gd name="T20" fmla="*/ 5968 w 5968"/>
              <a:gd name="T21" fmla="*/ 1768 h 176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968" h="1768">
                <a:moveTo>
                  <a:pt x="0" y="1768"/>
                </a:moveTo>
                <a:lnTo>
                  <a:pt x="2944" y="0"/>
                </a:lnTo>
                <a:lnTo>
                  <a:pt x="5968" y="0"/>
                </a:lnTo>
                <a:lnTo>
                  <a:pt x="5968" y="584"/>
                </a:lnTo>
                <a:lnTo>
                  <a:pt x="2939" y="592"/>
                </a:lnTo>
                <a:lnTo>
                  <a:pt x="0" y="1768"/>
                </a:lnTo>
                <a:close/>
              </a:path>
            </a:pathLst>
          </a:custGeom>
          <a:solidFill>
            <a:srgbClr val="C78FF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29704" name="Freeform 10"/>
          <p:cNvSpPr/>
          <p:nvPr/>
        </p:nvSpPr>
        <p:spPr bwMode="auto">
          <a:xfrm>
            <a:off x="257175" y="4859338"/>
            <a:ext cx="8745538" cy="1884362"/>
          </a:xfrm>
          <a:custGeom>
            <a:avLst/>
            <a:gdLst>
              <a:gd name="T0" fmla="*/ 0 w 5968"/>
              <a:gd name="T1" fmla="*/ 2147483647 h 1187"/>
              <a:gd name="T2" fmla="*/ 2147483647 w 5968"/>
              <a:gd name="T3" fmla="*/ 2147483647 h 1187"/>
              <a:gd name="T4" fmla="*/ 2147483647 w 5968"/>
              <a:gd name="T5" fmla="*/ 0 h 1187"/>
              <a:gd name="T6" fmla="*/ 2147483647 w 5968"/>
              <a:gd name="T7" fmla="*/ 2147483647 h 1187"/>
              <a:gd name="T8" fmla="*/ 2147483647 w 5968"/>
              <a:gd name="T9" fmla="*/ 2147483647 h 1187"/>
              <a:gd name="T10" fmla="*/ 0 w 5968"/>
              <a:gd name="T11" fmla="*/ 2147483647 h 118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968"/>
              <a:gd name="T19" fmla="*/ 0 h 1187"/>
              <a:gd name="T20" fmla="*/ 5968 w 5968"/>
              <a:gd name="T21" fmla="*/ 1187 h 118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968" h="1187">
                <a:moveTo>
                  <a:pt x="0" y="1187"/>
                </a:moveTo>
                <a:lnTo>
                  <a:pt x="2939" y="6"/>
                </a:lnTo>
                <a:lnTo>
                  <a:pt x="5968" y="0"/>
                </a:lnTo>
                <a:lnTo>
                  <a:pt x="5968" y="603"/>
                </a:lnTo>
                <a:lnTo>
                  <a:pt x="2936" y="603"/>
                </a:lnTo>
                <a:lnTo>
                  <a:pt x="0" y="1187"/>
                </a:lnTo>
                <a:close/>
              </a:path>
            </a:pathLst>
          </a:custGeom>
          <a:solidFill>
            <a:srgbClr val="B871F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29705" name="Text Box 11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 rot="-3354913">
            <a:off x="1421607" y="2115343"/>
            <a:ext cx="3930650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0" hangingPunct="0"/>
            <a:r>
              <a:rPr lang="fr-FR" b="1">
                <a:solidFill>
                  <a:prstClr val="black"/>
                </a:solidFill>
              </a:rPr>
              <a:t>direction générale - administration</a:t>
            </a:r>
          </a:p>
        </p:txBody>
      </p:sp>
      <p:sp>
        <p:nvSpPr>
          <p:cNvPr id="29706" name="Text Box 12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 rot="-2301479">
            <a:off x="903288" y="4551363"/>
            <a:ext cx="4133850" cy="2841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algn="r" eaLnBrk="0" hangingPunct="0">
              <a:lnSpc>
                <a:spcPct val="70000"/>
              </a:lnSpc>
            </a:pPr>
            <a:r>
              <a:rPr lang="fr-FR" b="1">
                <a:solidFill>
                  <a:prstClr val="black"/>
                </a:solidFill>
              </a:rPr>
              <a:t>finance-banque-comptabilité-bourse</a:t>
            </a:r>
            <a:endParaRPr lang="fr-FR">
              <a:solidFill>
                <a:prstClr val="black"/>
              </a:solidFill>
            </a:endParaRPr>
          </a:p>
        </p:txBody>
      </p:sp>
      <p:sp>
        <p:nvSpPr>
          <p:cNvPr id="29707" name="Text Box 13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 rot="-1643321">
            <a:off x="1908175" y="4941888"/>
            <a:ext cx="3062288" cy="2571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0" hangingPunct="0">
              <a:lnSpc>
                <a:spcPct val="60000"/>
              </a:lnSpc>
            </a:pPr>
            <a:r>
              <a:rPr lang="fr-FR" b="1">
                <a:solidFill>
                  <a:prstClr val="black"/>
                </a:solidFill>
              </a:rPr>
              <a:t>communication-publicité</a:t>
            </a:r>
          </a:p>
        </p:txBody>
      </p:sp>
      <p:sp>
        <p:nvSpPr>
          <p:cNvPr id="29708" name="Text Box 14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 rot="-994445">
            <a:off x="611188" y="5805488"/>
            <a:ext cx="4103687" cy="3365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fr-FR" sz="1600" b="1">
                <a:solidFill>
                  <a:prstClr val="black"/>
                </a:solidFill>
              </a:rPr>
              <a:t>juridique-assurances-profession libérale</a:t>
            </a:r>
          </a:p>
        </p:txBody>
      </p:sp>
      <p:sp>
        <p:nvSpPr>
          <p:cNvPr id="29709" name="Text Box 15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 rot="-3031838">
            <a:off x="912019" y="3044032"/>
            <a:ext cx="4514850" cy="3667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0" hangingPunct="0"/>
            <a:r>
              <a:rPr lang="fr-FR" b="1">
                <a:solidFill>
                  <a:prstClr val="black"/>
                </a:solidFill>
              </a:rPr>
              <a:t>direction des RH - qualité - organisation</a:t>
            </a:r>
          </a:p>
        </p:txBody>
      </p:sp>
      <p:sp>
        <p:nvSpPr>
          <p:cNvPr id="29710" name="Text Box 16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 rot="-2586445">
            <a:off x="755650" y="3933825"/>
            <a:ext cx="4349750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0" hangingPunct="0"/>
            <a:r>
              <a:rPr lang="fr-FR" b="1">
                <a:solidFill>
                  <a:prstClr val="black"/>
                </a:solidFill>
              </a:rPr>
              <a:t>commerce - vente - achats - marketing</a:t>
            </a:r>
          </a:p>
        </p:txBody>
      </p:sp>
      <p:sp>
        <p:nvSpPr>
          <p:cNvPr id="29711" name="Text Box 17"/>
          <p:cNvSpPr txBox="1">
            <a:spLocks noChangeArrowheads="1"/>
          </p:cNvSpPr>
          <p:nvPr/>
        </p:nvSpPr>
        <p:spPr bwMode="auto">
          <a:xfrm>
            <a:off x="4775200" y="1050925"/>
            <a:ext cx="2714625" cy="85407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analyste financier / contrôleur financier</a:t>
            </a:r>
          </a:p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auditeur comptable / financier</a:t>
            </a:r>
          </a:p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chargé de traitement de données financières </a:t>
            </a:r>
          </a:p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risques manager</a:t>
            </a:r>
          </a:p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gestionnaire de patrimoine</a:t>
            </a:r>
          </a:p>
        </p:txBody>
      </p:sp>
      <p:sp>
        <p:nvSpPr>
          <p:cNvPr id="29712" name="Text Box 18"/>
          <p:cNvSpPr txBox="1">
            <a:spLocks noChangeArrowheads="1"/>
          </p:cNvSpPr>
          <p:nvPr/>
        </p:nvSpPr>
        <p:spPr bwMode="auto">
          <a:xfrm>
            <a:off x="4775200" y="3006725"/>
            <a:ext cx="1763713" cy="100647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contrôleur budgétaire</a:t>
            </a:r>
          </a:p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trésorier payeur général</a:t>
            </a:r>
          </a:p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auditeur</a:t>
            </a:r>
          </a:p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chargé d’affaires financières</a:t>
            </a:r>
          </a:p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directeur de banque </a:t>
            </a:r>
          </a:p>
          <a:p>
            <a:pPr>
              <a:buFont typeface="Wingdings" panose="05000000000000000000" pitchFamily="2" charset="2"/>
              <a:buChar char="§"/>
            </a:pPr>
            <a:endParaRPr lang="fr-FR" sz="1000">
              <a:solidFill>
                <a:prstClr val="black"/>
              </a:solidFill>
            </a:endParaRPr>
          </a:p>
        </p:txBody>
      </p:sp>
      <p:sp>
        <p:nvSpPr>
          <p:cNvPr id="29713" name="Text Box 19"/>
          <p:cNvSpPr txBox="1">
            <a:spLocks noChangeArrowheads="1"/>
          </p:cNvSpPr>
          <p:nvPr/>
        </p:nvSpPr>
        <p:spPr bwMode="auto">
          <a:xfrm>
            <a:off x="4775200" y="3917950"/>
            <a:ext cx="3181350" cy="100647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chargé de communication interne/externe</a:t>
            </a:r>
          </a:p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attaché de presse internationale</a:t>
            </a:r>
          </a:p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coordinateur communication</a:t>
            </a:r>
          </a:p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chargé de communication et de relations presse</a:t>
            </a:r>
          </a:p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directeur presse </a:t>
            </a:r>
          </a:p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chef des relations publiques</a:t>
            </a:r>
          </a:p>
        </p:txBody>
      </p:sp>
      <p:sp>
        <p:nvSpPr>
          <p:cNvPr id="29714" name="Text Box 20"/>
          <p:cNvSpPr txBox="1">
            <a:spLocks noChangeArrowheads="1"/>
          </p:cNvSpPr>
          <p:nvPr/>
        </p:nvSpPr>
        <p:spPr bwMode="auto">
          <a:xfrm>
            <a:off x="4787900" y="188913"/>
            <a:ext cx="2678113" cy="85407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président de directoire</a:t>
            </a:r>
          </a:p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directeur de parc naturel régional</a:t>
            </a:r>
          </a:p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rapporteur à la cour des comptes</a:t>
            </a:r>
          </a:p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administrateur à la Commission Européenne</a:t>
            </a:r>
          </a:p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directeur de société / attaché de direction</a:t>
            </a:r>
          </a:p>
        </p:txBody>
      </p:sp>
      <p:sp>
        <p:nvSpPr>
          <p:cNvPr id="29715" name="Text Box 21"/>
          <p:cNvSpPr txBox="1">
            <a:spLocks noChangeArrowheads="1"/>
          </p:cNvSpPr>
          <p:nvPr/>
        </p:nvSpPr>
        <p:spPr bwMode="auto">
          <a:xfrm>
            <a:off x="4775200" y="4908550"/>
            <a:ext cx="3560763" cy="85407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directeur des affaires juridiques et de la propriété industrielle</a:t>
            </a:r>
          </a:p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responsable fiscalité internationale</a:t>
            </a:r>
          </a:p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avocat / magistrat</a:t>
            </a:r>
          </a:p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cadre juridique</a:t>
            </a:r>
          </a:p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courtier d’assurances</a:t>
            </a:r>
          </a:p>
        </p:txBody>
      </p:sp>
      <p:sp>
        <p:nvSpPr>
          <p:cNvPr id="29716" name="Text Box 22"/>
          <p:cNvSpPr txBox="1">
            <a:spLocks noChangeArrowheads="1"/>
          </p:cNvSpPr>
          <p:nvPr/>
        </p:nvSpPr>
        <p:spPr bwMode="auto">
          <a:xfrm>
            <a:off x="4787900" y="2133600"/>
            <a:ext cx="1741488" cy="54927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chargé de recrutement</a:t>
            </a:r>
          </a:p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responsable de la formation</a:t>
            </a:r>
          </a:p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gestionnaire des carrières</a:t>
            </a:r>
          </a:p>
        </p:txBody>
      </p:sp>
      <p:sp>
        <p:nvSpPr>
          <p:cNvPr id="29717" name="Text Box 23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 rot="-363541">
            <a:off x="2484438" y="6237288"/>
            <a:ext cx="2101850" cy="3667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0" hangingPunct="0"/>
            <a:r>
              <a:rPr lang="fr-FR" b="1">
                <a:solidFill>
                  <a:prstClr val="black"/>
                </a:solidFill>
              </a:rPr>
              <a:t>fonction publique</a:t>
            </a:r>
            <a:endParaRPr lang="fr-FR">
              <a:solidFill>
                <a:prstClr val="black"/>
              </a:solidFill>
            </a:endParaRPr>
          </a:p>
        </p:txBody>
      </p:sp>
      <p:sp>
        <p:nvSpPr>
          <p:cNvPr id="29718" name="Text Box 24"/>
          <p:cNvSpPr txBox="1">
            <a:spLocks noChangeArrowheads="1"/>
          </p:cNvSpPr>
          <p:nvPr/>
        </p:nvSpPr>
        <p:spPr bwMode="auto">
          <a:xfrm>
            <a:off x="4787900" y="5805488"/>
            <a:ext cx="2087563" cy="100647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directeur d’hôpital</a:t>
            </a:r>
          </a:p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enseignant </a:t>
            </a:r>
          </a:p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attaché territorial</a:t>
            </a:r>
          </a:p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inspecteur des impôts</a:t>
            </a:r>
          </a:p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directeur général des services</a:t>
            </a:r>
          </a:p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préfet de région</a:t>
            </a:r>
          </a:p>
        </p:txBody>
      </p:sp>
      <p:sp>
        <p:nvSpPr>
          <p:cNvPr id="29719" name="Text Box 25"/>
          <p:cNvSpPr txBox="1">
            <a:spLocks noChangeArrowheads="1"/>
          </p:cNvSpPr>
          <p:nvPr/>
        </p:nvSpPr>
        <p:spPr bwMode="auto">
          <a:xfrm>
            <a:off x="6804025" y="5805488"/>
            <a:ext cx="2044700" cy="85407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conseiller des affaires étrangères</a:t>
            </a:r>
          </a:p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fonctionnaire européen à la </a:t>
            </a:r>
          </a:p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Commission européenne</a:t>
            </a:r>
          </a:p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administrateur chargé des </a:t>
            </a:r>
          </a:p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affaires humanitaires à l’ONU</a:t>
            </a:r>
          </a:p>
        </p:txBody>
      </p:sp>
      <p:sp>
        <p:nvSpPr>
          <p:cNvPr id="29720" name="AutoShape 28"/>
          <p:cNvSpPr>
            <a:spLocks noChangeArrowheads="1"/>
          </p:cNvSpPr>
          <p:nvPr/>
        </p:nvSpPr>
        <p:spPr bwMode="auto">
          <a:xfrm>
            <a:off x="0" y="0"/>
            <a:ext cx="3779838" cy="1152525"/>
          </a:xfrm>
          <a:prstGeom prst="foldedCorner">
            <a:avLst>
              <a:gd name="adj" fmla="val 12500"/>
            </a:avLst>
          </a:prstGeom>
          <a:solidFill>
            <a:srgbClr val="A953FF"/>
          </a:solidFill>
          <a:ln w="12700" cap="rnd">
            <a:noFill/>
            <a:round/>
          </a:ln>
        </p:spPr>
        <p:txBody>
          <a:bodyPr anchor="ctr"/>
          <a:lstStyle/>
          <a:p>
            <a:pPr algn="ctr"/>
            <a:r>
              <a:rPr lang="fr-FR" sz="2800">
                <a:solidFill>
                  <a:prstClr val="white"/>
                </a:solidFill>
              </a:rPr>
              <a:t>Après des études de sciences politiques</a:t>
            </a:r>
          </a:p>
        </p:txBody>
      </p:sp>
      <p:sp>
        <p:nvSpPr>
          <p:cNvPr id="29721" name="Rectangle 29"/>
          <p:cNvSpPr>
            <a:spLocks noChangeArrowheads="1"/>
          </p:cNvSpPr>
          <p:nvPr/>
        </p:nvSpPr>
        <p:spPr bwMode="auto">
          <a:xfrm>
            <a:off x="6732588" y="2997200"/>
            <a:ext cx="2790825" cy="701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expert-comptable </a:t>
            </a:r>
          </a:p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commissaire aux comptes</a:t>
            </a:r>
          </a:p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contrôleur de gestion</a:t>
            </a:r>
          </a:p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opérateur de marché</a:t>
            </a:r>
          </a:p>
        </p:txBody>
      </p:sp>
      <p:sp>
        <p:nvSpPr>
          <p:cNvPr id="29722" name="Rectangle 30"/>
          <p:cNvSpPr>
            <a:spLocks noChangeArrowheads="1"/>
          </p:cNvSpPr>
          <p:nvPr/>
        </p:nvSpPr>
        <p:spPr bwMode="auto">
          <a:xfrm>
            <a:off x="6732588" y="2132013"/>
            <a:ext cx="2286000" cy="5492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responsable recrutement / emploi</a:t>
            </a:r>
          </a:p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consultant RH et communication</a:t>
            </a:r>
          </a:p>
          <a:p>
            <a:pPr>
              <a:buFont typeface="Wingdings" panose="05000000000000000000" pitchFamily="2" charset="2"/>
              <a:buNone/>
            </a:pPr>
            <a:r>
              <a:rPr lang="fr-FR" sz="1000">
                <a:solidFill>
                  <a:prstClr val="black"/>
                </a:solidFill>
              </a:rPr>
              <a:t>responsable RH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Les IEP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8313" y="1412875"/>
            <a:ext cx="8229600" cy="4114800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fr-FR" dirty="0"/>
              <a:t>4 IEP à recrutement indépendant: Paris, Grenoble, Bordeaux, </a:t>
            </a:r>
            <a:r>
              <a:rPr lang="fr-FR" dirty="0" err="1"/>
              <a:t>Fontenaibleau</a:t>
            </a:r>
            <a:endParaRPr lang="fr-FR" dirty="0"/>
          </a:p>
          <a:p>
            <a:pPr>
              <a:defRPr/>
            </a:pPr>
            <a:r>
              <a:rPr lang="fr-FR" sz="1800" dirty="0"/>
              <a:t>Particularité de Paris: Campus délocalisés</a:t>
            </a:r>
          </a:p>
          <a:p>
            <a:pPr>
              <a:defRPr/>
            </a:pPr>
            <a:r>
              <a:rPr lang="fr-FR" sz="1800" dirty="0">
                <a:hlinkClick r:id="rId2" tooltip=" - Nouvelle fenêtre"/>
              </a:rPr>
              <a:t>Europe centrale et orientale</a:t>
            </a:r>
            <a:r>
              <a:rPr lang="fr-FR" sz="1800" dirty="0"/>
              <a:t> (à Dijon)</a:t>
            </a:r>
          </a:p>
          <a:p>
            <a:pPr>
              <a:defRPr/>
            </a:pPr>
            <a:r>
              <a:rPr lang="fr-FR" sz="1800" dirty="0">
                <a:hlinkClick r:id="rId3" tooltip=" - Nouvelle fenêtre"/>
              </a:rPr>
              <a:t>Asie</a:t>
            </a:r>
            <a:r>
              <a:rPr lang="fr-FR" sz="1800" dirty="0"/>
              <a:t> (au Havre)</a:t>
            </a:r>
          </a:p>
          <a:p>
            <a:pPr>
              <a:defRPr/>
            </a:pPr>
            <a:r>
              <a:rPr lang="fr-FR" sz="1800" dirty="0">
                <a:hlinkClick r:id="rId4" tooltip=" - Nouvelle fenêtre"/>
              </a:rPr>
              <a:t>Moyen-Orient et Méditerranée</a:t>
            </a:r>
            <a:r>
              <a:rPr lang="fr-FR" sz="1800" dirty="0"/>
              <a:t> (à Menton)</a:t>
            </a:r>
          </a:p>
          <a:p>
            <a:pPr>
              <a:defRPr/>
            </a:pPr>
            <a:r>
              <a:rPr lang="fr-FR" sz="1800" dirty="0">
                <a:hlinkClick r:id="rId5" tooltip=" - Nouvelle fenêtre"/>
              </a:rPr>
              <a:t>Europe &amp; espace franco-allemand</a:t>
            </a:r>
            <a:r>
              <a:rPr lang="fr-FR" sz="1800" dirty="0"/>
              <a:t> (à Nancy)</a:t>
            </a:r>
          </a:p>
          <a:p>
            <a:pPr>
              <a:defRPr/>
            </a:pPr>
            <a:r>
              <a:rPr lang="fr-FR" sz="1800" dirty="0">
                <a:hlinkClick r:id="rId6" tooltip=" - Nouvelle fenêtre"/>
              </a:rPr>
              <a:t>Amérique latine, Espagne et Portugal</a:t>
            </a:r>
            <a:r>
              <a:rPr lang="fr-FR" sz="1800" dirty="0"/>
              <a:t> (à Poitiers)</a:t>
            </a:r>
          </a:p>
          <a:p>
            <a:pPr>
              <a:defRPr/>
            </a:pPr>
            <a:r>
              <a:rPr lang="fr-FR" sz="1800" dirty="0">
                <a:hlinkClick r:id="rId7" tooltip=" - Nouvelle fenêtre"/>
              </a:rPr>
              <a:t>Afrique </a:t>
            </a:r>
            <a:r>
              <a:rPr lang="fr-FR" sz="1800" dirty="0"/>
              <a:t>(à Reims)</a:t>
            </a:r>
          </a:p>
          <a:p>
            <a:pPr>
              <a:defRPr/>
            </a:pPr>
            <a:r>
              <a:rPr lang="fr-FR" sz="1800" dirty="0">
                <a:hlinkClick r:id="rId8" tooltip=" - Nouvelle fenêtre"/>
              </a:rPr>
              <a:t>Amérique du Nord</a:t>
            </a:r>
            <a:r>
              <a:rPr lang="fr-FR" sz="1800" dirty="0"/>
              <a:t> (à Reims)</a:t>
            </a:r>
          </a:p>
          <a:p>
            <a:pPr>
              <a:defRPr/>
            </a:pPr>
            <a:r>
              <a:rPr lang="fr-FR" dirty="0"/>
              <a:t>7 IEP avec concours commun: Rennes, Toulouse, Strasbourg, Lille, Aix, Saint Germain en Laye, Lyon</a:t>
            </a:r>
          </a:p>
          <a:p>
            <a:pPr>
              <a:defRPr/>
            </a:pP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En 2024 IEP </a:t>
            </a:r>
            <a:r>
              <a:rPr lang="fr-FR" dirty="0">
                <a:hlinkClick r:id="rId2"/>
              </a:rPr>
              <a:t>PAris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Notes obtenues aux épreuves du bac</a:t>
            </a:r>
          </a:p>
          <a:p>
            <a:r>
              <a:rPr lang="fr-FR" dirty="0"/>
              <a:t>Performance académique et trajectoire du candidat</a:t>
            </a:r>
          </a:p>
          <a:p>
            <a:r>
              <a:rPr lang="fr-FR" dirty="0"/>
              <a:t>Ecrits personnels (motivation et projets, essai sur l’un des 5 sujets proposés)</a:t>
            </a:r>
          </a:p>
          <a:p>
            <a:r>
              <a:rPr lang="fr-FR" dirty="0"/>
              <a:t>Oral. 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30272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Concours commun 7 </a:t>
            </a:r>
            <a:r>
              <a:rPr lang="fr-FR" dirty="0" err="1"/>
              <a:t>IEp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b="1" dirty="0"/>
              <a:t>Questions contemporaines</a:t>
            </a:r>
          </a:p>
          <a:p>
            <a:r>
              <a:rPr lang="fr-FR" dirty="0"/>
              <a:t>durée : 3h, coefficient 3, dissertation, un sujet à choisir parmi deux.</a:t>
            </a:r>
          </a:p>
          <a:p>
            <a:r>
              <a:rPr lang="fr-FR" b="1" dirty="0"/>
              <a:t>Thèmes 2024: </a:t>
            </a:r>
            <a:r>
              <a:rPr lang="fr-FR" dirty="0"/>
              <a:t>“le corps” ou “l’alimentation”</a:t>
            </a:r>
          </a:p>
          <a:p>
            <a:r>
              <a:rPr lang="fr-FR" b="1" dirty="0"/>
              <a:t>Histoire</a:t>
            </a:r>
          </a:p>
          <a:p>
            <a:r>
              <a:rPr lang="fr-FR" dirty="0"/>
              <a:t>durée : 3h, coefficient 3, dissertation, un seul sujet.</a:t>
            </a:r>
          </a:p>
          <a:p>
            <a:r>
              <a:rPr lang="fr-FR" b="1" dirty="0"/>
              <a:t>Programme :</a:t>
            </a:r>
            <a:r>
              <a:rPr lang="fr-FR" dirty="0"/>
              <a:t> «</a:t>
            </a:r>
            <a:r>
              <a:rPr lang="fr-FR" b="1" dirty="0"/>
              <a:t>Les relations entre les puissances et les modèles politiques des années 1930 à nos jours"</a:t>
            </a:r>
            <a:r>
              <a:rPr lang="fr-FR" dirty="0"/>
              <a:t> et "</a:t>
            </a:r>
            <a:r>
              <a:rPr lang="fr-FR" b="1" dirty="0"/>
              <a:t>Histoire politique, sociale et culturelle de la France depuis les années 1930".</a:t>
            </a:r>
            <a:r>
              <a:rPr lang="fr-FR" dirty="0"/>
              <a:t> </a:t>
            </a:r>
          </a:p>
          <a:p>
            <a:r>
              <a:rPr lang="fr-FR" b="1" dirty="0"/>
              <a:t>Langue vivante</a:t>
            </a:r>
          </a:p>
          <a:p>
            <a:r>
              <a:rPr lang="fr-FR" dirty="0"/>
              <a:t>durée : 1h30, coefficient 2, choix entre anglais, allemand, espagnol et italien.</a:t>
            </a:r>
          </a:p>
          <a:p>
            <a:r>
              <a:rPr lang="fr-FR" dirty="0"/>
              <a:t>Trois parties : compréhension écrite, synonymes et essai.</a:t>
            </a:r>
          </a:p>
          <a:p>
            <a:r>
              <a:rPr lang="fr-FR" dirty="0"/>
              <a:t>20 avril 2024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IEP </a:t>
            </a:r>
            <a:r>
              <a:rPr lang="fr-FR" dirty="0">
                <a:hlinkClick r:id="rId2"/>
              </a:rPr>
              <a:t>Grenoble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4400" dirty="0"/>
              <a:t>Dossier et entretien pour 2024</a:t>
            </a:r>
          </a:p>
          <a:p>
            <a:endParaRPr lang="fr-FR" sz="4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IEP </a:t>
            </a:r>
            <a:r>
              <a:rPr lang="fr-FR" dirty="0">
                <a:hlinkClick r:id="rId2"/>
              </a:rPr>
              <a:t>Bordeaux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>
                <a:hlinkClick r:id="rId3"/>
              </a:rPr>
              <a:t>Filière classique: </a:t>
            </a:r>
            <a:r>
              <a:rPr lang="fr-FR" dirty="0"/>
              <a:t>Admissibilité: 5 attendus:40%de la note , Admission: étude qualitative du dossier :20%,entretien oral d’admission 40%</a:t>
            </a:r>
            <a:endParaRPr lang="fr-FR" b="1" dirty="0"/>
          </a:p>
          <a:p>
            <a:r>
              <a:rPr lang="fr-FR" b="1" dirty="0">
                <a:hlinkClick r:id="rId3"/>
              </a:rPr>
              <a:t>Filières intégrées: </a:t>
            </a:r>
            <a:r>
              <a:rPr lang="fr-FR" dirty="0"/>
              <a:t>Admissibilité: 5 attendus:40%de la note , Admission: étude qualitative du dossier :20%,entretien oral d’admission en langues étrangères 40%</a:t>
            </a:r>
            <a:endParaRPr lang="fr-FR" b="1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 nombreux doubles diplômes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4114800"/>
          </a:xfrm>
        </p:spPr>
        <p:txBody>
          <a:bodyPr>
            <a:normAutofit fontScale="77500" lnSpcReduction="20000"/>
          </a:bodyPr>
          <a:lstStyle/>
          <a:p>
            <a:r>
              <a:rPr lang="fr-FR" dirty="0">
                <a:hlinkClick r:id="rId2"/>
              </a:rPr>
              <a:t>Aix</a:t>
            </a:r>
            <a:r>
              <a:rPr lang="fr-FR" dirty="0"/>
              <a:t>(Fribourg: Allemagne)</a:t>
            </a:r>
          </a:p>
          <a:p>
            <a:r>
              <a:rPr lang="fr-FR" dirty="0">
                <a:hlinkClick r:id="rId3"/>
              </a:rPr>
              <a:t>Bordeaux</a:t>
            </a:r>
            <a:r>
              <a:rPr lang="fr-FR" dirty="0"/>
              <a:t>(Rome </a:t>
            </a:r>
            <a:r>
              <a:rPr lang="fr-FR" dirty="0" err="1"/>
              <a:t>Luiss</a:t>
            </a:r>
            <a:r>
              <a:rPr lang="fr-FR" dirty="0"/>
              <a:t>, </a:t>
            </a:r>
            <a:r>
              <a:rPr lang="fr-FR" dirty="0" err="1"/>
              <a:t>Caraïbes,Stuttgart,Madrid,Turin</a:t>
            </a:r>
            <a:r>
              <a:rPr lang="fr-FR" dirty="0"/>
              <a:t>, Hong </a:t>
            </a:r>
            <a:r>
              <a:rPr lang="fr-FR" dirty="0" err="1"/>
              <a:t>Kong,Coïmbra</a:t>
            </a:r>
            <a:r>
              <a:rPr lang="fr-FR" dirty="0"/>
              <a:t>,)</a:t>
            </a:r>
          </a:p>
          <a:p>
            <a:r>
              <a:rPr lang="fr-FR" dirty="0">
                <a:hlinkClick r:id="rId4"/>
              </a:rPr>
              <a:t>Grenoble</a:t>
            </a:r>
            <a:r>
              <a:rPr lang="fr-FR" dirty="0"/>
              <a:t>(en </a:t>
            </a:r>
            <a:r>
              <a:rPr lang="fr-FR" dirty="0" err="1"/>
              <a:t>master:Constance,New</a:t>
            </a:r>
            <a:r>
              <a:rPr lang="fr-FR" dirty="0"/>
              <a:t> York, Rabat, Montréal)</a:t>
            </a:r>
          </a:p>
          <a:p>
            <a:r>
              <a:rPr lang="fr-FR" dirty="0"/>
              <a:t>Lille(Salamanque, Kent, </a:t>
            </a:r>
            <a:r>
              <a:rPr lang="fr-FR" dirty="0" err="1"/>
              <a:t>Münster,Rome</a:t>
            </a:r>
            <a:r>
              <a:rPr lang="fr-FR" dirty="0"/>
              <a:t>)</a:t>
            </a:r>
          </a:p>
          <a:p>
            <a:r>
              <a:rPr lang="fr-FR" dirty="0">
                <a:hlinkClick r:id="rId5"/>
              </a:rPr>
              <a:t>Paris</a:t>
            </a:r>
            <a:r>
              <a:rPr lang="fr-FR" dirty="0"/>
              <a:t>(Berkeley et </a:t>
            </a:r>
            <a:r>
              <a:rPr lang="fr-FR" dirty="0" err="1"/>
              <a:t>Colombia,British</a:t>
            </a:r>
            <a:r>
              <a:rPr lang="fr-FR" dirty="0"/>
              <a:t> </a:t>
            </a:r>
            <a:r>
              <a:rPr lang="fr-FR" dirty="0" err="1"/>
              <a:t>Colombia</a:t>
            </a:r>
            <a:r>
              <a:rPr lang="fr-FR" dirty="0"/>
              <a:t> Canada,  UCL RU, Berlin, Singapour, Hong Kong, </a:t>
            </a:r>
            <a:r>
              <a:rPr lang="fr-FR" dirty="0" err="1"/>
              <a:t>Sydney,Japon</a:t>
            </a:r>
            <a:r>
              <a:rPr lang="fr-FR" dirty="0"/>
              <a:t> </a:t>
            </a:r>
            <a:r>
              <a:rPr lang="fr-FR" dirty="0" err="1"/>
              <a:t>Keio</a:t>
            </a:r>
            <a:r>
              <a:rPr lang="fr-FR" dirty="0"/>
              <a:t>)</a:t>
            </a:r>
          </a:p>
          <a:p>
            <a:r>
              <a:rPr lang="fr-FR" dirty="0"/>
              <a:t>Rennes (</a:t>
            </a:r>
            <a:r>
              <a:rPr lang="fr-FR" dirty="0">
                <a:hlinkClick r:id="rId6"/>
              </a:rPr>
              <a:t>Eichstätt-Ingolstadt</a:t>
            </a:r>
            <a:r>
              <a:rPr lang="fr-FR" dirty="0"/>
              <a:t>, </a:t>
            </a:r>
            <a:r>
              <a:rPr lang="fr-FR" dirty="0">
                <a:hlinkClick r:id="rId7"/>
              </a:rPr>
              <a:t>Chine</a:t>
            </a:r>
            <a:r>
              <a:rPr lang="fr-FR" dirty="0"/>
              <a:t> </a:t>
            </a:r>
            <a:r>
              <a:rPr lang="fr-FR" dirty="0" smtClean="0"/>
              <a:t>)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Strasbourg</a:t>
            </a:r>
            <a:r>
              <a:rPr lang="fr-FR" dirty="0" smtClean="0"/>
              <a:t>(université de la Sarre)</a:t>
            </a: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/>
              <a:t>IEP, les débouchés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/>
              <a:t>Carrières publiques</a:t>
            </a:r>
          </a:p>
          <a:p>
            <a:pPr eaLnBrk="1" hangingPunct="1">
              <a:defRPr/>
            </a:pPr>
            <a:r>
              <a:rPr lang="fr-FR"/>
              <a:t>Communication, RH , journalisme</a:t>
            </a:r>
          </a:p>
          <a:p>
            <a:pPr eaLnBrk="1" hangingPunct="1">
              <a:defRPr/>
            </a:pPr>
            <a:r>
              <a:rPr lang="fr-FR"/>
              <a:t>Economie/finances</a:t>
            </a:r>
          </a:p>
          <a:p>
            <a:pPr eaLnBrk="1" hangingPunct="1">
              <a:defRPr/>
            </a:pPr>
            <a:r>
              <a:rPr lang="fr-FR"/>
              <a:t>Relations internationales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prépas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b="1" u="sng" dirty="0"/>
              <a:t>A distance:</a:t>
            </a:r>
          </a:p>
          <a:p>
            <a:r>
              <a:rPr lang="fr-FR" dirty="0"/>
              <a:t>Tremplin IEP</a:t>
            </a:r>
          </a:p>
          <a:p>
            <a:r>
              <a:rPr lang="fr-FR" dirty="0"/>
              <a:t>CNED</a:t>
            </a:r>
          </a:p>
          <a:p>
            <a:r>
              <a:rPr lang="fr-FR" b="1" u="sng" dirty="0"/>
              <a:t>En présentiel:</a:t>
            </a:r>
          </a:p>
          <a:p>
            <a:r>
              <a:rPr lang="fr-FR" dirty="0"/>
              <a:t>IPESUP</a:t>
            </a:r>
          </a:p>
          <a:p>
            <a:r>
              <a:rPr lang="fr-FR" dirty="0"/>
              <a:t>ISTH</a:t>
            </a:r>
          </a:p>
          <a:p>
            <a:r>
              <a:rPr lang="fr-FR" dirty="0"/>
              <a:t>Lycée </a:t>
            </a:r>
            <a:r>
              <a:rPr lang="fr-FR" dirty="0" err="1"/>
              <a:t>Rocroy</a:t>
            </a:r>
            <a:endParaRPr lang="fr-FR" dirty="0"/>
          </a:p>
          <a:p>
            <a:r>
              <a:rPr lang="fr-FR" dirty="0"/>
              <a:t>Science Po </a:t>
            </a:r>
            <a:r>
              <a:rPr lang="fr-FR" dirty="0" err="1"/>
              <a:t>Euroforce</a:t>
            </a:r>
            <a:r>
              <a:rPr lang="fr-FR" dirty="0"/>
              <a:t> Strasbourg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023597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omenade">
  <a:themeElements>
    <a:clrScheme name="Promenad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Promenade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romenade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Promenade">
  <a:themeElements>
    <a:clrScheme name="Promenad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Promenade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romenade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Promenade">
  <a:themeElements>
    <a:clrScheme name="Promenad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Promenade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romenade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4_Promenade">
  <a:themeElements>
    <a:clrScheme name="Promenad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Promenade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romenade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5_Promenade">
  <a:themeElements>
    <a:clrScheme name="Promenad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Promenade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romenade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1174</TotalTime>
  <Words>514</Words>
  <Application>Microsoft Office PowerPoint</Application>
  <PresentationFormat>Affichage à l'écran (4:3)</PresentationFormat>
  <Paragraphs>118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5</vt:i4>
      </vt:variant>
      <vt:variant>
        <vt:lpstr>Titres des diapositives</vt:lpstr>
      </vt:variant>
      <vt:variant>
        <vt:i4>11</vt:i4>
      </vt:variant>
    </vt:vector>
  </HeadingPairs>
  <TitlesOfParts>
    <vt:vector size="20" baseType="lpstr">
      <vt:lpstr>Franklin Gothic Book</vt:lpstr>
      <vt:lpstr>Franklin Gothic Medium</vt:lpstr>
      <vt:lpstr>Wingdings</vt:lpstr>
      <vt:lpstr>Wingdings 2</vt:lpstr>
      <vt:lpstr>Promenade</vt:lpstr>
      <vt:lpstr>2_Promenade</vt:lpstr>
      <vt:lpstr>3_Promenade</vt:lpstr>
      <vt:lpstr>4_Promenade</vt:lpstr>
      <vt:lpstr>5_Promenade</vt:lpstr>
      <vt:lpstr>Présentation PowerPoint</vt:lpstr>
      <vt:lpstr>Les IEP</vt:lpstr>
      <vt:lpstr>En 2024 IEP PAris</vt:lpstr>
      <vt:lpstr>Concours commun 7 IEp</vt:lpstr>
      <vt:lpstr>IEP Grenoble</vt:lpstr>
      <vt:lpstr>IEP Bordeaux</vt:lpstr>
      <vt:lpstr>De nombreux doubles diplômes</vt:lpstr>
      <vt:lpstr>IEP, les débouchés</vt:lpstr>
      <vt:lpstr>Les prépas</vt:lpstr>
      <vt:lpstr>Les licences de sciences politiques</vt:lpstr>
      <vt:lpstr>Présentation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IEP et licences de sciences politiques</dc:title>
  <dc:creator>cop07</dc:creator>
  <cp:lastModifiedBy>Utilisateur Windows</cp:lastModifiedBy>
  <cp:revision>43</cp:revision>
  <dcterms:created xsi:type="dcterms:W3CDTF">2019-04-30T14:54:50Z</dcterms:created>
  <dcterms:modified xsi:type="dcterms:W3CDTF">2024-01-15T21:13:35Z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1033-11.1.0.8372</vt:lpwstr>
  </property>
</Properties>
</file>