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19861-29EB-4BD6-B545-21CF712604DB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D565A-D74F-449A-A61F-A006EC8578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310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9D22FB40-7A0D-42C0-AEA2-F0D32A355B28}" type="slidenum">
              <a:rPr lang="fr-FR" smtClean="0"/>
              <a:t>5</a:t>
            </a:fld>
            <a:endParaRPr lang="fr-FR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smtClean="0"/>
              <a:t>Les diplômes d’économie gestion sont appréciés dans les services d’études, de recherche, de conseil.</a:t>
            </a:r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 hasCustomPrompt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7CFCE6-6B98-44B6-8F44-EC86483F9F35}" type="datetimeFigureOut">
              <a:rPr lang="fr-FR" smtClean="0"/>
              <a:t>23/11/2021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FE8190-5F8F-46B1-90CB-BFBA5CC8BCD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060848"/>
            <a:ext cx="8458200" cy="1222375"/>
          </a:xfrm>
        </p:spPr>
        <p:txBody>
          <a:bodyPr>
            <a:noAutofit/>
          </a:bodyPr>
          <a:lstStyle/>
          <a:p>
            <a:r>
              <a:rPr lang="fr-FR" sz="4800" dirty="0" smtClean="0"/>
              <a:t>Les licences universitaires en économie et gestion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1628800"/>
            <a:ext cx="8458200" cy="914400"/>
          </a:xfrm>
        </p:spPr>
        <p:txBody>
          <a:bodyPr>
            <a:noAutofit/>
          </a:bodyPr>
          <a:lstStyle/>
          <a:p>
            <a:endParaRPr lang="fr-FR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licences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Licence AES</a:t>
            </a:r>
          </a:p>
          <a:p>
            <a:r>
              <a:rPr lang="fr-FR" dirty="0" smtClean="0"/>
              <a:t>Licence Eco-gestion</a:t>
            </a:r>
          </a:p>
          <a:p>
            <a:r>
              <a:rPr lang="fr-FR" dirty="0" smtClean="0"/>
              <a:t>Licences LEA</a:t>
            </a:r>
          </a:p>
          <a:p>
            <a:r>
              <a:rPr lang="fr-FR" dirty="0" smtClean="0"/>
              <a:t>Les doubles licences: cursus intégrés ou cursus bi-disciplinaires: éco-gestion/LEA, économie/droit, maths/éco-gestion…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/>
          <p:nvPr/>
        </p:nvSpPr>
        <p:spPr bwMode="auto">
          <a:xfrm>
            <a:off x="257175" y="5816600"/>
            <a:ext cx="8745538" cy="927100"/>
          </a:xfrm>
          <a:custGeom>
            <a:avLst/>
            <a:gdLst>
              <a:gd name="T0" fmla="*/ 0 w 5968"/>
              <a:gd name="T1" fmla="*/ 2147483647 h 584"/>
              <a:gd name="T2" fmla="*/ 2147483647 w 5968"/>
              <a:gd name="T3" fmla="*/ 0 h 584"/>
              <a:gd name="T4" fmla="*/ 2147483647 w 5968"/>
              <a:gd name="T5" fmla="*/ 0 h 584"/>
              <a:gd name="T6" fmla="*/ 2147483647 w 5968"/>
              <a:gd name="T7" fmla="*/ 2147483647 h 584"/>
              <a:gd name="T8" fmla="*/ 0 w 5968"/>
              <a:gd name="T9" fmla="*/ 2147483647 h 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68"/>
              <a:gd name="T16" fmla="*/ 0 h 584"/>
              <a:gd name="T17" fmla="*/ 5968 w 5968"/>
              <a:gd name="T18" fmla="*/ 584 h 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68" h="584">
                <a:moveTo>
                  <a:pt x="0" y="584"/>
                </a:moveTo>
                <a:lnTo>
                  <a:pt x="2933" y="0"/>
                </a:lnTo>
                <a:lnTo>
                  <a:pt x="5968" y="0"/>
                </a:lnTo>
                <a:lnTo>
                  <a:pt x="5968" y="584"/>
                </a:lnTo>
                <a:lnTo>
                  <a:pt x="0" y="584"/>
                </a:lnTo>
                <a:close/>
              </a:path>
            </a:pathLst>
          </a:custGeom>
          <a:solidFill>
            <a:srgbClr val="D60093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3" name="Freeform 3"/>
          <p:cNvSpPr/>
          <p:nvPr/>
        </p:nvSpPr>
        <p:spPr bwMode="auto">
          <a:xfrm>
            <a:off x="257175" y="188913"/>
            <a:ext cx="8758238" cy="6669087"/>
          </a:xfrm>
          <a:custGeom>
            <a:avLst/>
            <a:gdLst>
              <a:gd name="T0" fmla="*/ 0 w 5976"/>
              <a:gd name="T1" fmla="*/ 2147483647 h 4184"/>
              <a:gd name="T2" fmla="*/ 2147483647 w 5976"/>
              <a:gd name="T3" fmla="*/ 2147483647 h 4184"/>
              <a:gd name="T4" fmla="*/ 2147483647 w 5976"/>
              <a:gd name="T5" fmla="*/ 0 h 4184"/>
              <a:gd name="T6" fmla="*/ 2147483647 w 5976"/>
              <a:gd name="T7" fmla="*/ 2147483647 h 4184"/>
              <a:gd name="T8" fmla="*/ 2147483647 w 5976"/>
              <a:gd name="T9" fmla="*/ 2147483647 h 4184"/>
              <a:gd name="T10" fmla="*/ 0 w 5976"/>
              <a:gd name="T11" fmla="*/ 2147483647 h 4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76"/>
              <a:gd name="T19" fmla="*/ 0 h 4184"/>
              <a:gd name="T20" fmla="*/ 5976 w 5976"/>
              <a:gd name="T21" fmla="*/ 4184 h 4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76" h="4184">
                <a:moveTo>
                  <a:pt x="0" y="4184"/>
                </a:moveTo>
                <a:lnTo>
                  <a:pt x="2936" y="16"/>
                </a:lnTo>
                <a:lnTo>
                  <a:pt x="5976" y="0"/>
                </a:lnTo>
                <a:lnTo>
                  <a:pt x="5968" y="616"/>
                </a:lnTo>
                <a:lnTo>
                  <a:pt x="2944" y="616"/>
                </a:lnTo>
                <a:lnTo>
                  <a:pt x="0" y="4184"/>
                </a:lnTo>
                <a:close/>
              </a:path>
            </a:pathLst>
          </a:custGeom>
          <a:solidFill>
            <a:srgbClr val="FFD5F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4" name="Freeform 4"/>
          <p:cNvSpPr/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FFD5F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5" name="Freeform 5"/>
          <p:cNvSpPr/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FFABE5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6" name="Freeform 6"/>
          <p:cNvSpPr/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FF8FDC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7" name="Freeform 7"/>
          <p:cNvSpPr/>
          <p:nvPr/>
        </p:nvSpPr>
        <p:spPr bwMode="auto">
          <a:xfrm>
            <a:off x="250825" y="3933825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FF5BCC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8" name="Freeform 8"/>
          <p:cNvSpPr/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FE00AF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609" name="Text 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965166">
            <a:off x="2619375" y="5538788"/>
            <a:ext cx="20383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profession libérale</a:t>
            </a:r>
          </a:p>
        </p:txBody>
      </p:sp>
      <p:sp>
        <p:nvSpPr>
          <p:cNvPr id="25610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572473">
            <a:off x="3429000" y="4597400"/>
            <a:ext cx="12636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entreprise </a:t>
            </a:r>
          </a:p>
        </p:txBody>
      </p:sp>
      <p:sp>
        <p:nvSpPr>
          <p:cNvPr id="25611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308331">
            <a:off x="1746250" y="4264025"/>
            <a:ext cx="32067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 fonction publique hospitalière</a:t>
            </a:r>
          </a:p>
        </p:txBody>
      </p:sp>
      <p:sp>
        <p:nvSpPr>
          <p:cNvPr id="25612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108420">
            <a:off x="2493169" y="2158207"/>
            <a:ext cx="25590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fonction publique d’Etat</a:t>
            </a:r>
          </a:p>
        </p:txBody>
      </p:sp>
      <p:sp>
        <p:nvSpPr>
          <p:cNvPr id="25613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705941">
            <a:off x="2083594" y="3352007"/>
            <a:ext cx="29908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fonction publique territoriale</a:t>
            </a:r>
          </a:p>
        </p:txBody>
      </p:sp>
      <p:sp>
        <p:nvSpPr>
          <p:cNvPr id="25614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529955">
            <a:off x="3173413" y="6216650"/>
            <a:ext cx="14795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autres pistes</a:t>
            </a:r>
          </a:p>
        </p:txBody>
      </p:sp>
      <p:sp>
        <p:nvSpPr>
          <p:cNvPr id="25615" name="Text Box 16"/>
          <p:cNvSpPr txBox="1">
            <a:spLocks noChangeArrowheads="1"/>
          </p:cNvSpPr>
          <p:nvPr/>
        </p:nvSpPr>
        <p:spPr bwMode="auto">
          <a:xfrm>
            <a:off x="4787900" y="188913"/>
            <a:ext cx="4176713" cy="17684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 b="1" u="sng"/>
              <a:t>Justice</a:t>
            </a:r>
            <a:r>
              <a:rPr lang="fr-FR" sz="1000" b="1"/>
              <a:t> : </a:t>
            </a:r>
            <a:r>
              <a:rPr lang="fr-FR" sz="1000"/>
              <a:t>magistrat – greffier, greffier en chef </a:t>
            </a:r>
          </a:p>
          <a:p>
            <a:r>
              <a:rPr lang="fr-FR" sz="1000"/>
              <a:t>directeur éducateur de l’éducation surveillée</a:t>
            </a:r>
          </a:p>
          <a:p>
            <a:r>
              <a:rPr lang="fr-FR" sz="1000"/>
              <a:t>directeur des services pénitentiaires, conseiller d’insertion</a:t>
            </a:r>
          </a:p>
          <a:p>
            <a:r>
              <a:rPr lang="fr-FR" sz="1000" b="1" u="sng"/>
              <a:t>Intérieur</a:t>
            </a:r>
            <a:r>
              <a:rPr lang="fr-FR" sz="1000" b="1"/>
              <a:t> : </a:t>
            </a:r>
            <a:r>
              <a:rPr lang="fr-FR" sz="1000"/>
              <a:t>officier de police, commissaire</a:t>
            </a:r>
          </a:p>
          <a:p>
            <a:r>
              <a:rPr lang="fr-FR" sz="1000" b="1" u="sng"/>
              <a:t>Economie/Finances</a:t>
            </a:r>
            <a:r>
              <a:rPr lang="fr-FR" sz="1000" b="1"/>
              <a:t> : </a:t>
            </a:r>
            <a:r>
              <a:rPr lang="fr-FR" sz="1000"/>
              <a:t>inspecteur des impôts, inspecteur de la concurrence, de la consommation et de la répression des fraudes</a:t>
            </a:r>
          </a:p>
          <a:p>
            <a:r>
              <a:rPr lang="fr-FR" sz="1000" b="1" u="sng"/>
              <a:t>Education nationale</a:t>
            </a:r>
            <a:r>
              <a:rPr lang="fr-FR" sz="1000" b="1"/>
              <a:t> : </a:t>
            </a:r>
            <a:r>
              <a:rPr lang="fr-FR" sz="1000"/>
              <a:t>secondaire : professeur de droit et économie</a:t>
            </a:r>
          </a:p>
          <a:p>
            <a:r>
              <a:rPr lang="fr-FR" sz="1000"/>
              <a:t>supérieur : professeur des universités en Droit - maître de conférences</a:t>
            </a:r>
          </a:p>
          <a:p>
            <a:r>
              <a:rPr lang="fr-FR" sz="1000" b="1" u="sng"/>
              <a:t>Santé/Travail</a:t>
            </a:r>
            <a:r>
              <a:rPr lang="fr-FR" sz="1000" b="1"/>
              <a:t>: </a:t>
            </a:r>
            <a:r>
              <a:rPr lang="fr-FR" sz="1000"/>
              <a:t>inspecteur des affaires sanitaires et sociales</a:t>
            </a:r>
          </a:p>
          <a:p>
            <a:r>
              <a:rPr lang="fr-FR" sz="1000"/>
              <a:t>inspecteur du travail</a:t>
            </a:r>
          </a:p>
          <a:p>
            <a:r>
              <a:rPr lang="fr-FR" sz="1000" b="1" u="sng"/>
              <a:t>Affaires étrangères</a:t>
            </a:r>
            <a:r>
              <a:rPr lang="fr-FR" sz="1000" b="1"/>
              <a:t> : </a:t>
            </a:r>
            <a:r>
              <a:rPr lang="fr-FR" sz="1000"/>
              <a:t>secrétaire/conseiller des affaires étrangères</a:t>
            </a:r>
          </a:p>
        </p:txBody>
      </p:sp>
      <p:sp>
        <p:nvSpPr>
          <p:cNvPr id="25616" name="Text Box 17"/>
          <p:cNvSpPr txBox="1">
            <a:spLocks noChangeArrowheads="1"/>
          </p:cNvSpPr>
          <p:nvPr/>
        </p:nvSpPr>
        <p:spPr bwMode="auto">
          <a:xfrm>
            <a:off x="4775200" y="3032125"/>
            <a:ext cx="2354263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fr-FR" sz="1000"/>
              <a:t>directeur d’hôpital public</a:t>
            </a:r>
          </a:p>
          <a:p>
            <a:r>
              <a:rPr lang="fr-FR" sz="1000"/>
              <a:t>directeur de structure sanitaire, sociale</a:t>
            </a:r>
          </a:p>
          <a:p>
            <a:r>
              <a:rPr lang="fr-FR" sz="1000"/>
              <a:t>attachés d’administration hospitalière</a:t>
            </a:r>
          </a:p>
          <a:p>
            <a:pPr>
              <a:buFont typeface="Wingdings" panose="05000000000000000000" charset="2"/>
              <a:buChar char="§"/>
            </a:pPr>
            <a:endParaRPr lang="fr-FR" sz="1000"/>
          </a:p>
        </p:txBody>
      </p:sp>
      <p:sp>
        <p:nvSpPr>
          <p:cNvPr id="25617" name="Text Box 18"/>
          <p:cNvSpPr txBox="1">
            <a:spLocks noChangeArrowheads="1"/>
          </p:cNvSpPr>
          <p:nvPr/>
        </p:nvSpPr>
        <p:spPr bwMode="auto">
          <a:xfrm>
            <a:off x="4787900" y="3933825"/>
            <a:ext cx="1946275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>
                <a:solidFill>
                  <a:schemeClr val="bg1"/>
                </a:solidFill>
              </a:rPr>
              <a:t>juriste d’entreprise</a:t>
            </a:r>
          </a:p>
          <a:p>
            <a:r>
              <a:rPr lang="fr-FR" sz="1000">
                <a:solidFill>
                  <a:schemeClr val="bg1"/>
                </a:solidFill>
              </a:rPr>
              <a:t>juriste en droit social</a:t>
            </a:r>
          </a:p>
          <a:p>
            <a:r>
              <a:rPr lang="fr-FR" sz="1000">
                <a:solidFill>
                  <a:schemeClr val="bg1"/>
                </a:solidFill>
              </a:rPr>
              <a:t>juriste de banque</a:t>
            </a:r>
          </a:p>
          <a:p>
            <a:r>
              <a:rPr lang="fr-FR" sz="1000">
                <a:solidFill>
                  <a:schemeClr val="bg1"/>
                </a:solidFill>
              </a:rPr>
              <a:t>professionnel de l’immobilier</a:t>
            </a:r>
          </a:p>
          <a:p>
            <a:r>
              <a:rPr lang="fr-FR" sz="1000">
                <a:solidFill>
                  <a:schemeClr val="bg1"/>
                </a:solidFill>
              </a:rPr>
              <a:t>professionnel des assurances</a:t>
            </a:r>
          </a:p>
        </p:txBody>
      </p:sp>
      <p:sp>
        <p:nvSpPr>
          <p:cNvPr id="25618" name="Text Box 19"/>
          <p:cNvSpPr txBox="1">
            <a:spLocks noChangeArrowheads="1"/>
          </p:cNvSpPr>
          <p:nvPr/>
        </p:nvSpPr>
        <p:spPr bwMode="auto">
          <a:xfrm>
            <a:off x="4787900" y="2060575"/>
            <a:ext cx="2560638" cy="5492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fr-FR" sz="1000"/>
              <a:t>attaché territorial (Chef de services variés)</a:t>
            </a:r>
          </a:p>
          <a:p>
            <a:r>
              <a:rPr lang="fr-FR" sz="1000"/>
              <a:t>rédacteur territorial</a:t>
            </a:r>
          </a:p>
          <a:p>
            <a:r>
              <a:rPr lang="fr-FR" sz="1000"/>
              <a:t>secrétaire de mairie</a:t>
            </a:r>
          </a:p>
        </p:txBody>
      </p:sp>
      <p:sp>
        <p:nvSpPr>
          <p:cNvPr id="25619" name="Text Box 20"/>
          <p:cNvSpPr txBox="1">
            <a:spLocks noChangeArrowheads="1"/>
          </p:cNvSpPr>
          <p:nvPr/>
        </p:nvSpPr>
        <p:spPr bwMode="auto">
          <a:xfrm>
            <a:off x="4775200" y="4881563"/>
            <a:ext cx="210185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>
                <a:solidFill>
                  <a:schemeClr val="bg1"/>
                </a:solidFill>
              </a:rPr>
              <a:t>avocat du Barreau</a:t>
            </a:r>
          </a:p>
          <a:p>
            <a:r>
              <a:rPr lang="fr-FR" sz="1000">
                <a:solidFill>
                  <a:schemeClr val="bg1"/>
                </a:solidFill>
              </a:rPr>
              <a:t>avocat Conseil juridique et fiscal auprès des entreprises</a:t>
            </a:r>
          </a:p>
          <a:p>
            <a:r>
              <a:rPr lang="fr-FR" sz="1000">
                <a:solidFill>
                  <a:schemeClr val="bg1"/>
                </a:solidFill>
              </a:rPr>
              <a:t>notaire</a:t>
            </a:r>
          </a:p>
          <a:p>
            <a:r>
              <a:rPr lang="fr-FR" sz="1000">
                <a:solidFill>
                  <a:schemeClr val="bg1"/>
                </a:solidFill>
              </a:rPr>
              <a:t>huissier de Justice</a:t>
            </a:r>
          </a:p>
        </p:txBody>
      </p:sp>
      <p:sp>
        <p:nvSpPr>
          <p:cNvPr id="25620" name="Text Box 25"/>
          <p:cNvSpPr txBox="1">
            <a:spLocks noChangeArrowheads="1"/>
          </p:cNvSpPr>
          <p:nvPr/>
        </p:nvSpPr>
        <p:spPr bwMode="auto">
          <a:xfrm>
            <a:off x="6732588" y="3933825"/>
            <a:ext cx="2411412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>
                <a:solidFill>
                  <a:schemeClr val="bg1"/>
                </a:solidFill>
              </a:rPr>
              <a:t>direction administrative et financière</a:t>
            </a:r>
          </a:p>
          <a:p>
            <a:r>
              <a:rPr lang="fr-FR" sz="1000">
                <a:solidFill>
                  <a:schemeClr val="bg1"/>
                </a:solidFill>
              </a:rPr>
              <a:t>gestion des RH</a:t>
            </a:r>
          </a:p>
          <a:p>
            <a:r>
              <a:rPr lang="fr-FR" sz="1000">
                <a:solidFill>
                  <a:schemeClr val="bg1"/>
                </a:solidFill>
              </a:rPr>
              <a:t>direction ou création d’entreprise</a:t>
            </a:r>
          </a:p>
          <a:p>
            <a:r>
              <a:rPr lang="fr-FR" sz="1000">
                <a:solidFill>
                  <a:schemeClr val="bg1"/>
                </a:solidFill>
              </a:rPr>
              <a:t>commerce et distribution</a:t>
            </a:r>
          </a:p>
          <a:p>
            <a:r>
              <a:rPr lang="fr-FR" sz="1000">
                <a:solidFill>
                  <a:schemeClr val="bg1"/>
                </a:solidFill>
              </a:rPr>
              <a:t>communication, relations publiques</a:t>
            </a:r>
          </a:p>
        </p:txBody>
      </p:sp>
      <p:sp>
        <p:nvSpPr>
          <p:cNvPr id="25621" name="Rectangle 26"/>
          <p:cNvSpPr>
            <a:spLocks noChangeArrowheads="1"/>
          </p:cNvSpPr>
          <p:nvPr/>
        </p:nvSpPr>
        <p:spPr bwMode="auto">
          <a:xfrm>
            <a:off x="6732588" y="4941888"/>
            <a:ext cx="1925637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>
                <a:solidFill>
                  <a:schemeClr val="bg1"/>
                </a:solidFill>
              </a:rPr>
              <a:t>liquidateur de biens</a:t>
            </a:r>
          </a:p>
          <a:p>
            <a:r>
              <a:rPr lang="fr-FR" sz="1000">
                <a:solidFill>
                  <a:schemeClr val="bg1"/>
                </a:solidFill>
              </a:rPr>
              <a:t>consultant en organisation</a:t>
            </a:r>
          </a:p>
          <a:p>
            <a:r>
              <a:rPr lang="fr-FR" sz="1000">
                <a:solidFill>
                  <a:schemeClr val="bg1"/>
                </a:solidFill>
              </a:rPr>
              <a:t>commissaire priseur</a:t>
            </a:r>
          </a:p>
          <a:p>
            <a:r>
              <a:rPr lang="fr-FR" sz="1000">
                <a:solidFill>
                  <a:schemeClr val="bg1"/>
                </a:solidFill>
              </a:rPr>
              <a:t>formateur indépendant</a:t>
            </a:r>
          </a:p>
        </p:txBody>
      </p:sp>
      <p:sp>
        <p:nvSpPr>
          <p:cNvPr id="25622" name="Rectangle 27"/>
          <p:cNvSpPr>
            <a:spLocks noChangeArrowheads="1"/>
          </p:cNvSpPr>
          <p:nvPr/>
        </p:nvSpPr>
        <p:spPr bwMode="auto">
          <a:xfrm>
            <a:off x="4787900" y="5876925"/>
            <a:ext cx="4176713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fr-FR" sz="1000">
                <a:solidFill>
                  <a:schemeClr val="bg1"/>
                </a:solidFill>
              </a:rPr>
              <a:t>juriste en association</a:t>
            </a:r>
          </a:p>
          <a:p>
            <a:r>
              <a:rPr lang="fr-FR" sz="1000">
                <a:solidFill>
                  <a:schemeClr val="bg1"/>
                </a:solidFill>
              </a:rPr>
              <a:t>divers postes d’encadrement dans les organisations non gouvernementales</a:t>
            </a:r>
          </a:p>
          <a:p>
            <a:r>
              <a:rPr lang="fr-FR" sz="1000">
                <a:solidFill>
                  <a:schemeClr val="bg1"/>
                </a:solidFill>
              </a:rPr>
              <a:t>assistants d’élus: attachés parlementaires, adjoints municipaux…</a:t>
            </a:r>
          </a:p>
        </p:txBody>
      </p:sp>
      <p:sp>
        <p:nvSpPr>
          <p:cNvPr id="25623" name="AutoShape 33"/>
          <p:cNvSpPr>
            <a:spLocks noChangeArrowheads="1"/>
          </p:cNvSpPr>
          <p:nvPr/>
        </p:nvSpPr>
        <p:spPr bwMode="auto">
          <a:xfrm>
            <a:off x="0" y="0"/>
            <a:ext cx="3384550" cy="1152525"/>
          </a:xfrm>
          <a:prstGeom prst="foldedCorner">
            <a:avLst>
              <a:gd name="adj" fmla="val 12500"/>
            </a:avLst>
          </a:prstGeom>
          <a:solidFill>
            <a:srgbClr val="D6009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r>
              <a:rPr lang="fr-FR" sz="3200">
                <a:solidFill>
                  <a:schemeClr val="bg1"/>
                </a:solidFill>
              </a:rPr>
              <a:t>Après des études de Droit</a:t>
            </a:r>
            <a:endParaRPr lang="fr-FR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/>
          <p:nvPr/>
        </p:nvSpPr>
        <p:spPr bwMode="auto">
          <a:xfrm>
            <a:off x="257175" y="5816600"/>
            <a:ext cx="8745538" cy="927100"/>
          </a:xfrm>
          <a:custGeom>
            <a:avLst/>
            <a:gdLst>
              <a:gd name="T0" fmla="*/ 0 w 5968"/>
              <a:gd name="T1" fmla="*/ 2147483647 h 584"/>
              <a:gd name="T2" fmla="*/ 2147483647 w 5968"/>
              <a:gd name="T3" fmla="*/ 0 h 584"/>
              <a:gd name="T4" fmla="*/ 2147483647 w 5968"/>
              <a:gd name="T5" fmla="*/ 0 h 584"/>
              <a:gd name="T6" fmla="*/ 2147483647 w 5968"/>
              <a:gd name="T7" fmla="*/ 2147483647 h 584"/>
              <a:gd name="T8" fmla="*/ 0 w 5968"/>
              <a:gd name="T9" fmla="*/ 2147483647 h 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68"/>
              <a:gd name="T16" fmla="*/ 0 h 584"/>
              <a:gd name="T17" fmla="*/ 5968 w 5968"/>
              <a:gd name="T18" fmla="*/ 584 h 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68" h="584">
                <a:moveTo>
                  <a:pt x="0" y="584"/>
                </a:moveTo>
                <a:lnTo>
                  <a:pt x="2933" y="0"/>
                </a:lnTo>
                <a:lnTo>
                  <a:pt x="5968" y="0"/>
                </a:lnTo>
                <a:lnTo>
                  <a:pt x="5968" y="584"/>
                </a:lnTo>
                <a:lnTo>
                  <a:pt x="0" y="584"/>
                </a:lnTo>
                <a:close/>
              </a:path>
            </a:pathLst>
          </a:custGeom>
          <a:solidFill>
            <a:schemeClr val="folHlink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27" name="Freeform 3"/>
          <p:cNvSpPr/>
          <p:nvPr/>
        </p:nvSpPr>
        <p:spPr bwMode="auto">
          <a:xfrm>
            <a:off x="257175" y="215900"/>
            <a:ext cx="8758238" cy="6642100"/>
          </a:xfrm>
          <a:custGeom>
            <a:avLst/>
            <a:gdLst>
              <a:gd name="T0" fmla="*/ 0 w 5976"/>
              <a:gd name="T1" fmla="*/ 2147483647 h 4184"/>
              <a:gd name="T2" fmla="*/ 2147483647 w 5976"/>
              <a:gd name="T3" fmla="*/ 2147483647 h 4184"/>
              <a:gd name="T4" fmla="*/ 2147483647 w 5976"/>
              <a:gd name="T5" fmla="*/ 0 h 4184"/>
              <a:gd name="T6" fmla="*/ 2147483647 w 5976"/>
              <a:gd name="T7" fmla="*/ 2147483647 h 4184"/>
              <a:gd name="T8" fmla="*/ 2147483647 w 5976"/>
              <a:gd name="T9" fmla="*/ 2147483647 h 4184"/>
              <a:gd name="T10" fmla="*/ 0 w 5976"/>
              <a:gd name="T11" fmla="*/ 2147483647 h 4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76"/>
              <a:gd name="T19" fmla="*/ 0 h 4184"/>
              <a:gd name="T20" fmla="*/ 5976 w 5976"/>
              <a:gd name="T21" fmla="*/ 4184 h 4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76" h="4184">
                <a:moveTo>
                  <a:pt x="0" y="4184"/>
                </a:moveTo>
                <a:lnTo>
                  <a:pt x="2936" y="16"/>
                </a:lnTo>
                <a:lnTo>
                  <a:pt x="5976" y="0"/>
                </a:lnTo>
                <a:lnTo>
                  <a:pt x="5968" y="616"/>
                </a:lnTo>
                <a:lnTo>
                  <a:pt x="2944" y="616"/>
                </a:lnTo>
                <a:lnTo>
                  <a:pt x="0" y="4184"/>
                </a:lnTo>
                <a:close/>
              </a:path>
            </a:pathLst>
          </a:custGeom>
          <a:solidFill>
            <a:srgbClr val="EEFFBD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28" name="Freeform 4"/>
          <p:cNvSpPr/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E3FF93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29" name="Freeform 5"/>
          <p:cNvSpPr/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DBFF75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30" name="Freeform 6"/>
          <p:cNvSpPr/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D0FF4B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31" name="Freeform 7"/>
          <p:cNvSpPr/>
          <p:nvPr/>
        </p:nvSpPr>
        <p:spPr bwMode="auto">
          <a:xfrm>
            <a:off x="257175" y="3937000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B9FA00">
              <a:alpha val="83920"/>
            </a:srgb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26632" name="Freeform 8"/>
          <p:cNvSpPr/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A1DA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633" name="Text 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667204">
            <a:off x="1312863" y="3633788"/>
            <a:ext cx="38163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commerce – distribution - marketing</a:t>
            </a:r>
          </a:p>
        </p:txBody>
      </p:sp>
      <p:sp>
        <p:nvSpPr>
          <p:cNvPr id="26634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253987">
            <a:off x="1465263" y="4354513"/>
            <a:ext cx="35369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direction générale - management</a:t>
            </a:r>
          </a:p>
        </p:txBody>
      </p:sp>
      <p:sp>
        <p:nvSpPr>
          <p:cNvPr id="26635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659706">
            <a:off x="1579563" y="5057775"/>
            <a:ext cx="32702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 production / activités tertiaires</a:t>
            </a:r>
          </a:p>
        </p:txBody>
      </p:sp>
      <p:sp>
        <p:nvSpPr>
          <p:cNvPr id="26636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13886">
            <a:off x="1438275" y="6305550"/>
            <a:ext cx="32575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enseignement – action sociale</a:t>
            </a:r>
          </a:p>
        </p:txBody>
      </p:sp>
      <p:sp>
        <p:nvSpPr>
          <p:cNvPr id="26637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076932">
            <a:off x="1701800" y="5697538"/>
            <a:ext cx="30289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études – recherche - projets</a:t>
            </a:r>
          </a:p>
        </p:txBody>
      </p:sp>
      <p:sp>
        <p:nvSpPr>
          <p:cNvPr id="26638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932669">
            <a:off x="1889919" y="2721769"/>
            <a:ext cx="32575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gestion / comptabilité / finance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4775200" y="836613"/>
            <a:ext cx="4368800" cy="11509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95000"/>
              </a:lnSpc>
              <a:buSzPct val="75000"/>
              <a:buFont typeface="Wingdings" panose="05000000000000000000" charset="2"/>
              <a:buNone/>
            </a:pPr>
            <a:endParaRPr lang="fr-FR" sz="1000">
              <a:latin typeface="Comic Sans MS" pitchFamily="66" charset="0"/>
            </a:endParaRPr>
          </a:p>
          <a:p>
            <a:pPr>
              <a:buFont typeface="Wingdings" panose="05000000000000000000" charset="2"/>
              <a:buNone/>
            </a:pPr>
            <a:r>
              <a:rPr lang="fr-FR" sz="1000"/>
              <a:t>contrôleur de gestion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comptable (expert, assistant) / audit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 en gestion de patrimoine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analyste financier (banque)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trésorier d’entreprise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commissaire aux comptes / agent comptable (FPT)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791075" y="265113"/>
            <a:ext cx="276225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assistant RH : Gestion de la paye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conseiller Pôle Emploi Chargé de recrutement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formateur indépendant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responsable de la communication interne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775200" y="2924175"/>
            <a:ext cx="2533650" cy="11509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directeur d’agence (banque, assurance)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 en création d’Entreprise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directeur adjoint PME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responsable administratif et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gérant de supermarché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attaché Territorial (public)</a:t>
            </a:r>
          </a:p>
          <a:p>
            <a:pPr eaLnBrk="0" hangingPunct="0">
              <a:lnSpc>
                <a:spcPct val="95000"/>
              </a:lnSpc>
              <a:buSzPct val="75000"/>
              <a:buFont typeface="Wingdings" panose="05000000000000000000" charset="2"/>
              <a:buNone/>
            </a:pPr>
            <a:endParaRPr lang="fr-FR" sz="1000">
              <a:latin typeface="Comic Sans MS" pitchFamily="66" charset="0"/>
            </a:endParaRP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787900" y="3933825"/>
            <a:ext cx="2074863" cy="85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responsable Achats industriels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gestionnaire des risques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responsable qualité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gestionnaire sinistres (assurance)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négociateur Immobilier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4775200" y="1989138"/>
            <a:ext cx="2892425" cy="1006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cadre commercial fret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de clientèle (banque)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chef de rayon (grande distribution)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directeur de magasin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marketing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inspecteur de la répression des fraudes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4787900" y="4797425"/>
            <a:ext cx="19431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endParaRPr lang="fr-FR" sz="1000">
              <a:solidFill>
                <a:schemeClr val="bg1"/>
              </a:solidFill>
            </a:endParaRP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d’études de conjoncture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d’enquêtes</a:t>
            </a:r>
          </a:p>
          <a:p>
            <a:pPr>
              <a:buFont typeface="Wingdings" panose="05000000000000000000" charset="2"/>
              <a:buNone/>
            </a:pPr>
            <a:endParaRPr lang="fr-FR" sz="1000">
              <a:solidFill>
                <a:schemeClr val="bg1"/>
              </a:solidFill>
            </a:endParaRPr>
          </a:p>
        </p:txBody>
      </p:sp>
      <p:sp>
        <p:nvSpPr>
          <p:cNvPr id="26645" name="Text Box 2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295584">
            <a:off x="1434307" y="2064543"/>
            <a:ext cx="40195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ressources humaines /communication</a:t>
            </a:r>
          </a:p>
        </p:txBody>
      </p:sp>
      <p:sp>
        <p:nvSpPr>
          <p:cNvPr id="26646" name="Text Box 23"/>
          <p:cNvSpPr txBox="1">
            <a:spLocks noChangeArrowheads="1"/>
          </p:cNvSpPr>
          <p:nvPr/>
        </p:nvSpPr>
        <p:spPr bwMode="auto">
          <a:xfrm>
            <a:off x="4787900" y="5876925"/>
            <a:ext cx="4105275" cy="85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de programme (ONG)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de mission orientation (université)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responsable de maison de retraite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professeur des écoles / Conseiller Principal d’Education (public)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directeur d’hôpital (public)</a:t>
            </a:r>
          </a:p>
        </p:txBody>
      </p:sp>
      <p:sp>
        <p:nvSpPr>
          <p:cNvPr id="26647" name="AutoShape 25"/>
          <p:cNvSpPr>
            <a:spLocks noChangeArrowheads="1"/>
          </p:cNvSpPr>
          <p:nvPr/>
        </p:nvSpPr>
        <p:spPr bwMode="auto">
          <a:xfrm>
            <a:off x="0" y="0"/>
            <a:ext cx="3779838" cy="1152525"/>
          </a:xfrm>
          <a:prstGeom prst="foldedCorner">
            <a:avLst>
              <a:gd name="adj" fmla="val 12500"/>
            </a:avLst>
          </a:prstGeom>
          <a:solidFill>
            <a:srgbClr val="99CC00">
              <a:alpha val="83920"/>
            </a:srgbClr>
          </a:solidFill>
          <a:ln w="9525">
            <a:noFill/>
            <a:round/>
          </a:ln>
        </p:spPr>
        <p:txBody>
          <a:bodyPr anchor="ctr"/>
          <a:lstStyle/>
          <a:p>
            <a:pPr algn="ctr"/>
            <a:r>
              <a:rPr lang="fr-FR" sz="3200">
                <a:solidFill>
                  <a:schemeClr val="bg1"/>
                </a:solidFill>
              </a:rPr>
              <a:t>Après des études d’AES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reeform 2"/>
          <p:cNvSpPr/>
          <p:nvPr/>
        </p:nvSpPr>
        <p:spPr bwMode="auto">
          <a:xfrm>
            <a:off x="257175" y="5816600"/>
            <a:ext cx="8745538" cy="927100"/>
          </a:xfrm>
          <a:custGeom>
            <a:avLst/>
            <a:gdLst>
              <a:gd name="T0" fmla="*/ 0 w 5968"/>
              <a:gd name="T1" fmla="*/ 2147483647 h 584"/>
              <a:gd name="T2" fmla="*/ 2147483647 w 5968"/>
              <a:gd name="T3" fmla="*/ 0 h 584"/>
              <a:gd name="T4" fmla="*/ 2147483647 w 5968"/>
              <a:gd name="T5" fmla="*/ 0 h 584"/>
              <a:gd name="T6" fmla="*/ 2147483647 w 5968"/>
              <a:gd name="T7" fmla="*/ 2147483647 h 584"/>
              <a:gd name="T8" fmla="*/ 0 w 5968"/>
              <a:gd name="T9" fmla="*/ 2147483647 h 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68"/>
              <a:gd name="T16" fmla="*/ 0 h 584"/>
              <a:gd name="T17" fmla="*/ 5968 w 5968"/>
              <a:gd name="T18" fmla="*/ 584 h 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68" h="584">
                <a:moveTo>
                  <a:pt x="0" y="584"/>
                </a:moveTo>
                <a:lnTo>
                  <a:pt x="2933" y="0"/>
                </a:lnTo>
                <a:lnTo>
                  <a:pt x="5968" y="0"/>
                </a:lnTo>
                <a:lnTo>
                  <a:pt x="5968" y="584"/>
                </a:lnTo>
                <a:lnTo>
                  <a:pt x="0" y="584"/>
                </a:lnTo>
                <a:close/>
              </a:path>
            </a:pathLst>
          </a:custGeom>
          <a:solidFill>
            <a:srgbClr val="CC79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1" name="Freeform 3"/>
          <p:cNvSpPr/>
          <p:nvPr/>
        </p:nvSpPr>
        <p:spPr bwMode="auto">
          <a:xfrm>
            <a:off x="257175" y="215900"/>
            <a:ext cx="8758238" cy="6642100"/>
          </a:xfrm>
          <a:custGeom>
            <a:avLst/>
            <a:gdLst>
              <a:gd name="T0" fmla="*/ 0 w 5976"/>
              <a:gd name="T1" fmla="*/ 2147483647 h 4184"/>
              <a:gd name="T2" fmla="*/ 2147483647 w 5976"/>
              <a:gd name="T3" fmla="*/ 2147483647 h 4184"/>
              <a:gd name="T4" fmla="*/ 2147483647 w 5976"/>
              <a:gd name="T5" fmla="*/ 0 h 4184"/>
              <a:gd name="T6" fmla="*/ 2147483647 w 5976"/>
              <a:gd name="T7" fmla="*/ 2147483647 h 4184"/>
              <a:gd name="T8" fmla="*/ 2147483647 w 5976"/>
              <a:gd name="T9" fmla="*/ 2147483647 h 4184"/>
              <a:gd name="T10" fmla="*/ 0 w 5976"/>
              <a:gd name="T11" fmla="*/ 2147483647 h 4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76"/>
              <a:gd name="T19" fmla="*/ 0 h 4184"/>
              <a:gd name="T20" fmla="*/ 5976 w 5976"/>
              <a:gd name="T21" fmla="*/ 4184 h 4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76" h="4184">
                <a:moveTo>
                  <a:pt x="0" y="4184"/>
                </a:moveTo>
                <a:lnTo>
                  <a:pt x="2936" y="16"/>
                </a:lnTo>
                <a:lnTo>
                  <a:pt x="5976" y="0"/>
                </a:lnTo>
                <a:lnTo>
                  <a:pt x="5968" y="616"/>
                </a:lnTo>
                <a:lnTo>
                  <a:pt x="2944" y="616"/>
                </a:lnTo>
                <a:lnTo>
                  <a:pt x="0" y="4184"/>
                </a:lnTo>
                <a:close/>
              </a:path>
            </a:pathLst>
          </a:custGeom>
          <a:solidFill>
            <a:srgbClr val="FFE6C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2" name="Freeform 4"/>
          <p:cNvSpPr/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FFD79B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3" name="Freeform 5"/>
          <p:cNvSpPr/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FFC269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4" name="Freeform 6"/>
          <p:cNvSpPr/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FFB13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5" name="Freeform 7"/>
          <p:cNvSpPr/>
          <p:nvPr/>
        </p:nvSpPr>
        <p:spPr bwMode="auto">
          <a:xfrm>
            <a:off x="250825" y="3933825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FF99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6" name="Freeform 8"/>
          <p:cNvSpPr/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E287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657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667204">
            <a:off x="2400300" y="3271838"/>
            <a:ext cx="24574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commerce - marketing</a:t>
            </a:r>
          </a:p>
        </p:txBody>
      </p:sp>
      <p:sp>
        <p:nvSpPr>
          <p:cNvPr id="27658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110831">
            <a:off x="2333625" y="4102100"/>
            <a:ext cx="24193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management / conseil</a:t>
            </a:r>
          </a:p>
        </p:txBody>
      </p:sp>
      <p:sp>
        <p:nvSpPr>
          <p:cNvPr id="27659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647702">
            <a:off x="2185988" y="4725988"/>
            <a:ext cx="2498725" cy="4762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 gestion industrielle  </a:t>
            </a:r>
          </a:p>
          <a:p>
            <a:pPr algn="r" eaLnBrk="0" hangingPunct="0">
              <a:lnSpc>
                <a:spcPct val="70000"/>
              </a:lnSpc>
            </a:pPr>
            <a:r>
              <a:rPr lang="fr-FR" sz="1800"/>
              <a:t>logistique - transport</a:t>
            </a:r>
          </a:p>
        </p:txBody>
      </p:sp>
      <p:sp>
        <p:nvSpPr>
          <p:cNvPr id="27660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13886">
            <a:off x="1700213" y="6294438"/>
            <a:ext cx="28892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enseignement – recherche</a:t>
            </a:r>
          </a:p>
        </p:txBody>
      </p:sp>
      <p:sp>
        <p:nvSpPr>
          <p:cNvPr id="27661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354581">
            <a:off x="2540000" y="5475288"/>
            <a:ext cx="21018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>
                <a:solidFill>
                  <a:schemeClr val="bg1"/>
                </a:solidFill>
              </a:rPr>
              <a:t>études - prévisions</a:t>
            </a:r>
          </a:p>
        </p:txBody>
      </p:sp>
      <p:sp>
        <p:nvSpPr>
          <p:cNvPr id="27662" name="Text Box 1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932669">
            <a:off x="2678907" y="2391568"/>
            <a:ext cx="2203450" cy="2841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banque - assurance</a:t>
            </a:r>
          </a:p>
        </p:txBody>
      </p:sp>
      <p:sp>
        <p:nvSpPr>
          <p:cNvPr id="27663" name="Text Box 16"/>
          <p:cNvSpPr txBox="1">
            <a:spLocks noChangeArrowheads="1"/>
          </p:cNvSpPr>
          <p:nvPr/>
        </p:nvSpPr>
        <p:spPr bwMode="auto">
          <a:xfrm>
            <a:off x="4787900" y="1052513"/>
            <a:ext cx="2525713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analyste de crédit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conseiller clientèle entreprises/particuliers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gestionnaire de patrimoine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directeur d’agence</a:t>
            </a:r>
          </a:p>
        </p:txBody>
      </p:sp>
      <p:sp>
        <p:nvSpPr>
          <p:cNvPr id="27664" name="Text Box 17"/>
          <p:cNvSpPr txBox="1">
            <a:spLocks noChangeArrowheads="1"/>
          </p:cNvSpPr>
          <p:nvPr/>
        </p:nvSpPr>
        <p:spPr bwMode="auto">
          <a:xfrm>
            <a:off x="4787900" y="188913"/>
            <a:ext cx="330835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contrôleur de gestion / contrôleur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analyste financier / directeur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expert comptable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auditeur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finance des marchés (gestionnaire back-office, trader...)</a:t>
            </a:r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4775200" y="3032125"/>
            <a:ext cx="2882900" cy="10064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conseil en fusion-acquisition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 en recrutement / gestion du personnel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management des technologies et de l’innovation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 en organisation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management international des entreprises</a:t>
            </a:r>
          </a:p>
          <a:p>
            <a:pPr>
              <a:buFont typeface="Wingdings" panose="05000000000000000000" charset="2"/>
              <a:buChar char="§"/>
            </a:pPr>
            <a:endParaRPr lang="fr-FR" sz="1000"/>
          </a:p>
        </p:txBody>
      </p:sp>
      <p:sp>
        <p:nvSpPr>
          <p:cNvPr id="27666" name="Text Box 19"/>
          <p:cNvSpPr txBox="1">
            <a:spLocks noChangeArrowheads="1"/>
          </p:cNvSpPr>
          <p:nvPr/>
        </p:nvSpPr>
        <p:spPr bwMode="auto">
          <a:xfrm>
            <a:off x="4775200" y="4070350"/>
            <a:ext cx="2046288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responsable de la logistique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mandataire en transport maritime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de gestion qualité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 de projet industriel</a:t>
            </a:r>
          </a:p>
        </p:txBody>
      </p:sp>
      <p:sp>
        <p:nvSpPr>
          <p:cNvPr id="27667" name="Text Box 20"/>
          <p:cNvSpPr txBox="1">
            <a:spLocks noChangeArrowheads="1"/>
          </p:cNvSpPr>
          <p:nvPr/>
        </p:nvSpPr>
        <p:spPr bwMode="auto">
          <a:xfrm>
            <a:off x="4787900" y="2060575"/>
            <a:ext cx="217170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directeur commercial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responsable des ventes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chef de produit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commerce international, export, fret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marketing</a:t>
            </a:r>
          </a:p>
        </p:txBody>
      </p:sp>
      <p:sp>
        <p:nvSpPr>
          <p:cNvPr id="27668" name="Text Box 136"/>
          <p:cNvSpPr txBox="1">
            <a:spLocks noChangeArrowheads="1"/>
          </p:cNvSpPr>
          <p:nvPr/>
        </p:nvSpPr>
        <p:spPr bwMode="auto">
          <a:xfrm>
            <a:off x="4775200" y="4881563"/>
            <a:ext cx="3313113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statisticien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d’études économiques / économiste d’entreprise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chargé de mission développement économique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consultant études de marché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consultant en intelligence économique</a:t>
            </a:r>
          </a:p>
        </p:txBody>
      </p:sp>
      <p:sp>
        <p:nvSpPr>
          <p:cNvPr id="27669" name="Text Box 13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295584">
            <a:off x="1823244" y="2074069"/>
            <a:ext cx="3333750" cy="2841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finance – gestion - comptabilité</a:t>
            </a:r>
          </a:p>
        </p:txBody>
      </p:sp>
      <p:sp>
        <p:nvSpPr>
          <p:cNvPr id="27670" name="Text Box 140"/>
          <p:cNvSpPr txBox="1">
            <a:spLocks noChangeArrowheads="1"/>
          </p:cNvSpPr>
          <p:nvPr/>
        </p:nvSpPr>
        <p:spPr bwMode="auto">
          <a:xfrm>
            <a:off x="4773613" y="5816600"/>
            <a:ext cx="99060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 u="sng">
                <a:solidFill>
                  <a:schemeClr val="bg1"/>
                </a:solidFill>
              </a:rPr>
              <a:t>Enseignement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école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collège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lycée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supérieur</a:t>
            </a:r>
          </a:p>
        </p:txBody>
      </p:sp>
      <p:sp>
        <p:nvSpPr>
          <p:cNvPr id="27671" name="Text Box 141"/>
          <p:cNvSpPr txBox="1">
            <a:spLocks noChangeArrowheads="1"/>
          </p:cNvSpPr>
          <p:nvPr/>
        </p:nvSpPr>
        <p:spPr bwMode="auto">
          <a:xfrm>
            <a:off x="6054725" y="5829300"/>
            <a:ext cx="2314575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 u="sng">
                <a:solidFill>
                  <a:schemeClr val="bg1"/>
                </a:solidFill>
              </a:rPr>
              <a:t>Recherche fondamentale et appliquée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universités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organismes de recherche publique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entreprises et organismes privés</a:t>
            </a:r>
          </a:p>
        </p:txBody>
      </p:sp>
      <p:sp>
        <p:nvSpPr>
          <p:cNvPr id="27672" name="AutoShape 150"/>
          <p:cNvSpPr>
            <a:spLocks noChangeArrowheads="1"/>
          </p:cNvSpPr>
          <p:nvPr/>
        </p:nvSpPr>
        <p:spPr bwMode="auto">
          <a:xfrm>
            <a:off x="0" y="0"/>
            <a:ext cx="3779838" cy="1152525"/>
          </a:xfrm>
          <a:prstGeom prst="foldedCorner">
            <a:avLst>
              <a:gd name="adj" fmla="val 12500"/>
            </a:avLst>
          </a:prstGeom>
          <a:solidFill>
            <a:srgbClr val="FF990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r>
              <a:rPr lang="fr-FR" sz="2800">
                <a:solidFill>
                  <a:schemeClr val="bg1"/>
                </a:solidFill>
              </a:rPr>
              <a:t>Après des études d’économie - gestion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2"/>
          <p:cNvSpPr/>
          <p:nvPr/>
        </p:nvSpPr>
        <p:spPr bwMode="auto">
          <a:xfrm>
            <a:off x="257175" y="5816600"/>
            <a:ext cx="8745538" cy="990600"/>
          </a:xfrm>
          <a:custGeom>
            <a:avLst/>
            <a:gdLst>
              <a:gd name="T0" fmla="*/ 0 w 5968"/>
              <a:gd name="T1" fmla="*/ 2147483647 h 624"/>
              <a:gd name="T2" fmla="*/ 2147483647 w 5968"/>
              <a:gd name="T3" fmla="*/ 0 h 624"/>
              <a:gd name="T4" fmla="*/ 2147483647 w 5968"/>
              <a:gd name="T5" fmla="*/ 0 h 624"/>
              <a:gd name="T6" fmla="*/ 2147483647 w 5968"/>
              <a:gd name="T7" fmla="*/ 2147483647 h 624"/>
              <a:gd name="T8" fmla="*/ 2147483647 w 5968"/>
              <a:gd name="T9" fmla="*/ 2147483647 h 624"/>
              <a:gd name="T10" fmla="*/ 0 w 5968"/>
              <a:gd name="T11" fmla="*/ 2147483647 h 6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624"/>
              <a:gd name="T20" fmla="*/ 5968 w 5968"/>
              <a:gd name="T21" fmla="*/ 624 h 62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624">
                <a:moveTo>
                  <a:pt x="0" y="584"/>
                </a:moveTo>
                <a:lnTo>
                  <a:pt x="2933" y="0"/>
                </a:lnTo>
                <a:lnTo>
                  <a:pt x="5968" y="0"/>
                </a:lnTo>
                <a:lnTo>
                  <a:pt x="5968" y="584"/>
                </a:lnTo>
                <a:lnTo>
                  <a:pt x="32" y="624"/>
                </a:lnTo>
                <a:lnTo>
                  <a:pt x="0" y="584"/>
                </a:lnTo>
                <a:close/>
              </a:path>
            </a:pathLst>
          </a:custGeom>
          <a:solidFill>
            <a:srgbClr val="00A7E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5" name="Freeform 3"/>
          <p:cNvSpPr/>
          <p:nvPr/>
        </p:nvSpPr>
        <p:spPr bwMode="auto">
          <a:xfrm>
            <a:off x="257175" y="177800"/>
            <a:ext cx="8745538" cy="6527800"/>
          </a:xfrm>
          <a:custGeom>
            <a:avLst/>
            <a:gdLst>
              <a:gd name="T0" fmla="*/ 0 w 5968"/>
              <a:gd name="T1" fmla="*/ 2147483647 h 4112"/>
              <a:gd name="T2" fmla="*/ 2147483647 w 5968"/>
              <a:gd name="T3" fmla="*/ 2147483647 h 4112"/>
              <a:gd name="T4" fmla="*/ 2147483647 w 5968"/>
              <a:gd name="T5" fmla="*/ 0 h 4112"/>
              <a:gd name="T6" fmla="*/ 2147483647 w 5968"/>
              <a:gd name="T7" fmla="*/ 2147483647 h 4112"/>
              <a:gd name="T8" fmla="*/ 2147483647 w 5968"/>
              <a:gd name="T9" fmla="*/ 2147483647 h 4112"/>
              <a:gd name="T10" fmla="*/ 0 w 5968"/>
              <a:gd name="T11" fmla="*/ 2147483647 h 4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4112"/>
              <a:gd name="T20" fmla="*/ 5968 w 5968"/>
              <a:gd name="T21" fmla="*/ 4112 h 4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4112">
                <a:moveTo>
                  <a:pt x="0" y="4112"/>
                </a:moveTo>
                <a:lnTo>
                  <a:pt x="2928" y="8"/>
                </a:lnTo>
                <a:lnTo>
                  <a:pt x="5968" y="0"/>
                </a:lnTo>
                <a:lnTo>
                  <a:pt x="5968" y="544"/>
                </a:lnTo>
                <a:lnTo>
                  <a:pt x="2944" y="544"/>
                </a:lnTo>
                <a:lnTo>
                  <a:pt x="0" y="4112"/>
                </a:lnTo>
                <a:close/>
              </a:path>
            </a:pathLst>
          </a:custGeom>
          <a:solidFill>
            <a:srgbClr val="D5F4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6" name="Freeform 4"/>
          <p:cNvSpPr/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A7E8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7" name="Freeform 5"/>
          <p:cNvSpPr/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89E0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8" name="Freeform 6"/>
          <p:cNvSpPr/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61D6FF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79" name="Freeform 7"/>
          <p:cNvSpPr/>
          <p:nvPr/>
        </p:nvSpPr>
        <p:spPr bwMode="auto">
          <a:xfrm>
            <a:off x="257175" y="3937000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33CCFF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80" name="Freeform 8"/>
          <p:cNvSpPr/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00BBFE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8681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354913">
            <a:off x="2717007" y="1394618"/>
            <a:ext cx="22034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sz="1800"/>
              <a:t>banque - assurance</a:t>
            </a:r>
          </a:p>
        </p:txBody>
      </p:sp>
      <p:sp>
        <p:nvSpPr>
          <p:cNvPr id="28682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301479">
            <a:off x="2124075" y="4149725"/>
            <a:ext cx="2673350" cy="284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70000"/>
              </a:lnSpc>
            </a:pPr>
            <a:r>
              <a:rPr lang="fr-FR" sz="1800"/>
              <a:t>statistique - informatique</a:t>
            </a:r>
          </a:p>
        </p:txBody>
      </p:sp>
      <p:sp>
        <p:nvSpPr>
          <p:cNvPr id="28683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728717">
            <a:off x="2555875" y="4797425"/>
            <a:ext cx="2139950" cy="257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60000"/>
              </a:lnSpc>
            </a:pPr>
            <a:r>
              <a:rPr lang="fr-FR" sz="1800">
                <a:solidFill>
                  <a:schemeClr val="bg1"/>
                </a:solidFill>
              </a:rPr>
              <a:t> gestion industrielle</a:t>
            </a:r>
          </a:p>
        </p:txBody>
      </p:sp>
      <p:sp>
        <p:nvSpPr>
          <p:cNvPr id="28684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091731">
            <a:off x="1320800" y="5589588"/>
            <a:ext cx="3209925" cy="581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>
                <a:solidFill>
                  <a:schemeClr val="bg1"/>
                </a:solidFill>
              </a:rPr>
              <a:t>administration publique </a:t>
            </a:r>
          </a:p>
          <a:p>
            <a:pPr algn="ctr" eaLnBrk="0" hangingPunct="0"/>
            <a:r>
              <a:rPr lang="fr-FR" sz="1600">
                <a:solidFill>
                  <a:schemeClr val="bg1"/>
                </a:solidFill>
              </a:rPr>
              <a:t>territoriale - organisme parapublic</a:t>
            </a:r>
          </a:p>
        </p:txBody>
      </p:sp>
      <p:sp>
        <p:nvSpPr>
          <p:cNvPr id="28685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765492">
            <a:off x="2767807" y="3072606"/>
            <a:ext cx="21018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sz="1800"/>
              <a:t>études - prévisions</a:t>
            </a:r>
          </a:p>
        </p:txBody>
      </p:sp>
      <p:sp>
        <p:nvSpPr>
          <p:cNvPr id="28686" name="Text Box 1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090981">
            <a:off x="3032919" y="2015332"/>
            <a:ext cx="18605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sz="1800"/>
              <a:t>finance - gestion</a:t>
            </a:r>
          </a:p>
        </p:txBody>
      </p:sp>
      <p:sp>
        <p:nvSpPr>
          <p:cNvPr id="28687" name="Text Box 16"/>
          <p:cNvSpPr txBox="1">
            <a:spLocks noChangeArrowheads="1"/>
          </p:cNvSpPr>
          <p:nvPr/>
        </p:nvSpPr>
        <p:spPr bwMode="auto">
          <a:xfrm>
            <a:off x="4775200" y="1050925"/>
            <a:ext cx="2714625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analyste financier / contrôleur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auditeur comptable / financier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de traitement de données financières 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risk manager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gestionnaire de patrimoine</a:t>
            </a:r>
          </a:p>
        </p:txBody>
      </p:sp>
      <p:sp>
        <p:nvSpPr>
          <p:cNvPr id="28688" name="Text Box 17"/>
          <p:cNvSpPr txBox="1">
            <a:spLocks noChangeArrowheads="1"/>
          </p:cNvSpPr>
          <p:nvPr/>
        </p:nvSpPr>
        <p:spPr bwMode="auto">
          <a:xfrm>
            <a:off x="4775200" y="3006725"/>
            <a:ext cx="2382838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ingénieur statisticien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gestionnaire de bases de données &amp; SI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enquêtes et sondages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analyste de l’information</a:t>
            </a:r>
          </a:p>
          <a:p>
            <a:pPr>
              <a:buFont typeface="Wingdings" panose="05000000000000000000" charset="2"/>
              <a:buChar char="§"/>
            </a:pPr>
            <a:endParaRPr lang="fr-FR" sz="1000"/>
          </a:p>
        </p:txBody>
      </p:sp>
      <p:sp>
        <p:nvSpPr>
          <p:cNvPr id="28689" name="Text Box 18"/>
          <p:cNvSpPr txBox="1">
            <a:spLocks noChangeArrowheads="1"/>
          </p:cNvSpPr>
          <p:nvPr/>
        </p:nvSpPr>
        <p:spPr bwMode="auto">
          <a:xfrm>
            <a:off x="4775200" y="3917950"/>
            <a:ext cx="1727200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logistique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gestion de production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gestion de la qualité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conduite de projet industriel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gestion de projet innovant</a:t>
            </a:r>
          </a:p>
        </p:txBody>
      </p:sp>
      <p:sp>
        <p:nvSpPr>
          <p:cNvPr id="28690" name="Text Box 19"/>
          <p:cNvSpPr txBox="1">
            <a:spLocks noChangeArrowheads="1"/>
          </p:cNvSpPr>
          <p:nvPr/>
        </p:nvSpPr>
        <p:spPr bwMode="auto">
          <a:xfrm>
            <a:off x="4787900" y="219075"/>
            <a:ext cx="2309813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risk manager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actuaire / chargé d’études actuarielles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d’affaire financement de projet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analyste de clientèle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conseiller en placement financier</a:t>
            </a:r>
          </a:p>
        </p:txBody>
      </p:sp>
      <p:sp>
        <p:nvSpPr>
          <p:cNvPr id="28691" name="Text Box 20"/>
          <p:cNvSpPr txBox="1">
            <a:spLocks noChangeArrowheads="1"/>
          </p:cNvSpPr>
          <p:nvPr/>
        </p:nvSpPr>
        <p:spPr bwMode="auto">
          <a:xfrm>
            <a:off x="4775200" y="4908550"/>
            <a:ext cx="3255963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Etudes économiques, statistiques, aide à la prévision :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INSEE / INED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chambres de commerce et d’industrie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douane / transport / finance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équipement...</a:t>
            </a:r>
          </a:p>
        </p:txBody>
      </p:sp>
      <p:sp>
        <p:nvSpPr>
          <p:cNvPr id="28692" name="Text Box 136"/>
          <p:cNvSpPr txBox="1">
            <a:spLocks noChangeArrowheads="1"/>
          </p:cNvSpPr>
          <p:nvPr/>
        </p:nvSpPr>
        <p:spPr bwMode="auto">
          <a:xfrm>
            <a:off x="4787900" y="2062163"/>
            <a:ext cx="2232025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/>
              <a:t>statisticien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analyse et prévision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économiques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chargé d’études marketing</a:t>
            </a:r>
          </a:p>
          <a:p>
            <a:pPr>
              <a:buFont typeface="Wingdings" panose="05000000000000000000" charset="2"/>
              <a:buNone/>
            </a:pPr>
            <a:r>
              <a:rPr lang="fr-FR" sz="1000"/>
              <a:t>responsable études de conjoncture</a:t>
            </a:r>
          </a:p>
        </p:txBody>
      </p:sp>
      <p:sp>
        <p:nvSpPr>
          <p:cNvPr id="28693" name="Text Box 13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452428">
            <a:off x="1835150" y="6237288"/>
            <a:ext cx="27114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sz="1800">
                <a:solidFill>
                  <a:schemeClr val="bg1"/>
                </a:solidFill>
              </a:rPr>
              <a:t>enseignement-recherche</a:t>
            </a:r>
          </a:p>
        </p:txBody>
      </p:sp>
      <p:sp>
        <p:nvSpPr>
          <p:cNvPr id="28694" name="Text Box 138"/>
          <p:cNvSpPr txBox="1">
            <a:spLocks noChangeArrowheads="1"/>
          </p:cNvSpPr>
          <p:nvPr/>
        </p:nvSpPr>
        <p:spPr bwMode="auto">
          <a:xfrm>
            <a:off x="4764088" y="5921375"/>
            <a:ext cx="1025525" cy="8540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 u="sng">
                <a:solidFill>
                  <a:schemeClr val="bg1"/>
                </a:solidFill>
              </a:rPr>
              <a:t>Enseignement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école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collège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lycée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supérieur</a:t>
            </a:r>
          </a:p>
        </p:txBody>
      </p:sp>
      <p:sp>
        <p:nvSpPr>
          <p:cNvPr id="28695" name="Text Box 139"/>
          <p:cNvSpPr txBox="1">
            <a:spLocks noChangeArrowheads="1"/>
          </p:cNvSpPr>
          <p:nvPr/>
        </p:nvSpPr>
        <p:spPr bwMode="auto">
          <a:xfrm>
            <a:off x="6138863" y="5913438"/>
            <a:ext cx="2384425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Wingdings" panose="05000000000000000000" charset="2"/>
              <a:buNone/>
            </a:pPr>
            <a:r>
              <a:rPr lang="fr-FR" sz="1000" u="sng">
                <a:solidFill>
                  <a:schemeClr val="bg1"/>
                </a:solidFill>
              </a:rPr>
              <a:t>Recherche fondamentale et appliquée</a:t>
            </a:r>
            <a:r>
              <a:rPr lang="fr-FR" sz="1000">
                <a:solidFill>
                  <a:schemeClr val="bg1"/>
                </a:solidFill>
              </a:rPr>
              <a:t> 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universités, 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organismes de recherche publique</a:t>
            </a:r>
          </a:p>
          <a:p>
            <a:pPr>
              <a:buFont typeface="Wingdings" panose="05000000000000000000" charset="2"/>
              <a:buNone/>
            </a:pPr>
            <a:r>
              <a:rPr lang="fr-FR" sz="1000">
                <a:solidFill>
                  <a:schemeClr val="bg1"/>
                </a:solidFill>
              </a:rPr>
              <a:t>entreprises et organismes privés</a:t>
            </a:r>
          </a:p>
        </p:txBody>
      </p:sp>
      <p:sp>
        <p:nvSpPr>
          <p:cNvPr id="28696" name="AutoShape 186"/>
          <p:cNvSpPr>
            <a:spLocks noChangeArrowheads="1"/>
          </p:cNvSpPr>
          <p:nvPr/>
        </p:nvSpPr>
        <p:spPr bwMode="auto">
          <a:xfrm>
            <a:off x="0" y="0"/>
            <a:ext cx="3779838" cy="1152525"/>
          </a:xfrm>
          <a:prstGeom prst="foldedCorner">
            <a:avLst>
              <a:gd name="adj" fmla="val 12500"/>
            </a:avLst>
          </a:prstGeom>
          <a:solidFill>
            <a:srgbClr val="33CC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r>
              <a:rPr lang="fr-FR" sz="2800">
                <a:solidFill>
                  <a:schemeClr val="bg1"/>
                </a:solidFill>
              </a:rPr>
              <a:t>Après des études de maths - éco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4"/>
          <p:cNvSpPr>
            <a:spLocks/>
          </p:cNvSpPr>
          <p:nvPr/>
        </p:nvSpPr>
        <p:spPr bwMode="auto">
          <a:xfrm>
            <a:off x="257175" y="1041400"/>
            <a:ext cx="8745538" cy="5676900"/>
          </a:xfrm>
          <a:custGeom>
            <a:avLst/>
            <a:gdLst>
              <a:gd name="T0" fmla="*/ 0 w 5968"/>
              <a:gd name="T1" fmla="*/ 2147483647 h 3576"/>
              <a:gd name="T2" fmla="*/ 2147483647 w 5968"/>
              <a:gd name="T3" fmla="*/ 0 h 3576"/>
              <a:gd name="T4" fmla="*/ 2147483647 w 5968"/>
              <a:gd name="T5" fmla="*/ 0 h 3576"/>
              <a:gd name="T6" fmla="*/ 2147483647 w 5968"/>
              <a:gd name="T7" fmla="*/ 2147483647 h 3576"/>
              <a:gd name="T8" fmla="*/ 2147483647 w 5968"/>
              <a:gd name="T9" fmla="*/ 2147483647 h 3576"/>
              <a:gd name="T10" fmla="*/ 0 w 5968"/>
              <a:gd name="T11" fmla="*/ 2147483647 h 3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3576"/>
              <a:gd name="T20" fmla="*/ 5968 w 5968"/>
              <a:gd name="T21" fmla="*/ 3576 h 3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3576">
                <a:moveTo>
                  <a:pt x="0" y="35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08"/>
                </a:lnTo>
                <a:lnTo>
                  <a:pt x="2939" y="608"/>
                </a:lnTo>
                <a:lnTo>
                  <a:pt x="0" y="3576"/>
                </a:lnTo>
                <a:close/>
              </a:path>
            </a:pathLst>
          </a:custGeom>
          <a:solidFill>
            <a:srgbClr val="DFC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603" name="Freeform 5"/>
          <p:cNvSpPr>
            <a:spLocks/>
          </p:cNvSpPr>
          <p:nvPr/>
        </p:nvSpPr>
        <p:spPr bwMode="auto">
          <a:xfrm>
            <a:off x="257175" y="2006600"/>
            <a:ext cx="8745538" cy="4711700"/>
          </a:xfrm>
          <a:custGeom>
            <a:avLst/>
            <a:gdLst>
              <a:gd name="T0" fmla="*/ 0 w 5968"/>
              <a:gd name="T1" fmla="*/ 2147483647 h 2968"/>
              <a:gd name="T2" fmla="*/ 2147483647 w 5968"/>
              <a:gd name="T3" fmla="*/ 0 h 2968"/>
              <a:gd name="T4" fmla="*/ 2147483647 w 5968"/>
              <a:gd name="T5" fmla="*/ 0 h 2968"/>
              <a:gd name="T6" fmla="*/ 2147483647 w 5968"/>
              <a:gd name="T7" fmla="*/ 2147483647 h 2968"/>
              <a:gd name="T8" fmla="*/ 2147483647 w 5968"/>
              <a:gd name="T9" fmla="*/ 2147483647 h 2968"/>
              <a:gd name="T10" fmla="*/ 0 w 5968"/>
              <a:gd name="T11" fmla="*/ 2147483647 h 2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968"/>
              <a:gd name="T20" fmla="*/ 5968 w 5968"/>
              <a:gd name="T21" fmla="*/ 2968 h 2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968">
                <a:moveTo>
                  <a:pt x="0" y="2968"/>
                </a:moveTo>
                <a:lnTo>
                  <a:pt x="2939" y="0"/>
                </a:lnTo>
                <a:lnTo>
                  <a:pt x="5968" y="0"/>
                </a:lnTo>
                <a:lnTo>
                  <a:pt x="5968" y="616"/>
                </a:lnTo>
                <a:lnTo>
                  <a:pt x="2939" y="619"/>
                </a:lnTo>
                <a:lnTo>
                  <a:pt x="0" y="2968"/>
                </a:lnTo>
                <a:close/>
              </a:path>
            </a:pathLst>
          </a:custGeom>
          <a:solidFill>
            <a:srgbClr val="C197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604" name="Freeform 6"/>
          <p:cNvSpPr>
            <a:spLocks/>
          </p:cNvSpPr>
          <p:nvPr/>
        </p:nvSpPr>
        <p:spPr bwMode="auto">
          <a:xfrm>
            <a:off x="257175" y="2959100"/>
            <a:ext cx="8745538" cy="3771900"/>
          </a:xfrm>
          <a:custGeom>
            <a:avLst/>
            <a:gdLst>
              <a:gd name="T0" fmla="*/ 0 w 5968"/>
              <a:gd name="T1" fmla="*/ 2147483647 h 2376"/>
              <a:gd name="T2" fmla="*/ 2147483647 w 5968"/>
              <a:gd name="T3" fmla="*/ 0 h 2376"/>
              <a:gd name="T4" fmla="*/ 2147483647 w 5968"/>
              <a:gd name="T5" fmla="*/ 0 h 2376"/>
              <a:gd name="T6" fmla="*/ 2147483647 w 5968"/>
              <a:gd name="T7" fmla="*/ 2147483647 h 2376"/>
              <a:gd name="T8" fmla="*/ 2147483647 w 5968"/>
              <a:gd name="T9" fmla="*/ 2147483647 h 2376"/>
              <a:gd name="T10" fmla="*/ 0 w 5968"/>
              <a:gd name="T11" fmla="*/ 2147483647 h 23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2376"/>
              <a:gd name="T20" fmla="*/ 5968 w 5968"/>
              <a:gd name="T21" fmla="*/ 2376 h 23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2376">
                <a:moveTo>
                  <a:pt x="0" y="2376"/>
                </a:moveTo>
                <a:lnTo>
                  <a:pt x="2928" y="0"/>
                </a:lnTo>
                <a:lnTo>
                  <a:pt x="5968" y="0"/>
                </a:lnTo>
                <a:lnTo>
                  <a:pt x="5968" y="624"/>
                </a:lnTo>
                <a:lnTo>
                  <a:pt x="2949" y="621"/>
                </a:lnTo>
                <a:lnTo>
                  <a:pt x="0" y="2376"/>
                </a:lnTo>
                <a:close/>
              </a:path>
            </a:pathLst>
          </a:custGeom>
          <a:solidFill>
            <a:srgbClr val="A86D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605" name="Freeform 7"/>
          <p:cNvSpPr>
            <a:spLocks/>
          </p:cNvSpPr>
          <p:nvPr/>
        </p:nvSpPr>
        <p:spPr bwMode="auto">
          <a:xfrm>
            <a:off x="250825" y="3933825"/>
            <a:ext cx="8745538" cy="2806700"/>
          </a:xfrm>
          <a:custGeom>
            <a:avLst/>
            <a:gdLst>
              <a:gd name="T0" fmla="*/ 0 w 5968"/>
              <a:gd name="T1" fmla="*/ 2147483647 h 1768"/>
              <a:gd name="T2" fmla="*/ 2147483647 w 5968"/>
              <a:gd name="T3" fmla="*/ 0 h 1768"/>
              <a:gd name="T4" fmla="*/ 2147483647 w 5968"/>
              <a:gd name="T5" fmla="*/ 0 h 1768"/>
              <a:gd name="T6" fmla="*/ 2147483647 w 5968"/>
              <a:gd name="T7" fmla="*/ 2147483647 h 1768"/>
              <a:gd name="T8" fmla="*/ 2147483647 w 5968"/>
              <a:gd name="T9" fmla="*/ 2147483647 h 1768"/>
              <a:gd name="T10" fmla="*/ 0 w 5968"/>
              <a:gd name="T11" fmla="*/ 2147483647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768"/>
              <a:gd name="T20" fmla="*/ 5968 w 5968"/>
              <a:gd name="T21" fmla="*/ 1768 h 1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768">
                <a:moveTo>
                  <a:pt x="0" y="1768"/>
                </a:moveTo>
                <a:lnTo>
                  <a:pt x="2944" y="0"/>
                </a:lnTo>
                <a:lnTo>
                  <a:pt x="5968" y="0"/>
                </a:lnTo>
                <a:lnTo>
                  <a:pt x="5968" y="584"/>
                </a:lnTo>
                <a:lnTo>
                  <a:pt x="2939" y="592"/>
                </a:lnTo>
                <a:lnTo>
                  <a:pt x="0" y="1768"/>
                </a:lnTo>
                <a:close/>
              </a:path>
            </a:pathLst>
          </a:custGeom>
          <a:solidFill>
            <a:srgbClr val="964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606" name="Freeform 8"/>
          <p:cNvSpPr>
            <a:spLocks/>
          </p:cNvSpPr>
          <p:nvPr/>
        </p:nvSpPr>
        <p:spPr bwMode="auto">
          <a:xfrm>
            <a:off x="257175" y="4859338"/>
            <a:ext cx="8745538" cy="1884362"/>
          </a:xfrm>
          <a:custGeom>
            <a:avLst/>
            <a:gdLst>
              <a:gd name="T0" fmla="*/ 0 w 5968"/>
              <a:gd name="T1" fmla="*/ 2147483647 h 1187"/>
              <a:gd name="T2" fmla="*/ 2147483647 w 5968"/>
              <a:gd name="T3" fmla="*/ 2147483647 h 1187"/>
              <a:gd name="T4" fmla="*/ 2147483647 w 5968"/>
              <a:gd name="T5" fmla="*/ 0 h 1187"/>
              <a:gd name="T6" fmla="*/ 2147483647 w 5968"/>
              <a:gd name="T7" fmla="*/ 2147483647 h 1187"/>
              <a:gd name="T8" fmla="*/ 2147483647 w 5968"/>
              <a:gd name="T9" fmla="*/ 2147483647 h 1187"/>
              <a:gd name="T10" fmla="*/ 0 w 5968"/>
              <a:gd name="T11" fmla="*/ 2147483647 h 11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8"/>
              <a:gd name="T19" fmla="*/ 0 h 1187"/>
              <a:gd name="T20" fmla="*/ 5968 w 5968"/>
              <a:gd name="T21" fmla="*/ 1187 h 11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8" h="1187">
                <a:moveTo>
                  <a:pt x="0" y="1187"/>
                </a:moveTo>
                <a:lnTo>
                  <a:pt x="2939" y="6"/>
                </a:lnTo>
                <a:lnTo>
                  <a:pt x="5968" y="0"/>
                </a:lnTo>
                <a:lnTo>
                  <a:pt x="5968" y="603"/>
                </a:lnTo>
                <a:lnTo>
                  <a:pt x="2936" y="603"/>
                </a:lnTo>
                <a:lnTo>
                  <a:pt x="0" y="1187"/>
                </a:lnTo>
                <a:close/>
              </a:path>
            </a:pathLst>
          </a:custGeom>
          <a:solidFill>
            <a:srgbClr val="7D25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607" name="Text 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965166">
            <a:off x="2873375" y="5497513"/>
            <a:ext cx="17795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70000"/>
              </a:lnSpc>
            </a:pPr>
            <a:r>
              <a:rPr lang="fr-FR" altLang="fr-FR" sz="2000">
                <a:solidFill>
                  <a:schemeClr val="bg1"/>
                </a:solidFill>
              </a:rPr>
              <a:t>enseignement</a:t>
            </a:r>
          </a:p>
        </p:txBody>
      </p:sp>
      <p:sp>
        <p:nvSpPr>
          <p:cNvPr id="25608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1572473">
            <a:off x="3532188" y="4573588"/>
            <a:ext cx="1157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70000"/>
              </a:lnSpc>
            </a:pPr>
            <a:r>
              <a:rPr lang="fr-FR" altLang="fr-FR" sz="2000">
                <a:solidFill>
                  <a:schemeClr val="bg1"/>
                </a:solidFill>
              </a:rPr>
              <a:t>tourisme</a:t>
            </a:r>
          </a:p>
        </p:txBody>
      </p:sp>
      <p:sp>
        <p:nvSpPr>
          <p:cNvPr id="25609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308331">
            <a:off x="2243138" y="4087813"/>
            <a:ext cx="2654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70000"/>
              </a:lnSpc>
            </a:pPr>
            <a:r>
              <a:rPr lang="fr-FR" altLang="fr-FR" sz="2000">
                <a:solidFill>
                  <a:schemeClr val="bg1"/>
                </a:solidFill>
              </a:rPr>
              <a:t>gestion administration</a:t>
            </a:r>
          </a:p>
        </p:txBody>
      </p:sp>
      <p:sp>
        <p:nvSpPr>
          <p:cNvPr id="25610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3108420">
            <a:off x="2995613" y="2116138"/>
            <a:ext cx="1892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70000"/>
              </a:lnSpc>
            </a:pPr>
            <a:r>
              <a:rPr lang="fr-FR" altLang="fr-FR" sz="2000"/>
              <a:t>communication</a:t>
            </a:r>
          </a:p>
        </p:txBody>
      </p:sp>
      <p:sp>
        <p:nvSpPr>
          <p:cNvPr id="25611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-2705941">
            <a:off x="3476625" y="2770188"/>
            <a:ext cx="1368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70000"/>
              </a:lnSpc>
            </a:pPr>
            <a:r>
              <a:rPr lang="fr-FR" altLang="fr-FR" sz="2000"/>
              <a:t>commerce</a:t>
            </a:r>
          </a:p>
        </p:txBody>
      </p:sp>
      <p:sp>
        <p:nvSpPr>
          <p:cNvPr id="25612" name="Text Box 16"/>
          <p:cNvSpPr txBox="1">
            <a:spLocks noChangeArrowheads="1"/>
          </p:cNvSpPr>
          <p:nvPr/>
        </p:nvSpPr>
        <p:spPr bwMode="auto">
          <a:xfrm>
            <a:off x="4787900" y="1052513"/>
            <a:ext cx="41767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/>
              <a:t>Traducteur</a:t>
            </a:r>
          </a:p>
          <a:p>
            <a:pPr eaLnBrk="1" hangingPunct="1"/>
            <a:r>
              <a:rPr lang="fr-FR" altLang="fr-FR" sz="1400"/>
              <a:t>Interprète</a:t>
            </a:r>
          </a:p>
          <a:p>
            <a:pPr eaLnBrk="1" hangingPunct="1"/>
            <a:r>
              <a:rPr lang="fr-FR" altLang="fr-FR" sz="1400"/>
              <a:t>Rédacteur</a:t>
            </a:r>
          </a:p>
          <a:p>
            <a:pPr eaLnBrk="1" hangingPunct="1"/>
            <a:r>
              <a:rPr lang="fr-FR" altLang="fr-FR" sz="1400"/>
              <a:t>Journaliste</a:t>
            </a:r>
          </a:p>
        </p:txBody>
      </p:sp>
      <p:sp>
        <p:nvSpPr>
          <p:cNvPr id="25613" name="Text Box 17"/>
          <p:cNvSpPr txBox="1">
            <a:spLocks noChangeArrowheads="1"/>
          </p:cNvSpPr>
          <p:nvPr/>
        </p:nvSpPr>
        <p:spPr bwMode="auto">
          <a:xfrm>
            <a:off x="4775200" y="3049588"/>
            <a:ext cx="2554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Assistant de direction bilingue</a:t>
            </a:r>
          </a:p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Gestionnaire clients</a:t>
            </a:r>
          </a:p>
        </p:txBody>
      </p:sp>
      <p:sp>
        <p:nvSpPr>
          <p:cNvPr id="25614" name="Text Box 18"/>
          <p:cNvSpPr txBox="1">
            <a:spLocks noChangeArrowheads="1"/>
          </p:cNvSpPr>
          <p:nvPr/>
        </p:nvSpPr>
        <p:spPr bwMode="auto">
          <a:xfrm>
            <a:off x="4787900" y="3986213"/>
            <a:ext cx="3887788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Guide interprète</a:t>
            </a:r>
          </a:p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Hôte d’accueil</a:t>
            </a:r>
          </a:p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Chargé de promotion touristique</a:t>
            </a:r>
          </a:p>
        </p:txBody>
      </p:sp>
      <p:sp>
        <p:nvSpPr>
          <p:cNvPr id="25615" name="Text Box 19"/>
          <p:cNvSpPr txBox="1">
            <a:spLocks noChangeArrowheads="1"/>
          </p:cNvSpPr>
          <p:nvPr/>
        </p:nvSpPr>
        <p:spPr bwMode="auto">
          <a:xfrm>
            <a:off x="4787900" y="1989138"/>
            <a:ext cx="3600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/>
              <a:t>Assistant commercial</a:t>
            </a:r>
          </a:p>
          <a:p>
            <a:pPr eaLnBrk="1" hangingPunct="1"/>
            <a:r>
              <a:rPr lang="fr-FR" altLang="fr-FR" sz="1400"/>
              <a:t>Import / Export</a:t>
            </a:r>
          </a:p>
          <a:p>
            <a:pPr eaLnBrk="1" hangingPunct="1"/>
            <a:r>
              <a:rPr lang="fr-FR" altLang="fr-FR" sz="1400"/>
              <a:t>Responsable marketing</a:t>
            </a:r>
          </a:p>
          <a:p>
            <a:pPr eaLnBrk="1" hangingPunct="1"/>
            <a:r>
              <a:rPr lang="fr-FR" altLang="fr-FR" sz="1400"/>
              <a:t>Conseiller clientèle</a:t>
            </a:r>
          </a:p>
        </p:txBody>
      </p:sp>
      <p:sp>
        <p:nvSpPr>
          <p:cNvPr id="25616" name="Text Box 20"/>
          <p:cNvSpPr txBox="1">
            <a:spLocks noChangeArrowheads="1"/>
          </p:cNvSpPr>
          <p:nvPr/>
        </p:nvSpPr>
        <p:spPr bwMode="auto">
          <a:xfrm>
            <a:off x="4775200" y="4994275"/>
            <a:ext cx="21018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Professeur des écoles</a:t>
            </a:r>
          </a:p>
          <a:p>
            <a:pPr eaLnBrk="1" hangingPunct="1"/>
            <a:r>
              <a:rPr lang="fr-FR" altLang="fr-FR" sz="1400">
                <a:solidFill>
                  <a:schemeClr val="bg1"/>
                </a:solidFill>
              </a:rPr>
              <a:t>formateur</a:t>
            </a:r>
          </a:p>
        </p:txBody>
      </p:sp>
      <p:sp>
        <p:nvSpPr>
          <p:cNvPr id="25617" name="AutoShape 33"/>
          <p:cNvSpPr>
            <a:spLocks noChangeArrowheads="1"/>
          </p:cNvSpPr>
          <p:nvPr/>
        </p:nvSpPr>
        <p:spPr bwMode="auto">
          <a:xfrm>
            <a:off x="0" y="0"/>
            <a:ext cx="3384550" cy="1152525"/>
          </a:xfrm>
          <a:prstGeom prst="foldedCorner">
            <a:avLst>
              <a:gd name="adj" fmla="val 12500"/>
            </a:avLst>
          </a:prstGeom>
          <a:solidFill>
            <a:srgbClr val="964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fr-FR" sz="3200">
                <a:solidFill>
                  <a:schemeClr val="bg1"/>
                </a:solidFill>
              </a:rPr>
              <a:t>Après des études de L.E.A</a:t>
            </a:r>
          </a:p>
        </p:txBody>
      </p:sp>
      <p:sp>
        <p:nvSpPr>
          <p:cNvPr id="25618" name="Text Box 16"/>
          <p:cNvSpPr txBox="1">
            <a:spLocks noChangeArrowheads="1"/>
          </p:cNvSpPr>
          <p:nvPr/>
        </p:nvSpPr>
        <p:spPr bwMode="auto">
          <a:xfrm>
            <a:off x="5940425" y="1052513"/>
            <a:ext cx="3062288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400"/>
              <a:t>Assistant de communication bilingue</a:t>
            </a:r>
          </a:p>
          <a:p>
            <a:pPr eaLnBrk="1" hangingPunct="1"/>
            <a:r>
              <a:rPr lang="fr-FR" altLang="fr-FR" sz="1400"/>
              <a:t>Assistant relations internationales</a:t>
            </a:r>
          </a:p>
          <a:p>
            <a:pPr eaLnBrk="1" hangingPunct="1"/>
            <a:r>
              <a:rPr lang="fr-FR" altLang="fr-FR" sz="1400"/>
              <a:t>Créateur de sites web multilingues</a:t>
            </a:r>
          </a:p>
        </p:txBody>
      </p:sp>
      <p:sp>
        <p:nvSpPr>
          <p:cNvPr id="19" name="Bouton d'action : Retour 18">
            <a:hlinkClick r:id="rId2" action="ppaction://hlinksldjump" highlightClick="1"/>
          </p:cNvPr>
          <p:cNvSpPr/>
          <p:nvPr/>
        </p:nvSpPr>
        <p:spPr>
          <a:xfrm>
            <a:off x="8318500" y="360363"/>
            <a:ext cx="487363" cy="431800"/>
          </a:xfrm>
          <a:prstGeom prst="actionButtonReturn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106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457</TotalTime>
  <Words>821</Words>
  <Application>Microsoft Office PowerPoint</Application>
  <PresentationFormat>Affichage à l'écran (4:3)</PresentationFormat>
  <Paragraphs>213</Paragraphs>
  <Slides>7</Slides>
  <Notes>1</Notes>
  <HiddenSlides>1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Comic Sans MS</vt:lpstr>
      <vt:lpstr>Franklin Gothic Book</vt:lpstr>
      <vt:lpstr>Franklin Gothic Medium</vt:lpstr>
      <vt:lpstr>Wingdings</vt:lpstr>
      <vt:lpstr>Wingdings 2</vt:lpstr>
      <vt:lpstr>Promenade</vt:lpstr>
      <vt:lpstr>Les licences universitaires en économie et gestion</vt:lpstr>
      <vt:lpstr>Les licences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licences universitaires en éco/droit/gestion</dc:title>
  <dc:creator>NPELLETIER</dc:creator>
  <cp:lastModifiedBy>Utilisateur Windows</cp:lastModifiedBy>
  <cp:revision>15</cp:revision>
  <dcterms:created xsi:type="dcterms:W3CDTF">2017-04-04T10:36:46Z</dcterms:created>
  <dcterms:modified xsi:type="dcterms:W3CDTF">2021-11-23T16:05:48Z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1033-10.1.0.5672</vt:lpwstr>
  </property>
</Properties>
</file>