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64" r:id="rId3"/>
    <p:sldId id="260" r:id="rId4"/>
    <p:sldId id="257" r:id="rId5"/>
    <p:sldId id="340" r:id="rId6"/>
    <p:sldId id="333" r:id="rId7"/>
    <p:sldId id="343" r:id="rId8"/>
    <p:sldId id="345" r:id="rId9"/>
    <p:sldId id="341" r:id="rId10"/>
    <p:sldId id="342" r:id="rId11"/>
    <p:sldId id="34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5598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142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14341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6166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6242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144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958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38970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age de conten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19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6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1073152" y="1471083"/>
            <a:ext cx="10509249" cy="4598988"/>
          </a:xfrm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/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/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/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31DB81B-79C2-1F49-B01C-CA9B755525E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B35C2-CCBC-48C1-B4B8-34E2173C139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7520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85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964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0434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5045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22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501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3518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470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FD128-B579-471F-BAC6-9E0A8423C5C5}" type="datetimeFigureOut">
              <a:rPr lang="fr-FR" smtClean="0"/>
              <a:t>28/08/2025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8DF6121-5E61-41BE-B80F-405807116A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556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pass.culture.f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mmersion.projet-noria.fr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youtube.com/c/NoriaTVweb" TargetMode="External"/><Relationship Id="rId5" Type="http://schemas.openxmlformats.org/officeDocument/2006/relationships/hyperlink" Target="https://noriasphere.fr/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053" y="1888230"/>
            <a:ext cx="4689036" cy="429165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153CF09-8112-4FB9-8F82-AE9E726A2C6D}"/>
              </a:ext>
            </a:extLst>
          </p:cNvPr>
          <p:cNvSpPr txBox="1"/>
          <p:nvPr/>
        </p:nvSpPr>
        <p:spPr>
          <a:xfrm>
            <a:off x="2349028" y="257175"/>
            <a:ext cx="6010275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/>
              <a:t>Rentrée 2025</a:t>
            </a:r>
          </a:p>
          <a:p>
            <a:pPr algn="ctr"/>
            <a:r>
              <a:rPr lang="fr-FR" sz="4000" b="1" dirty="0"/>
              <a:t>Terminale TG2</a:t>
            </a:r>
          </a:p>
        </p:txBody>
      </p:sp>
    </p:spTree>
    <p:extLst>
      <p:ext uri="{BB962C8B-B14F-4D97-AF65-F5344CB8AC3E}">
        <p14:creationId xmlns:p14="http://schemas.microsoft.com/office/powerpoint/2010/main" val="36093817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CB59D5-28FF-970A-4D37-C50C8ADD7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475" y="191271"/>
            <a:ext cx="8596668" cy="1320800"/>
          </a:xfrm>
        </p:spPr>
        <p:txBody>
          <a:bodyPr/>
          <a:lstStyle/>
          <a:p>
            <a:r>
              <a:rPr lang="fr-FR" dirty="0"/>
              <a:t>PARCOURSUP en 3 étapes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E44347-1005-0B97-7CC6-A75EDBEB6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65" y="851671"/>
            <a:ext cx="6373423" cy="165563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82D9DFE-5F3D-69BD-FE9D-3B4A88B2D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92" y="1609966"/>
            <a:ext cx="6190543" cy="214346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1363B11-363A-4785-3629-49338E035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45" y="3674985"/>
            <a:ext cx="6190543" cy="3146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205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7E5192-7235-2255-33AB-667D9EED0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9666816" cy="1320800"/>
          </a:xfrm>
        </p:spPr>
        <p:txBody>
          <a:bodyPr>
            <a:normAutofit/>
          </a:bodyPr>
          <a:lstStyle/>
          <a:p>
            <a:r>
              <a:rPr lang="fr-FR" dirty="0"/>
              <a:t>ONISEP : pour s’informer sur l’orientation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0ED2EBE-7876-9347-67BA-C731025D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718" y="1502317"/>
            <a:ext cx="8997432" cy="505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16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2084" y="305096"/>
            <a:ext cx="8596668" cy="670560"/>
          </a:xfrm>
        </p:spPr>
        <p:txBody>
          <a:bodyPr>
            <a:normAutofit/>
          </a:bodyPr>
          <a:lstStyle/>
          <a:p>
            <a:r>
              <a:rPr lang="fr-FR" dirty="0"/>
              <a:t>Dates à noter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82084" y="975657"/>
            <a:ext cx="11401890" cy="409164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fr-FR" dirty="0"/>
          </a:p>
          <a:p>
            <a:r>
              <a:rPr lang="fr-FR" sz="4000" dirty="0"/>
              <a:t>Début des cours d’EPS : lundi 16/09</a:t>
            </a:r>
          </a:p>
          <a:p>
            <a:r>
              <a:rPr lang="fr-FR" sz="4000" dirty="0"/>
              <a:t>Début des cours de langue : jeudi 05/09</a:t>
            </a:r>
          </a:p>
          <a:p>
            <a:r>
              <a:rPr lang="fr-FR" sz="4000" dirty="0"/>
              <a:t>Ramassage </a:t>
            </a:r>
          </a:p>
          <a:p>
            <a:pPr lvl="1"/>
            <a:r>
              <a:rPr lang="fr-FR" sz="3800" dirty="0"/>
              <a:t>Fiche urgence + questionnaire : jeu 05/09</a:t>
            </a:r>
          </a:p>
          <a:p>
            <a:pPr lvl="1"/>
            <a:r>
              <a:rPr lang="fr-FR" sz="3800" dirty="0"/>
              <a:t>Bourse : autorisation parentale pour étude : jeu 05/09</a:t>
            </a:r>
          </a:p>
          <a:p>
            <a:pPr lvl="1"/>
            <a:r>
              <a:rPr lang="fr-FR" sz="3800" dirty="0"/>
              <a:t>Fiche service restauration à l’intendance jusqu’au 13/09</a:t>
            </a:r>
          </a:p>
          <a:p>
            <a:pPr marL="0" indent="0">
              <a:buNone/>
            </a:pPr>
            <a:endParaRPr lang="fr-FR" sz="40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CBE797F-326F-1BAC-72CB-39635072CFC6}"/>
              </a:ext>
            </a:extLst>
          </p:cNvPr>
          <p:cNvSpPr txBox="1"/>
          <p:nvPr/>
        </p:nvSpPr>
        <p:spPr>
          <a:xfrm>
            <a:off x="496359" y="4931509"/>
            <a:ext cx="38946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>
                <a:solidFill>
                  <a:srgbClr val="0070C0"/>
                </a:solidFill>
              </a:rPr>
              <a:t>Autres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DD6BAB6-A7FE-0A18-682B-1F77A1104947}"/>
              </a:ext>
            </a:extLst>
          </p:cNvPr>
          <p:cNvSpPr txBox="1"/>
          <p:nvPr/>
        </p:nvSpPr>
        <p:spPr>
          <a:xfrm>
            <a:off x="944034" y="5540514"/>
            <a:ext cx="7457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fr-FR" sz="4000" dirty="0"/>
              <a:t> </a:t>
            </a:r>
            <a:r>
              <a:rPr lang="fr-FR" sz="3200" dirty="0" err="1"/>
              <a:t>Pass</a:t>
            </a:r>
            <a:r>
              <a:rPr lang="fr-FR" sz="3200" dirty="0"/>
              <a:t> culture </a:t>
            </a:r>
            <a:r>
              <a:rPr lang="fr-FR" sz="4000" dirty="0"/>
              <a:t>: </a:t>
            </a:r>
            <a:r>
              <a:rPr lang="fr-FR" sz="4000" dirty="0">
                <a:hlinkClick r:id="rId2"/>
              </a:rPr>
              <a:t>site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53041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4840"/>
          </a:xfrm>
        </p:spPr>
        <p:txBody>
          <a:bodyPr>
            <a:normAutofit fontScale="90000"/>
          </a:bodyPr>
          <a:lstStyle/>
          <a:p>
            <a:r>
              <a:rPr lang="fr-FR" dirty="0"/>
              <a:t>Organigramme de la direction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82108" y="1644664"/>
            <a:ext cx="8971491" cy="4806922"/>
          </a:xfrm>
        </p:spPr>
        <p:txBody>
          <a:bodyPr/>
          <a:lstStyle/>
          <a:p>
            <a:pPr marL="0" indent="0">
              <a:buNone/>
            </a:pPr>
            <a:r>
              <a:rPr lang="fr-FR" dirty="0"/>
              <a:t>Le proviseur : M. FEIDT					Le proviseur-adjoint : Mme BITTERLY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LE CPE : Mme TABIB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7A43631-6CB7-14B3-A63A-7F469F527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5349" y="2211587"/>
            <a:ext cx="2495550" cy="25431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91DC6BA-DEF2-0D18-89D2-5E9BF478A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635" y="2117991"/>
            <a:ext cx="2064494" cy="279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6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Horaires du lycée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43F15E-EE88-61AE-2B23-0DC66AD25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70000"/>
            <a:ext cx="7415212" cy="5431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8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686859" y="202731"/>
            <a:ext cx="8596668" cy="1320800"/>
          </a:xfrm>
        </p:spPr>
        <p:txBody>
          <a:bodyPr/>
          <a:lstStyle/>
          <a:p>
            <a:r>
              <a:rPr lang="fr-FR" dirty="0"/>
              <a:t>Emploi du temps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6B6364E-C4FE-519D-4A67-01CD58B07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352" y="394864"/>
            <a:ext cx="5611008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92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5366F2-EC76-D444-8DE3-1C0E28427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5" y="468313"/>
            <a:ext cx="7881938" cy="569912"/>
          </a:xfrm>
        </p:spPr>
        <p:txBody>
          <a:bodyPr anchor="t">
            <a:normAutofit fontScale="90000"/>
          </a:bodyPr>
          <a:lstStyle/>
          <a:p>
            <a:pPr>
              <a:defRPr/>
            </a:pPr>
            <a:r>
              <a:rPr lang="fr-FR" dirty="0"/>
              <a:t>le Baccalauréat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F54A959B-CA7E-BD42-9354-809F9464EF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28864" y="1471614"/>
            <a:ext cx="7881937" cy="4598987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endParaRPr lang="fr-FR" sz="1600" dirty="0"/>
          </a:p>
          <a:p>
            <a:pPr>
              <a:defRPr/>
            </a:pPr>
            <a:endParaRPr lang="fr-FR" sz="1600" dirty="0"/>
          </a:p>
          <a:p>
            <a:pPr>
              <a:defRPr/>
            </a:pPr>
            <a:endParaRPr lang="fr-FR" sz="1600" dirty="0"/>
          </a:p>
        </p:txBody>
      </p:sp>
      <p:sp>
        <p:nvSpPr>
          <p:cNvPr id="60420" name="Espace réservé du numéro de diapositive 4"/>
          <p:cNvSpPr>
            <a:spLocks noGrp="1"/>
          </p:cNvSpPr>
          <p:nvPr>
            <p:ph type="sldNum" sz="quarter" idx="1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53D580-C6AF-43D0-AD34-7901E8570A57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fr-FR" altLang="fr-FR">
              <a:solidFill>
                <a:srgbClr val="40404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570FEF-01EB-F04E-A074-658FB9DF9BC4}"/>
              </a:ext>
            </a:extLst>
          </p:cNvPr>
          <p:cNvSpPr/>
          <p:nvPr/>
        </p:nvSpPr>
        <p:spPr>
          <a:xfrm>
            <a:off x="1819275" y="1946275"/>
            <a:ext cx="1347788" cy="1828800"/>
          </a:xfrm>
          <a:prstGeom prst="rect">
            <a:avLst/>
          </a:prstGeom>
          <a:solidFill>
            <a:srgbClr val="95BCE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tous :</a:t>
            </a:r>
          </a:p>
          <a:p>
            <a:pPr algn="ctr">
              <a:defRPr/>
            </a:pPr>
            <a:endParaRPr lang="fr-FR" sz="14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</a:t>
            </a:r>
          </a:p>
          <a:p>
            <a:pPr algn="ctr"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générale</a:t>
            </a:r>
          </a:p>
          <a:p>
            <a:pPr algn="ctr"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  <a:p>
            <a:pPr algn="ctr">
              <a:defRPr/>
            </a:pPr>
            <a:r>
              <a:rPr lang="fr-FR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voie technologique</a:t>
            </a:r>
          </a:p>
        </p:txBody>
      </p:sp>
      <p:sp>
        <p:nvSpPr>
          <p:cNvPr id="7" name="Accolade ouvrante 6">
            <a:extLst>
              <a:ext uri="{FF2B5EF4-FFF2-40B4-BE49-F238E27FC236}">
                <a16:creationId xmlns:a16="http://schemas.microsoft.com/office/drawing/2014/main" id="{0808FB38-8F86-C041-9415-A8C5C45C73BA}"/>
              </a:ext>
            </a:extLst>
          </p:cNvPr>
          <p:cNvSpPr/>
          <p:nvPr/>
        </p:nvSpPr>
        <p:spPr>
          <a:xfrm>
            <a:off x="3348039" y="1584325"/>
            <a:ext cx="238125" cy="2552700"/>
          </a:xfrm>
          <a:prstGeom prst="leftBrace">
            <a:avLst/>
          </a:prstGeom>
          <a:ln>
            <a:solidFill>
              <a:srgbClr val="95BCE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33C7C6F0-A33F-E54A-BFFE-1A07331A10CA}"/>
              </a:ext>
            </a:extLst>
          </p:cNvPr>
          <p:cNvSpPr txBox="1"/>
          <p:nvPr/>
        </p:nvSpPr>
        <p:spPr>
          <a:xfrm>
            <a:off x="3644900" y="1584325"/>
            <a:ext cx="6692900" cy="40322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>
              <a:spcBef>
                <a:spcPct val="20000"/>
              </a:spcBef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Les épreuves terminales comptent pour 60 % de la note finale</a:t>
            </a:r>
          </a:p>
          <a:p>
            <a:pPr marL="627063" lvl="1" indent="-169863">
              <a:lnSpc>
                <a:spcPct val="110000"/>
              </a:lnSpc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1 épreuve anticipée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de français en 1</a:t>
            </a:r>
            <a:r>
              <a:rPr lang="fr-FR" sz="1200" baseline="300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re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(écrit et oral).</a:t>
            </a:r>
          </a:p>
          <a:p>
            <a:pPr marL="627063" lvl="1" indent="-169863">
              <a:lnSpc>
                <a:spcPct val="110000"/>
              </a:lnSpc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4 épreuves en terminale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 : 2 épreuves de spécialité, 1 épreuve de philosophie et 1 épreuve orale terminale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(« grand oral »).</a:t>
            </a:r>
          </a:p>
          <a:p>
            <a:pPr marL="627063" lvl="1" indent="-169863">
              <a:lnSpc>
                <a:spcPct val="110000"/>
              </a:lnSpc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Ces épreuves sont organisées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sur un modèle comparable aux anciennes </a:t>
            </a:r>
            <a:r>
              <a:rPr lang="fr-FR" sz="12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épreuves du baccalauréat.</a:t>
            </a:r>
          </a:p>
          <a:p>
            <a:pPr lvl="1">
              <a:lnSpc>
                <a:spcPct val="110000"/>
              </a:lnSpc>
              <a:spcBef>
                <a:spcPct val="20000"/>
              </a:spcBef>
              <a:buClr>
                <a:srgbClr val="EE7444"/>
              </a:buClr>
              <a:defRPr/>
            </a:pPr>
            <a:endParaRPr lang="fr-FR" sz="1200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177800" indent="-177800">
              <a:spcBef>
                <a:spcPct val="20000"/>
              </a:spcBef>
              <a:buClr>
                <a:srgbClr val="EE7444"/>
              </a:buClr>
              <a:buSzPct val="100000"/>
              <a:buFont typeface="Arial"/>
              <a:buChar char="■"/>
              <a:defRPr/>
            </a:pPr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ea typeface="Roboto" panose="02000000000000000000" pitchFamily="2" charset="0"/>
              </a:rPr>
              <a:t>Le contrôle continu représente 40% de la note finale</a:t>
            </a:r>
          </a:p>
          <a:p>
            <a:pPr marL="627063" lvl="1" indent="-169863"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latin typeface="Arial" panose="020B0604020202020204" pitchFamily="34" charset="0"/>
                <a:ea typeface="Roboto" panose="02000000000000000000" pitchFamily="2" charset="0"/>
              </a:rPr>
              <a:t>30 % correspondant à la moyenne de l'élève au cours du cycle terminal en 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histoire-géographie, LVA-LVB, enseignement scientifique dans la voie générale ou mathématiques dans la voie technologique, et EPS. Chacun de ces cinq enseignements compte à poids égal, soit 6 %, sur le cycle terminal ;</a:t>
            </a:r>
          </a:p>
          <a:p>
            <a:pPr marL="627063" lvl="1" indent="-169863"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latin typeface="Arial" panose="020B0604020202020204" pitchFamily="34" charset="0"/>
                <a:ea typeface="Roboto" panose="02000000000000000000" pitchFamily="2" charset="0"/>
              </a:rPr>
              <a:t>8%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 correspondant à la moyenne dans l'enseignement de spécialité suivi uniquement en classe de première ;</a:t>
            </a:r>
          </a:p>
          <a:p>
            <a:pPr marL="627063" lvl="1" indent="-169863"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r>
              <a:rPr lang="fr-FR" sz="1200" b="1" dirty="0">
                <a:latin typeface="Arial" panose="020B0604020202020204" pitchFamily="34" charset="0"/>
                <a:ea typeface="Roboto" panose="02000000000000000000" pitchFamily="2" charset="0"/>
              </a:rPr>
              <a:t>2%</a:t>
            </a:r>
            <a:r>
              <a:rPr lang="fr-FR" sz="1200" dirty="0">
                <a:latin typeface="Arial" panose="020B0604020202020204" pitchFamily="34" charset="0"/>
                <a:ea typeface="Roboto" panose="02000000000000000000" pitchFamily="2" charset="0"/>
              </a:rPr>
              <a:t> correspondant à la moyenne dans l'enseignement moral et civique, sur le cycle terminal.</a:t>
            </a:r>
          </a:p>
          <a:p>
            <a:pPr marL="627063" lvl="1" indent="-169863"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endParaRPr lang="fr-FR" sz="1200" dirty="0">
              <a:latin typeface="Arial" panose="020B0604020202020204" pitchFamily="34" charset="0"/>
              <a:ea typeface="Roboto" panose="02000000000000000000" pitchFamily="2" charset="0"/>
            </a:endParaRPr>
          </a:p>
          <a:p>
            <a:pPr marL="627063" lvl="1" indent="-169863">
              <a:spcBef>
                <a:spcPct val="20000"/>
              </a:spcBef>
              <a:buClr>
                <a:srgbClr val="EE7444"/>
              </a:buClr>
              <a:buFont typeface="Arial Italic"/>
              <a:buChar char="■"/>
              <a:defRPr/>
            </a:pPr>
            <a:endParaRPr lang="fr-FR" sz="1200" dirty="0">
              <a:latin typeface="Arial" panose="020B0604020202020204" pitchFamily="34" charset="0"/>
              <a:ea typeface="Roboto" panose="02000000000000000000" pitchFamily="2" charset="0"/>
            </a:endParaRP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EE27705C-2194-7843-B0F0-FDFA080671C0}"/>
              </a:ext>
            </a:extLst>
          </p:cNvPr>
          <p:cNvSpPr txBox="1">
            <a:spLocks/>
          </p:cNvSpPr>
          <p:nvPr/>
        </p:nvSpPr>
        <p:spPr bwMode="auto">
          <a:xfrm>
            <a:off x="2530475" y="5445126"/>
            <a:ext cx="8008938" cy="13112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/>
          <a:lstStyle>
            <a:lvl1pPr marL="177800" marR="0" indent="-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Pct val="100000"/>
              <a:buFont typeface="Arial"/>
              <a:buChar char="■"/>
              <a:tabLst/>
              <a:defRPr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627063" marR="0" indent="-16986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 Italic"/>
              <a:buChar char="■"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 marL="627063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 sz="13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 marL="627063" marR="0" indent="1778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Char char="–"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80645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bg2"/>
              </a:buClr>
              <a:buSzTx/>
              <a:buFont typeface="Arial"/>
              <a:buNone/>
              <a:tabLst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EE7444"/>
              </a:buClr>
              <a:buNone/>
              <a:defRPr/>
            </a:pPr>
            <a:r>
              <a:rPr lang="fr-FR" sz="1400" b="1" dirty="0">
                <a:solidFill>
                  <a:prstClr val="black"/>
                </a:solidFill>
              </a:rPr>
              <a:t>Les épreuves de rattrapage :</a:t>
            </a:r>
          </a:p>
          <a:p>
            <a:pPr marL="177800" lvl="1" indent="0">
              <a:buClr>
                <a:srgbClr val="EE7444"/>
              </a:buClr>
              <a:buNone/>
              <a:defRPr/>
            </a:pPr>
            <a:r>
              <a:rPr lang="fr-FR" sz="1400" dirty="0">
                <a:solidFill>
                  <a:prstClr val="black"/>
                </a:solidFill>
              </a:rPr>
              <a:t>Un élève ayant obtenu une note supérieure ou égale à 8 et inférieure à 10 au baccalauréat peut se présenter aux épreuves de rattrapage : deux épreuves orales, dans les disciplines des épreuves </a:t>
            </a:r>
            <a:r>
              <a:rPr lang="fr-FR" sz="1400" dirty="0"/>
              <a:t>terminales </a:t>
            </a:r>
            <a:r>
              <a:rPr lang="fr-FR" sz="1400" dirty="0">
                <a:solidFill>
                  <a:prstClr val="black"/>
                </a:solidFill>
              </a:rPr>
              <a:t>écrites (français, philosophie, ou enseignements de spécialité).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81AEED93-4810-BA41-A13C-26412AFC5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5" y="468313"/>
            <a:ext cx="7881938" cy="550862"/>
          </a:xfrm>
        </p:spPr>
        <p:txBody>
          <a:bodyPr anchor="t">
            <a:normAutofit fontScale="90000"/>
          </a:bodyPr>
          <a:lstStyle/>
          <a:p>
            <a:pPr algn="ctr">
              <a:defRPr/>
            </a:pPr>
            <a:r>
              <a:rPr lang="fr-FR" dirty="0"/>
              <a:t>Calcul de la note du bac</a:t>
            </a:r>
          </a:p>
        </p:txBody>
      </p:sp>
      <p:sp>
        <p:nvSpPr>
          <p:cNvPr id="61443" name="Espace réservé du numéro de diapositive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■"/>
              <a:defRPr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2"/>
              </a:buClr>
              <a:buFont typeface="Arial Italic"/>
              <a:buChar char="■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defRPr sz="13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Arial" panose="020B0604020202020204" pitchFamily="34" charset="0"/>
              <a:buChar char="–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chemeClr val="tx1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D8FD15-F7A0-41F8-9FFA-FED45C6356A0}" type="slidenum">
              <a:rPr lang="fr-FR" altLang="fr-FR" smtClean="0">
                <a:solidFill>
                  <a:srgbClr val="40404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fr-FR" altLang="fr-FR">
              <a:solidFill>
                <a:srgbClr val="404040"/>
              </a:solidFill>
            </a:endParaRPr>
          </a:p>
        </p:txBody>
      </p:sp>
      <p:pic>
        <p:nvPicPr>
          <p:cNvPr id="61444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0" y="1004888"/>
            <a:ext cx="5518150" cy="575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B48AA3-D1DD-1289-0F5E-07CEF7724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taux de réussite Bac sur 20 ans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E6E0463-ABD8-3FA0-ED73-2BE53269C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230" y="1371600"/>
            <a:ext cx="7000875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618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4E4621-7E43-D731-A212-030C4F5DE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PIX</a:t>
            </a:r>
            <a:endParaRPr lang="en-GB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9A17F5B-B4D2-0743-4B3E-3BD9244E3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99" y="1488613"/>
            <a:ext cx="8596668" cy="3880773"/>
          </a:xfrm>
        </p:spPr>
        <p:txBody>
          <a:bodyPr/>
          <a:lstStyle/>
          <a:p>
            <a:r>
              <a:rPr lang="fr-FR" sz="2400" dirty="0"/>
              <a:t>Parcours de rentrée (entraînement à la certification) avant les vacances de la Toussaint.</a:t>
            </a:r>
          </a:p>
          <a:p>
            <a:r>
              <a:rPr lang="fr-FR" sz="2400" dirty="0"/>
              <a:t>Le chef d’établissement organise les sessions de certification au sein de son établissement : </a:t>
            </a:r>
          </a:p>
          <a:p>
            <a:pPr lvl="1"/>
            <a:r>
              <a:rPr lang="fr-FR" sz="2000" b="1" dirty="0"/>
              <a:t>du 3 novembre 2025 au 6 mars 2026*</a:t>
            </a:r>
            <a:r>
              <a:rPr lang="fr-FR" sz="2000" dirty="0"/>
              <a:t> (élèves de Terminale, en LGT et LP, de CAP, et étudiants en 2e année de BTS et CPGE) </a:t>
            </a:r>
          </a:p>
          <a:p>
            <a:pPr lvl="1"/>
            <a:r>
              <a:rPr lang="fr-FR" sz="2000" dirty="0"/>
              <a:t>Il retrouve les certificats des élèves dans </a:t>
            </a:r>
            <a:r>
              <a:rPr lang="fr-FR" sz="2000" dirty="0" err="1"/>
              <a:t>Pix</a:t>
            </a:r>
            <a:r>
              <a:rPr lang="fr-FR" sz="2000" dirty="0"/>
              <a:t> Orga à l’issue du traitement des sessions par </a:t>
            </a:r>
            <a:r>
              <a:rPr lang="fr-FR" sz="2000" dirty="0" err="1"/>
              <a:t>Pix</a:t>
            </a:r>
            <a:r>
              <a:rPr lang="fr-FR" sz="2000" dirty="0"/>
              <a:t>. </a:t>
            </a:r>
            <a:r>
              <a:rPr lang="fr-FR" sz="2000" b="1" dirty="0"/>
              <a:t>Les Certificats des élèves sont valorisés automatiquement sur </a:t>
            </a:r>
            <a:r>
              <a:rPr lang="fr-FR" sz="2000" b="1" dirty="0" err="1"/>
              <a:t>Parcoursup</a:t>
            </a:r>
            <a:r>
              <a:rPr lang="fr-FR" sz="2000" b="1" dirty="0"/>
              <a:t>. </a:t>
            </a:r>
            <a:endParaRPr lang="fr-FR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6144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6DDF5-3AC1-6FAE-A53D-6CCB7512F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Projet NORIA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0472BC-2D34-BC52-E034-FA063689871D}"/>
              </a:ext>
            </a:extLst>
          </p:cNvPr>
          <p:cNvSpPr txBox="1"/>
          <p:nvPr/>
        </p:nvSpPr>
        <p:spPr>
          <a:xfrm>
            <a:off x="349921" y="1725141"/>
            <a:ext cx="111647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Site des immersions dans l’enseignement supérieur en Alsace</a:t>
            </a:r>
          </a:p>
          <a:p>
            <a:endParaRPr lang="fr-FR" dirty="0"/>
          </a:p>
          <a:p>
            <a:r>
              <a:rPr lang="fr-FR" dirty="0">
                <a:hlinkClick r:id="rId2"/>
              </a:rPr>
              <a:t>Lien</a:t>
            </a: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A61EAF2-A3E5-488C-2ED2-CE798923ED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362" y="2360141"/>
            <a:ext cx="10232778" cy="289187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A7CE221-33DD-2F97-CA23-FC6F9442A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652" y="329307"/>
            <a:ext cx="2038350" cy="104775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1F227BA-E35A-C897-0979-2714274DEFC9}"/>
              </a:ext>
            </a:extLst>
          </p:cNvPr>
          <p:cNvSpPr txBox="1"/>
          <p:nvPr/>
        </p:nvSpPr>
        <p:spPr>
          <a:xfrm>
            <a:off x="677334" y="5534025"/>
            <a:ext cx="4466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linkClick r:id="rId5"/>
              </a:rPr>
              <a:t>Noriasphere</a:t>
            </a:r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C560A079-18D0-6F47-9480-4F74D708DAE1}"/>
              </a:ext>
            </a:extLst>
          </p:cNvPr>
          <p:cNvSpPr txBox="1"/>
          <p:nvPr/>
        </p:nvSpPr>
        <p:spPr>
          <a:xfrm>
            <a:off x="4438650" y="5534025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>
                <a:hlinkClick r:id="rId6"/>
              </a:rPr>
              <a:t>NoriaTV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19194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Mé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t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1408</TotalTime>
  <Words>430</Words>
  <Application>Microsoft Office PowerPoint</Application>
  <PresentationFormat>Grand écran</PresentationFormat>
  <Paragraphs>61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Arial Italic</vt:lpstr>
      <vt:lpstr>Trebuchet MS</vt:lpstr>
      <vt:lpstr>Wingdings</vt:lpstr>
      <vt:lpstr>Wingdings 3</vt:lpstr>
      <vt:lpstr>Facette</vt:lpstr>
      <vt:lpstr>Présentation PowerPoint</vt:lpstr>
      <vt:lpstr>Organigramme de la direction</vt:lpstr>
      <vt:lpstr>Horaires du lycée</vt:lpstr>
      <vt:lpstr>Emploi du temps</vt:lpstr>
      <vt:lpstr>le Baccalauréat</vt:lpstr>
      <vt:lpstr>Calcul de la note du bac</vt:lpstr>
      <vt:lpstr>Evolution taux de réussite Bac sur 20 ans</vt:lpstr>
      <vt:lpstr>PIX</vt:lpstr>
      <vt:lpstr>Projet NORIA</vt:lpstr>
      <vt:lpstr>PARCOURSUP en 3 étapes</vt:lpstr>
      <vt:lpstr>ONISEP : pour s’informer sur l’orientation</vt:lpstr>
      <vt:lpstr>Dates à noter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AU</dc:title>
  <dc:creator>Stella HEINRICH</dc:creator>
  <cp:lastModifiedBy>Stella HEINRICH</cp:lastModifiedBy>
  <cp:revision>72</cp:revision>
  <dcterms:created xsi:type="dcterms:W3CDTF">2017-08-30T07:42:35Z</dcterms:created>
  <dcterms:modified xsi:type="dcterms:W3CDTF">2025-08-28T07:20:04Z</dcterms:modified>
</cp:coreProperties>
</file>