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5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30AE-6DE2-49C6-9266-D85894109148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1C34-F23F-40A8-A575-96E825558B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6054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30AE-6DE2-49C6-9266-D85894109148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1C34-F23F-40A8-A575-96E825558B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750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30AE-6DE2-49C6-9266-D85894109148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1C34-F23F-40A8-A575-96E825558B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6343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30AE-6DE2-49C6-9266-D85894109148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1C34-F23F-40A8-A575-96E825558B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8087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30AE-6DE2-49C6-9266-D85894109148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1C34-F23F-40A8-A575-96E825558B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635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30AE-6DE2-49C6-9266-D85894109148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1C34-F23F-40A8-A575-96E825558B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6346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30AE-6DE2-49C6-9266-D85894109148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1C34-F23F-40A8-A575-96E825558B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444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30AE-6DE2-49C6-9266-D85894109148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1C34-F23F-40A8-A575-96E825558B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794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30AE-6DE2-49C6-9266-D85894109148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1C34-F23F-40A8-A575-96E825558B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8991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30AE-6DE2-49C6-9266-D85894109148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1C34-F23F-40A8-A575-96E825558B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0695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30AE-6DE2-49C6-9266-D85894109148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11C34-F23F-40A8-A575-96E825558B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3125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30AE-6DE2-49C6-9266-D85894109148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11C34-F23F-40A8-A575-96E825558B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073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Corrigé Interro 2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979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773210"/>
          </a:xfrm>
        </p:spPr>
        <p:txBody>
          <a:bodyPr/>
          <a:lstStyle/>
          <a:p>
            <a:r>
              <a:rPr lang="fr-FR" dirty="0" smtClean="0"/>
              <a:t>Cours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>
          <a:xfrm>
            <a:off x="839787" y="1210161"/>
            <a:ext cx="5157787" cy="471002"/>
          </a:xfrm>
        </p:spPr>
        <p:txBody>
          <a:bodyPr/>
          <a:lstStyle/>
          <a:p>
            <a:r>
              <a:rPr lang="fr-FR" dirty="0" smtClean="0"/>
              <a:t>Sujet A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839788" y="1959429"/>
            <a:ext cx="5157787" cy="4230234"/>
          </a:xfrm>
        </p:spPr>
        <p:txBody>
          <a:bodyPr/>
          <a:lstStyle/>
          <a:p>
            <a:r>
              <a:rPr lang="fr-FR" dirty="0"/>
              <a:t>a</a:t>
            </a:r>
            <a:r>
              <a:rPr lang="fr-FR" dirty="0" smtClean="0"/>
              <a:t>) </a:t>
            </a:r>
            <a:r>
              <a:rPr lang="fr-FR" dirty="0"/>
              <a:t>D</a:t>
            </a:r>
            <a:r>
              <a:rPr lang="fr-FR" dirty="0" smtClean="0"/>
              <a:t>eux nombres sont premiers entre eux lorsque leur PGCD vaut 1</a:t>
            </a:r>
          </a:p>
          <a:p>
            <a:endParaRPr lang="fr-FR" dirty="0"/>
          </a:p>
          <a:p>
            <a:r>
              <a:rPr lang="fr-FR" dirty="0" smtClean="0"/>
              <a:t>b) Une fraction est irréductible lorsque le dénominateur et le numérateur sont premiers entre eux</a:t>
            </a: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3"/>
          </p:nvPr>
        </p:nvSpPr>
        <p:spPr>
          <a:xfrm>
            <a:off x="6097588" y="1138336"/>
            <a:ext cx="5183188" cy="545646"/>
          </a:xfrm>
        </p:spPr>
        <p:txBody>
          <a:bodyPr/>
          <a:lstStyle/>
          <a:p>
            <a:r>
              <a:rPr lang="fr-FR" dirty="0" smtClean="0"/>
              <a:t>Sujet B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4"/>
          </p:nvPr>
        </p:nvSpPr>
        <p:spPr>
          <a:xfrm>
            <a:off x="6172200" y="1959429"/>
            <a:ext cx="5183188" cy="4230233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a) Effectuer une division euclidienne de a par b revient à trouver le quotient Q entier et le reste R entier tel que </a:t>
            </a:r>
          </a:p>
          <a:p>
            <a:pPr marL="0" indent="0" algn="ctr">
              <a:buNone/>
            </a:pPr>
            <a:r>
              <a:rPr lang="fr-FR" dirty="0"/>
              <a:t>a</a:t>
            </a:r>
            <a:r>
              <a:rPr lang="fr-FR" dirty="0" smtClean="0"/>
              <a:t> = b x Q + R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b) Une fraction est irréductible lorsque le dénominateur et le numérateur sont premiers entre eux</a:t>
            </a:r>
          </a:p>
          <a:p>
            <a:pPr marL="0" indent="0">
              <a:buNone/>
            </a:pPr>
            <a:endParaRPr lang="fr-FR" dirty="0"/>
          </a:p>
        </p:txBody>
      </p:sp>
      <p:cxnSp>
        <p:nvCxnSpPr>
          <p:cNvPr id="10" name="Connecteur droit 9"/>
          <p:cNvCxnSpPr>
            <a:stCxn id="4" idx="0"/>
          </p:cNvCxnSpPr>
          <p:nvPr/>
        </p:nvCxnSpPr>
        <p:spPr>
          <a:xfrm>
            <a:off x="6097588" y="365126"/>
            <a:ext cx="0" cy="58245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017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685378"/>
          </a:xfrm>
        </p:spPr>
        <p:txBody>
          <a:bodyPr>
            <a:normAutofit fontScale="90000"/>
          </a:bodyPr>
          <a:lstStyle/>
          <a:p>
            <a:pPr algn="ctr"/>
            <a:r>
              <a:rPr lang="fr-FR" u="sng" dirty="0" smtClean="0"/>
              <a:t>Exercice 1</a:t>
            </a:r>
            <a:endParaRPr lang="fr-FR" u="sng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1622" y="1016649"/>
            <a:ext cx="5157787" cy="433679"/>
          </a:xfrm>
        </p:spPr>
        <p:txBody>
          <a:bodyPr/>
          <a:lstStyle/>
          <a:p>
            <a:r>
              <a:rPr lang="fr-FR" dirty="0" smtClean="0"/>
              <a:t>Sujet A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ce réservé du contenu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839788" y="1690688"/>
                <a:ext cx="5157787" cy="4498975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fr-FR" dirty="0" smtClean="0"/>
                  <a:t>a) Comme le chiffre des unités de 665 et 455 est 5 alors ils sont divisibles par 5. Leur PGCD est supérieur ou égal à 5 et les nombres ne sont pas premiers entre eux</a:t>
                </a:r>
              </a:p>
              <a:p>
                <a:r>
                  <a:rPr lang="fr-FR" dirty="0" smtClean="0"/>
                  <a:t>b) 	665 = 455 x 1 + 210</a:t>
                </a:r>
              </a:p>
              <a:p>
                <a:pPr marL="0" indent="0">
                  <a:buNone/>
                </a:pPr>
                <a:r>
                  <a:rPr lang="fr-FR" dirty="0"/>
                  <a:t>	</a:t>
                </a:r>
                <a:r>
                  <a:rPr lang="fr-FR" dirty="0" smtClean="0"/>
                  <a:t>455 = 210 x 2 + 35</a:t>
                </a:r>
              </a:p>
              <a:p>
                <a:pPr marL="0" indent="0">
                  <a:buNone/>
                </a:pPr>
                <a:r>
                  <a:rPr lang="fr-FR" dirty="0" smtClean="0"/>
                  <a:t>	210 = 35 x 6 + 0</a:t>
                </a:r>
              </a:p>
              <a:p>
                <a:pPr marL="0" indent="0">
                  <a:buNone/>
                </a:pPr>
                <a:r>
                  <a:rPr lang="fr-FR" dirty="0" smtClean="0"/>
                  <a:t>Le PGCD correspond au dernier reste non nul donc</a:t>
                </a:r>
              </a:p>
              <a:p>
                <a:pPr marL="0" indent="0" algn="ctr">
                  <a:buNone/>
                </a:pPr>
                <a:r>
                  <a:rPr lang="fr-FR" dirty="0" smtClean="0"/>
                  <a:t>PGCD(665 ; 455) = 35</a:t>
                </a:r>
              </a:p>
              <a:p>
                <a:r>
                  <a:rPr lang="fr-FR" dirty="0" smtClean="0"/>
                  <a:t>c) Pour rendre une fraction irréductible, on divise son numérateur et son dénominateur par leur PGCD, ici par 35 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455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665</m:t>
                          </m:r>
                        </m:den>
                      </m:f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455:35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665:35</m:t>
                          </m:r>
                        </m:den>
                      </m:f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4" name="Espace réservé du contenu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839788" y="1690688"/>
                <a:ext cx="5157787" cy="4498975"/>
              </a:xfrm>
              <a:blipFill rotWithShape="0">
                <a:blip r:embed="rId2"/>
                <a:stretch>
                  <a:fillRect l="-1537" t="-2710" r="-224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057211"/>
            <a:ext cx="5183188" cy="433679"/>
          </a:xfrm>
        </p:spPr>
        <p:txBody>
          <a:bodyPr/>
          <a:lstStyle/>
          <a:p>
            <a:r>
              <a:rPr lang="fr-FR" dirty="0" smtClean="0"/>
              <a:t>Sujet B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Espace réservé du contenu 5"/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172200" y="1450328"/>
                <a:ext cx="5183188" cy="4739335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fr-FR" dirty="0" smtClean="0"/>
                  <a:t>a) Comme la somme des chiffres de 399 vaut 21 et celle de 273 vaut 12 alors ils sont divisibles par 3. Leur PGCD est supérieur ou égal à 3 et les nombres ne sont pas premiers entre eux</a:t>
                </a:r>
              </a:p>
              <a:p>
                <a:r>
                  <a:rPr lang="fr-FR" dirty="0" smtClean="0"/>
                  <a:t>b) 	399 = 273 x 1 + 126</a:t>
                </a:r>
              </a:p>
              <a:p>
                <a:pPr marL="0" indent="0">
                  <a:buNone/>
                </a:pPr>
                <a:r>
                  <a:rPr lang="fr-FR" dirty="0"/>
                  <a:t>	</a:t>
                </a:r>
                <a:r>
                  <a:rPr lang="fr-FR" dirty="0" smtClean="0"/>
                  <a:t>273 = 126 x 2 + 21</a:t>
                </a:r>
              </a:p>
              <a:p>
                <a:pPr marL="0" indent="0">
                  <a:buNone/>
                </a:pPr>
                <a:r>
                  <a:rPr lang="fr-FR" dirty="0" smtClean="0"/>
                  <a:t>	126 = 21 x 6 + 0</a:t>
                </a:r>
              </a:p>
              <a:p>
                <a:pPr marL="0" indent="0">
                  <a:buNone/>
                </a:pPr>
                <a:r>
                  <a:rPr lang="fr-FR" dirty="0" smtClean="0"/>
                  <a:t>Le PGCD correspond au dernier reste non nul donc</a:t>
                </a:r>
              </a:p>
              <a:p>
                <a:pPr marL="0" indent="0" algn="ctr">
                  <a:buNone/>
                </a:pPr>
                <a:r>
                  <a:rPr lang="fr-FR" dirty="0" smtClean="0"/>
                  <a:t>PGCD(399 ; 273) = 21</a:t>
                </a:r>
              </a:p>
              <a:p>
                <a:r>
                  <a:rPr lang="fr-FR" dirty="0" smtClean="0"/>
                  <a:t>c) Pour rendre une fraction irréductible, on divise son numérateur et son dénominateur par leur PGCD, ici par 21 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399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273</m:t>
                          </m:r>
                        </m:den>
                      </m:f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399:21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273:21</m:t>
                          </m:r>
                        </m:den>
                      </m:f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6" name="Espace réservé du contenu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172200" y="1450328"/>
                <a:ext cx="5183188" cy="4739335"/>
              </a:xfrm>
              <a:blipFill rotWithShape="0">
                <a:blip r:embed="rId3"/>
                <a:stretch>
                  <a:fillRect l="-1529" t="-270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Connecteur droit 7"/>
          <p:cNvCxnSpPr/>
          <p:nvPr/>
        </p:nvCxnSpPr>
        <p:spPr>
          <a:xfrm flipH="1">
            <a:off x="5960269" y="1473848"/>
            <a:ext cx="6349" cy="42924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081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735887"/>
          </a:xfrm>
        </p:spPr>
        <p:txBody>
          <a:bodyPr/>
          <a:lstStyle/>
          <a:p>
            <a:pPr algn="ctr"/>
            <a:r>
              <a:rPr lang="fr-FR" u="sng" dirty="0" smtClean="0"/>
              <a:t>Exercice 2</a:t>
            </a:r>
            <a:endParaRPr lang="fr-FR" u="sng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39801" y="1101012"/>
            <a:ext cx="5157787" cy="433679"/>
          </a:xfrm>
        </p:spPr>
        <p:txBody>
          <a:bodyPr/>
          <a:lstStyle/>
          <a:p>
            <a:r>
              <a:rPr lang="fr-FR" dirty="0" smtClean="0"/>
              <a:t>Sujet A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1576874"/>
            <a:ext cx="5157787" cy="461278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 smtClean="0"/>
              <a:t>1) Le nombre de lots correspond au PGCD du nombre de boules et de celui des étoiles</a:t>
            </a:r>
          </a:p>
          <a:p>
            <a:pPr marL="0" indent="0">
              <a:buNone/>
            </a:pPr>
            <a:r>
              <a:rPr lang="fr-FR" dirty="0" smtClean="0"/>
              <a:t>PGCD(220 ; 132) </a:t>
            </a:r>
          </a:p>
          <a:p>
            <a:pPr marL="0" indent="0">
              <a:buNone/>
            </a:pPr>
            <a:r>
              <a:rPr lang="fr-FR" dirty="0" smtClean="0"/>
              <a:t>	= PGCD(132 ; 88)</a:t>
            </a:r>
          </a:p>
          <a:p>
            <a:pPr marL="0" indent="0">
              <a:buNone/>
            </a:pPr>
            <a:r>
              <a:rPr lang="fr-FR" dirty="0" smtClean="0"/>
              <a:t>	=PGCD(88 ; 44) </a:t>
            </a:r>
          </a:p>
          <a:p>
            <a:pPr marL="0" indent="0">
              <a:buNone/>
            </a:pPr>
            <a:r>
              <a:rPr lang="fr-FR" dirty="0" smtClean="0"/>
              <a:t>	= PGCD(44 ; 44) = 44</a:t>
            </a:r>
          </a:p>
          <a:p>
            <a:pPr marL="0" indent="0">
              <a:buNone/>
            </a:pPr>
            <a:r>
              <a:rPr lang="fr-FR" b="1" dirty="0" smtClean="0"/>
              <a:t>Ainsi il pourra réaliser 44 lots</a:t>
            </a:r>
          </a:p>
          <a:p>
            <a:pPr marL="0" indent="0">
              <a:buNone/>
            </a:pPr>
            <a:r>
              <a:rPr lang="fr-FR" dirty="0" smtClean="0"/>
              <a:t>2) 	132 : 44 = 3</a:t>
            </a:r>
          </a:p>
          <a:p>
            <a:pPr marL="0" indent="0">
              <a:buNone/>
            </a:pPr>
            <a:r>
              <a:rPr lang="fr-FR" dirty="0" smtClean="0"/>
              <a:t>	220 : 44 = 5</a:t>
            </a:r>
          </a:p>
          <a:p>
            <a:pPr marL="0" indent="0">
              <a:buNone/>
            </a:pPr>
            <a:r>
              <a:rPr lang="fr-FR" b="1" dirty="0" smtClean="0"/>
              <a:t>Il y aura 3 boules et 5 étoiles par lot</a:t>
            </a:r>
            <a:endParaRPr lang="fr-FR" b="1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7601" y="1124535"/>
            <a:ext cx="5183188" cy="452339"/>
          </a:xfrm>
        </p:spPr>
        <p:txBody>
          <a:bodyPr>
            <a:normAutofit/>
          </a:bodyPr>
          <a:lstStyle/>
          <a:p>
            <a:r>
              <a:rPr lang="fr-FR" dirty="0" smtClean="0"/>
              <a:t>Sujet B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1534691"/>
            <a:ext cx="5183188" cy="465497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dirty="0"/>
              <a:t>1) Le nombre de lots correspond au PGCD du nombre de </a:t>
            </a:r>
            <a:r>
              <a:rPr lang="fr-FR" dirty="0" smtClean="0"/>
              <a:t>pots de miel lavande </a:t>
            </a:r>
            <a:r>
              <a:rPr lang="fr-FR" dirty="0"/>
              <a:t>et de celui des </a:t>
            </a:r>
            <a:r>
              <a:rPr lang="fr-FR" dirty="0" smtClean="0"/>
              <a:t>pots de miel thym</a:t>
            </a:r>
            <a:endParaRPr lang="fr-FR" dirty="0"/>
          </a:p>
          <a:p>
            <a:pPr marL="0" indent="0">
              <a:buNone/>
            </a:pPr>
            <a:r>
              <a:rPr lang="fr-FR" dirty="0" smtClean="0"/>
              <a:t>PGCD(230 </a:t>
            </a:r>
            <a:r>
              <a:rPr lang="fr-FR" dirty="0"/>
              <a:t>; </a:t>
            </a:r>
            <a:r>
              <a:rPr lang="fr-FR" dirty="0" smtClean="0"/>
              <a:t>138) 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	= </a:t>
            </a:r>
            <a:r>
              <a:rPr lang="fr-FR" dirty="0" smtClean="0"/>
              <a:t>PGCD(138 </a:t>
            </a:r>
            <a:r>
              <a:rPr lang="fr-FR" dirty="0"/>
              <a:t>; </a:t>
            </a:r>
            <a:r>
              <a:rPr lang="fr-FR" dirty="0" smtClean="0"/>
              <a:t>92)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	=</a:t>
            </a:r>
            <a:r>
              <a:rPr lang="fr-FR" dirty="0" smtClean="0"/>
              <a:t>PGCD(92 </a:t>
            </a:r>
            <a:r>
              <a:rPr lang="fr-FR" dirty="0"/>
              <a:t>; </a:t>
            </a:r>
            <a:r>
              <a:rPr lang="fr-FR" dirty="0" smtClean="0"/>
              <a:t>46) 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	= </a:t>
            </a:r>
            <a:r>
              <a:rPr lang="fr-FR" dirty="0" smtClean="0"/>
              <a:t>PGCD(46 </a:t>
            </a:r>
            <a:r>
              <a:rPr lang="fr-FR" dirty="0"/>
              <a:t>; </a:t>
            </a:r>
            <a:r>
              <a:rPr lang="fr-FR" dirty="0" smtClean="0"/>
              <a:t>46) </a:t>
            </a:r>
            <a:r>
              <a:rPr lang="fr-FR" dirty="0"/>
              <a:t>= </a:t>
            </a:r>
            <a:r>
              <a:rPr lang="fr-FR" dirty="0" smtClean="0"/>
              <a:t>46</a:t>
            </a:r>
            <a:endParaRPr lang="fr-FR" dirty="0"/>
          </a:p>
          <a:p>
            <a:pPr marL="0" indent="0">
              <a:buNone/>
            </a:pPr>
            <a:r>
              <a:rPr lang="fr-FR" b="1" dirty="0"/>
              <a:t>Ainsi il pourra réaliser </a:t>
            </a:r>
            <a:r>
              <a:rPr lang="fr-FR" b="1" dirty="0" smtClean="0"/>
              <a:t>46 </a:t>
            </a:r>
            <a:r>
              <a:rPr lang="fr-FR" b="1" dirty="0"/>
              <a:t>lots</a:t>
            </a:r>
          </a:p>
          <a:p>
            <a:pPr marL="0" indent="0">
              <a:buNone/>
            </a:pPr>
            <a:r>
              <a:rPr lang="fr-FR" dirty="0"/>
              <a:t>2) 	</a:t>
            </a:r>
            <a:r>
              <a:rPr lang="fr-FR" dirty="0" smtClean="0"/>
              <a:t>230 </a:t>
            </a:r>
            <a:r>
              <a:rPr lang="fr-FR" dirty="0"/>
              <a:t>: </a:t>
            </a:r>
            <a:r>
              <a:rPr lang="fr-FR" dirty="0" smtClean="0"/>
              <a:t>46 </a:t>
            </a:r>
            <a:r>
              <a:rPr lang="fr-FR" dirty="0"/>
              <a:t>= </a:t>
            </a:r>
            <a:r>
              <a:rPr lang="fr-FR" dirty="0" smtClean="0"/>
              <a:t>5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138 </a:t>
            </a:r>
            <a:r>
              <a:rPr lang="fr-FR" dirty="0"/>
              <a:t>: </a:t>
            </a:r>
            <a:r>
              <a:rPr lang="fr-FR" dirty="0" smtClean="0"/>
              <a:t>46 </a:t>
            </a:r>
            <a:r>
              <a:rPr lang="fr-FR" dirty="0"/>
              <a:t>= </a:t>
            </a:r>
            <a:r>
              <a:rPr lang="fr-FR" dirty="0" smtClean="0"/>
              <a:t>3</a:t>
            </a:r>
            <a:endParaRPr lang="fr-FR" dirty="0"/>
          </a:p>
          <a:p>
            <a:pPr marL="0" indent="0">
              <a:buNone/>
            </a:pPr>
            <a:r>
              <a:rPr lang="fr-FR" b="1" dirty="0"/>
              <a:t>Il y aura 3 </a:t>
            </a:r>
            <a:r>
              <a:rPr lang="fr-FR" b="1" dirty="0" smtClean="0"/>
              <a:t>pots de miel thym </a:t>
            </a:r>
            <a:r>
              <a:rPr lang="fr-FR" b="1" dirty="0"/>
              <a:t>et 5 </a:t>
            </a:r>
            <a:r>
              <a:rPr lang="fr-FR" b="1" dirty="0" smtClean="0"/>
              <a:t>pots de miel lavande </a:t>
            </a:r>
            <a:r>
              <a:rPr lang="fr-FR" b="1" dirty="0"/>
              <a:t>par lot</a:t>
            </a:r>
          </a:p>
          <a:p>
            <a:endParaRPr lang="fr-FR" dirty="0"/>
          </a:p>
        </p:txBody>
      </p:sp>
      <p:cxnSp>
        <p:nvCxnSpPr>
          <p:cNvPr id="8" name="Connecteur droit 7"/>
          <p:cNvCxnSpPr/>
          <p:nvPr/>
        </p:nvCxnSpPr>
        <p:spPr>
          <a:xfrm>
            <a:off x="5997575" y="1101012"/>
            <a:ext cx="0" cy="5355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863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791871"/>
          </a:xfrm>
        </p:spPr>
        <p:txBody>
          <a:bodyPr/>
          <a:lstStyle/>
          <a:p>
            <a:pPr algn="ctr"/>
            <a:r>
              <a:rPr lang="fr-FR" u="sng" dirty="0" smtClean="0"/>
              <a:t>Exercice 3</a:t>
            </a:r>
            <a:endParaRPr lang="fr-FR" u="sng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14413" y="1220901"/>
            <a:ext cx="5157787" cy="396357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Sujet A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1681163"/>
            <a:ext cx="5157787" cy="45085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r-FR" dirty="0" smtClean="0"/>
              <a:t>1) 270 : 10 = 27	390 : 10 = 39</a:t>
            </a:r>
          </a:p>
          <a:p>
            <a:pPr marL="0" indent="0">
              <a:buNone/>
            </a:pPr>
            <a:r>
              <a:rPr lang="fr-FR" dirty="0" smtClean="0"/>
              <a:t>	270 : 3 = 90	390 : 3 = 130</a:t>
            </a:r>
          </a:p>
          <a:p>
            <a:pPr marL="0" indent="0">
              <a:buNone/>
            </a:pPr>
            <a:r>
              <a:rPr lang="fr-FR" b="1" dirty="0" smtClean="0"/>
              <a:t>Ainsi on peut recouvrir le mur avec des panneaux de côté 10 cm ou 3 cm</a:t>
            </a:r>
          </a:p>
          <a:p>
            <a:pPr marL="0" indent="0">
              <a:buNone/>
            </a:pPr>
            <a:r>
              <a:rPr lang="fr-FR" dirty="0" smtClean="0"/>
              <a:t>2) La longueur maximale du panneau correspond au PGCD des dimensions du mur</a:t>
            </a:r>
          </a:p>
          <a:p>
            <a:pPr marL="0" indent="0">
              <a:buNone/>
            </a:pPr>
            <a:r>
              <a:rPr lang="fr-FR" dirty="0" smtClean="0"/>
              <a:t>	390 = 270 x 1 + 120</a:t>
            </a:r>
          </a:p>
          <a:p>
            <a:pPr marL="0" indent="0">
              <a:buNone/>
            </a:pPr>
            <a:r>
              <a:rPr lang="fr-FR" dirty="0" smtClean="0"/>
              <a:t>	270 = 120 x 2 + 30</a:t>
            </a:r>
          </a:p>
          <a:p>
            <a:pPr marL="0" indent="0">
              <a:buNone/>
            </a:pPr>
            <a:r>
              <a:rPr lang="fr-FR" dirty="0" smtClean="0"/>
              <a:t>	120 = 30 x 4 + 0</a:t>
            </a:r>
          </a:p>
          <a:p>
            <a:pPr marL="0" indent="0">
              <a:buNone/>
            </a:pPr>
            <a:r>
              <a:rPr lang="fr-FR" dirty="0" smtClean="0"/>
              <a:t>Le PGCD est le dernier reste non nul, </a:t>
            </a:r>
          </a:p>
          <a:p>
            <a:pPr marL="0" indent="0">
              <a:buNone/>
            </a:pPr>
            <a:r>
              <a:rPr lang="fr-FR" dirty="0" smtClean="0"/>
              <a:t>ainsi PGCD(390 ; 270) = 30.</a:t>
            </a:r>
          </a:p>
          <a:p>
            <a:pPr marL="0" indent="0">
              <a:buNone/>
            </a:pPr>
            <a:r>
              <a:rPr lang="fr-FR" b="1" dirty="0" smtClean="0"/>
              <a:t>La longueur maximale du panneau est de 30 cm</a:t>
            </a:r>
          </a:p>
          <a:p>
            <a:pPr marL="0" indent="0">
              <a:buNone/>
            </a:pPr>
            <a:r>
              <a:rPr lang="fr-FR" dirty="0" smtClean="0"/>
              <a:t>3) 390 : 30 = 13 et 270 : 30 = 9</a:t>
            </a:r>
          </a:p>
          <a:p>
            <a:pPr marL="0" indent="0">
              <a:buNone/>
            </a:pPr>
            <a:r>
              <a:rPr lang="fr-FR" dirty="0" smtClean="0"/>
              <a:t>	13 x 9 = 117</a:t>
            </a:r>
          </a:p>
          <a:p>
            <a:pPr marL="0" indent="0">
              <a:buNone/>
            </a:pPr>
            <a:r>
              <a:rPr lang="fr-FR" b="1" dirty="0" smtClean="0"/>
              <a:t>Il y aura 117 panneaux isolants sur le mur.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174247"/>
            <a:ext cx="5183188" cy="443011"/>
          </a:xfrm>
        </p:spPr>
        <p:txBody>
          <a:bodyPr/>
          <a:lstStyle/>
          <a:p>
            <a:r>
              <a:rPr lang="fr-FR" dirty="0" smtClean="0"/>
              <a:t>Sujet B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1617258"/>
            <a:ext cx="5183188" cy="457240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r-FR" dirty="0"/>
              <a:t>1) </a:t>
            </a:r>
            <a:r>
              <a:rPr lang="fr-FR" dirty="0" smtClean="0"/>
              <a:t>260 </a:t>
            </a:r>
            <a:r>
              <a:rPr lang="fr-FR" dirty="0"/>
              <a:t>: 10 = </a:t>
            </a:r>
            <a:r>
              <a:rPr lang="fr-FR" dirty="0" smtClean="0"/>
              <a:t>26</a:t>
            </a:r>
            <a:r>
              <a:rPr lang="fr-FR" dirty="0"/>
              <a:t>	</a:t>
            </a:r>
            <a:r>
              <a:rPr lang="fr-FR" dirty="0" smtClean="0"/>
              <a:t>180 </a:t>
            </a:r>
            <a:r>
              <a:rPr lang="fr-FR" dirty="0"/>
              <a:t>: 10 = </a:t>
            </a:r>
            <a:r>
              <a:rPr lang="fr-FR" dirty="0" smtClean="0"/>
              <a:t>18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260 </a:t>
            </a:r>
            <a:r>
              <a:rPr lang="fr-FR" dirty="0"/>
              <a:t>: </a:t>
            </a:r>
            <a:r>
              <a:rPr lang="fr-FR" dirty="0" smtClean="0"/>
              <a:t>5 </a:t>
            </a:r>
            <a:r>
              <a:rPr lang="fr-FR" dirty="0"/>
              <a:t>= </a:t>
            </a:r>
            <a:r>
              <a:rPr lang="fr-FR" dirty="0" smtClean="0"/>
              <a:t>52</a:t>
            </a:r>
            <a:r>
              <a:rPr lang="fr-FR" dirty="0"/>
              <a:t>	</a:t>
            </a:r>
            <a:r>
              <a:rPr lang="fr-FR" dirty="0" smtClean="0"/>
              <a:t>180 </a:t>
            </a:r>
            <a:r>
              <a:rPr lang="fr-FR" dirty="0"/>
              <a:t>: </a:t>
            </a:r>
            <a:r>
              <a:rPr lang="fr-FR" dirty="0" smtClean="0"/>
              <a:t>5 </a:t>
            </a:r>
            <a:r>
              <a:rPr lang="fr-FR" dirty="0"/>
              <a:t>= </a:t>
            </a:r>
            <a:r>
              <a:rPr lang="fr-FR" dirty="0" smtClean="0"/>
              <a:t>36</a:t>
            </a:r>
            <a:endParaRPr lang="fr-FR" dirty="0"/>
          </a:p>
          <a:p>
            <a:pPr marL="0" indent="0">
              <a:buNone/>
            </a:pPr>
            <a:r>
              <a:rPr lang="fr-FR" b="1" dirty="0"/>
              <a:t>Ainsi on peut </a:t>
            </a:r>
            <a:r>
              <a:rPr lang="fr-FR" b="1" dirty="0" smtClean="0"/>
              <a:t>découper des parts de 10 cm ou de 5 cm de côté.</a:t>
            </a:r>
            <a:endParaRPr lang="fr-FR" b="1" dirty="0"/>
          </a:p>
          <a:p>
            <a:pPr marL="0" indent="0">
              <a:buNone/>
            </a:pPr>
            <a:r>
              <a:rPr lang="fr-FR" dirty="0"/>
              <a:t>2) La longueur maximale </a:t>
            </a:r>
            <a:r>
              <a:rPr lang="fr-FR" dirty="0" smtClean="0"/>
              <a:t>d’une part </a:t>
            </a:r>
            <a:r>
              <a:rPr lang="fr-FR" dirty="0"/>
              <a:t>correspond au PGCD des dimensions </a:t>
            </a:r>
            <a:r>
              <a:rPr lang="fr-FR" dirty="0" smtClean="0"/>
              <a:t>de la pizza</a:t>
            </a:r>
            <a:endParaRPr lang="fr-FR" dirty="0"/>
          </a:p>
          <a:p>
            <a:pPr marL="0" indent="0">
              <a:buNone/>
            </a:pPr>
            <a:r>
              <a:rPr lang="fr-FR" dirty="0" smtClean="0"/>
              <a:t>	260 </a:t>
            </a:r>
            <a:r>
              <a:rPr lang="fr-FR" dirty="0"/>
              <a:t>= </a:t>
            </a:r>
            <a:r>
              <a:rPr lang="fr-FR" dirty="0" smtClean="0"/>
              <a:t>180 </a:t>
            </a:r>
            <a:r>
              <a:rPr lang="fr-FR" dirty="0"/>
              <a:t>x 1 + 8</a:t>
            </a:r>
            <a:r>
              <a:rPr lang="fr-FR" dirty="0" smtClean="0"/>
              <a:t>0</a:t>
            </a:r>
            <a:endParaRPr lang="fr-FR" dirty="0"/>
          </a:p>
          <a:p>
            <a:pPr marL="0" indent="0">
              <a:buNone/>
            </a:pPr>
            <a:r>
              <a:rPr lang="fr-FR" dirty="0" smtClean="0"/>
              <a:t>	180 </a:t>
            </a:r>
            <a:r>
              <a:rPr lang="fr-FR" dirty="0"/>
              <a:t>= 8</a:t>
            </a:r>
            <a:r>
              <a:rPr lang="fr-FR" dirty="0" smtClean="0"/>
              <a:t>0 </a:t>
            </a:r>
            <a:r>
              <a:rPr lang="fr-FR" dirty="0"/>
              <a:t>x 2 + </a:t>
            </a:r>
            <a:r>
              <a:rPr lang="fr-FR" dirty="0" smtClean="0"/>
              <a:t>20</a:t>
            </a:r>
            <a:endParaRPr lang="fr-FR" dirty="0"/>
          </a:p>
          <a:p>
            <a:pPr marL="0" indent="0">
              <a:buNone/>
            </a:pPr>
            <a:r>
              <a:rPr lang="fr-FR" dirty="0" smtClean="0"/>
              <a:t>	80 </a:t>
            </a:r>
            <a:r>
              <a:rPr lang="fr-FR" dirty="0"/>
              <a:t>= </a:t>
            </a:r>
            <a:r>
              <a:rPr lang="fr-FR" dirty="0" smtClean="0"/>
              <a:t>20 </a:t>
            </a:r>
            <a:r>
              <a:rPr lang="fr-FR" dirty="0"/>
              <a:t>x 4 + 0</a:t>
            </a:r>
          </a:p>
          <a:p>
            <a:pPr marL="0" indent="0">
              <a:buNone/>
            </a:pPr>
            <a:r>
              <a:rPr lang="fr-FR" dirty="0"/>
              <a:t>Le PGCD est le dernier reste non nul, 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ainsi PGCD(260 </a:t>
            </a:r>
            <a:r>
              <a:rPr lang="fr-FR" dirty="0"/>
              <a:t>; </a:t>
            </a:r>
            <a:r>
              <a:rPr lang="fr-FR" dirty="0" smtClean="0"/>
              <a:t>180</a:t>
            </a:r>
            <a:r>
              <a:rPr lang="fr-FR" dirty="0"/>
              <a:t>) = </a:t>
            </a:r>
            <a:r>
              <a:rPr lang="fr-FR" dirty="0" smtClean="0"/>
              <a:t>20</a:t>
            </a:r>
            <a:r>
              <a:rPr lang="fr-FR" dirty="0"/>
              <a:t>.</a:t>
            </a:r>
          </a:p>
          <a:p>
            <a:pPr marL="0" indent="0">
              <a:buNone/>
            </a:pPr>
            <a:r>
              <a:rPr lang="fr-FR" b="1" dirty="0"/>
              <a:t>La longueur maximale </a:t>
            </a:r>
            <a:r>
              <a:rPr lang="fr-FR" b="1" dirty="0" smtClean="0"/>
              <a:t>d’une part </a:t>
            </a:r>
            <a:r>
              <a:rPr lang="fr-FR" b="1" dirty="0"/>
              <a:t>est de </a:t>
            </a:r>
            <a:r>
              <a:rPr lang="fr-FR" b="1" dirty="0" smtClean="0"/>
              <a:t>20 </a:t>
            </a:r>
            <a:r>
              <a:rPr lang="fr-FR" b="1" dirty="0"/>
              <a:t>cm</a:t>
            </a:r>
          </a:p>
          <a:p>
            <a:pPr marL="0" indent="0">
              <a:buNone/>
            </a:pPr>
            <a:r>
              <a:rPr lang="fr-FR" dirty="0"/>
              <a:t>3) </a:t>
            </a:r>
            <a:r>
              <a:rPr lang="fr-FR" dirty="0" smtClean="0"/>
              <a:t>260 </a:t>
            </a:r>
            <a:r>
              <a:rPr lang="fr-FR" dirty="0"/>
              <a:t>: </a:t>
            </a:r>
            <a:r>
              <a:rPr lang="fr-FR" dirty="0" smtClean="0"/>
              <a:t>20 </a:t>
            </a:r>
            <a:r>
              <a:rPr lang="fr-FR" dirty="0"/>
              <a:t>= 13 et </a:t>
            </a:r>
            <a:r>
              <a:rPr lang="fr-FR" dirty="0" smtClean="0"/>
              <a:t>180 </a:t>
            </a:r>
            <a:r>
              <a:rPr lang="fr-FR" dirty="0"/>
              <a:t>: </a:t>
            </a:r>
            <a:r>
              <a:rPr lang="fr-FR" dirty="0" smtClean="0"/>
              <a:t>20 </a:t>
            </a:r>
            <a:r>
              <a:rPr lang="fr-FR" dirty="0"/>
              <a:t>= 9</a:t>
            </a:r>
          </a:p>
          <a:p>
            <a:pPr marL="0" indent="0">
              <a:buNone/>
            </a:pPr>
            <a:r>
              <a:rPr lang="fr-FR" dirty="0" smtClean="0"/>
              <a:t>	13 </a:t>
            </a:r>
            <a:r>
              <a:rPr lang="fr-FR" dirty="0"/>
              <a:t>x 9 = 117</a:t>
            </a:r>
          </a:p>
          <a:p>
            <a:pPr marL="0" indent="0">
              <a:buNone/>
            </a:pPr>
            <a:r>
              <a:rPr lang="fr-FR" b="1" dirty="0"/>
              <a:t>Il </a:t>
            </a:r>
            <a:r>
              <a:rPr lang="fr-FR" b="1" dirty="0" smtClean="0"/>
              <a:t>pourra découper </a:t>
            </a:r>
            <a:r>
              <a:rPr lang="fr-FR" b="1" dirty="0"/>
              <a:t>117 </a:t>
            </a:r>
            <a:r>
              <a:rPr lang="fr-FR" b="1" dirty="0" smtClean="0"/>
              <a:t>parts de pizza.</a:t>
            </a:r>
            <a:endParaRPr lang="fr-FR" b="1" dirty="0"/>
          </a:p>
          <a:p>
            <a:endParaRPr lang="fr-FR" dirty="0"/>
          </a:p>
        </p:txBody>
      </p:sp>
      <p:cxnSp>
        <p:nvCxnSpPr>
          <p:cNvPr id="8" name="Connecteur droit 7"/>
          <p:cNvCxnSpPr/>
          <p:nvPr/>
        </p:nvCxnSpPr>
        <p:spPr>
          <a:xfrm>
            <a:off x="5997575" y="1220901"/>
            <a:ext cx="0" cy="4968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357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u="sng" dirty="0" smtClean="0"/>
              <a:t>Exercice 4</a:t>
            </a:r>
            <a:endParaRPr lang="fr-FR" u="sng" dirty="0"/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838200" y="1343608"/>
            <a:ext cx="10515600" cy="5318449"/>
          </a:xfrm>
        </p:spPr>
        <p:txBody>
          <a:bodyPr>
            <a:normAutofit/>
          </a:bodyPr>
          <a:lstStyle/>
          <a:p>
            <a:r>
              <a:rPr lang="fr-FR" dirty="0" smtClean="0"/>
              <a:t>On cherche deux nombres entiers différents de zéro.</a:t>
            </a:r>
          </a:p>
          <a:p>
            <a:r>
              <a:rPr lang="fr-FR" dirty="0" smtClean="0"/>
              <a:t>Comme PGCD(a ; b) = 71, ce sont des multiples de 71.</a:t>
            </a:r>
          </a:p>
          <a:p>
            <a:pPr marL="0" indent="0" algn="ctr">
              <a:buNone/>
            </a:pPr>
            <a:r>
              <a:rPr lang="fr-FR" dirty="0" smtClean="0"/>
              <a:t>a = 71 x k et b = 71 x k’</a:t>
            </a:r>
          </a:p>
          <a:p>
            <a:r>
              <a:rPr lang="fr-FR" dirty="0" smtClean="0"/>
              <a:t>En les additionnant, le résultat est aussi un multiple de 71</a:t>
            </a:r>
          </a:p>
          <a:p>
            <a:pPr marL="0" indent="0" algn="ctr">
              <a:buNone/>
            </a:pPr>
            <a:r>
              <a:rPr lang="fr-FR" dirty="0" smtClean="0"/>
              <a:t>a + b = 71 x k + 71 x k’ = 71 x (k + k’) = 1065</a:t>
            </a:r>
          </a:p>
          <a:p>
            <a:pPr marL="0" indent="0">
              <a:buNone/>
            </a:pPr>
            <a:r>
              <a:rPr lang="fr-FR" dirty="0" smtClean="0"/>
              <a:t>On fait 1065 : 71 = 15 ; donc k + k’ = 15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Il y a 4 solutions possibles.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06751"/>
              </p:ext>
            </p:extLst>
          </p:nvPr>
        </p:nvGraphicFramePr>
        <p:xfrm>
          <a:off x="1714759" y="4358605"/>
          <a:ext cx="812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K = 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K’ = 14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 = 71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B = 994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K = 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K’ </a:t>
                      </a:r>
                      <a:r>
                        <a:rPr lang="fr-FR" dirty="0" smtClean="0"/>
                        <a:t>= 13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 = 142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B = 923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K = 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K’ = 11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</a:t>
                      </a:r>
                      <a:r>
                        <a:rPr lang="fr-FR" baseline="0" dirty="0" smtClean="0"/>
                        <a:t> = 284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B = 781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K = 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K’ = 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 = 497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B = </a:t>
                      </a:r>
                      <a:r>
                        <a:rPr lang="fr-FR" dirty="0" smtClean="0"/>
                        <a:t>568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904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Prenons a = 71 et b = 994</a:t>
            </a:r>
          </a:p>
          <a:p>
            <a:r>
              <a:rPr lang="fr-FR" dirty="0" smtClean="0"/>
              <a:t>Ils sont strictement positifs tous les deux.</a:t>
            </a:r>
          </a:p>
          <a:p>
            <a:endParaRPr lang="fr-FR" dirty="0" smtClean="0"/>
          </a:p>
          <a:p>
            <a:r>
              <a:rPr lang="fr-FR" u="sng" dirty="0" smtClean="0"/>
              <a:t>Calculons le PGCD de 71 et de 994 </a:t>
            </a:r>
            <a:r>
              <a:rPr lang="fr-FR" dirty="0" smtClean="0"/>
              <a:t>:</a:t>
            </a:r>
            <a:endParaRPr lang="fr-FR" dirty="0"/>
          </a:p>
          <a:p>
            <a:r>
              <a:rPr lang="fr-FR" dirty="0" smtClean="0"/>
              <a:t>994 = 71 x 14 + 0</a:t>
            </a:r>
          </a:p>
          <a:p>
            <a:r>
              <a:rPr lang="fr-FR" dirty="0" smtClean="0"/>
              <a:t>Ainsi 994 est un multiple de 71 et donc PGCD(994 ; 71) = 71</a:t>
            </a:r>
          </a:p>
          <a:p>
            <a:endParaRPr lang="fr-FR" dirty="0"/>
          </a:p>
          <a:p>
            <a:r>
              <a:rPr lang="fr-FR" dirty="0" smtClean="0"/>
              <a:t>De plus : 994 + 71 = 1065.</a:t>
            </a:r>
          </a:p>
          <a:p>
            <a:r>
              <a:rPr lang="fr-FR" dirty="0" smtClean="0"/>
              <a:t>Ces deux valeurs 71 et 994 vérifient bien toutes les données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44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463</Words>
  <Application>Microsoft Office PowerPoint</Application>
  <PresentationFormat>Personnalisé</PresentationFormat>
  <Paragraphs>117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Corrigé Interro 2</vt:lpstr>
      <vt:lpstr>Cours</vt:lpstr>
      <vt:lpstr>Exercice 1</vt:lpstr>
      <vt:lpstr>Exercice 2</vt:lpstr>
      <vt:lpstr>Exercice 3</vt:lpstr>
      <vt:lpstr>Exercice 4</vt:lpstr>
      <vt:lpstr>Exercice 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Corrigé Interro 2</dc:title>
  <dc:creator>Stella HEINRICH</dc:creator>
  <cp:lastModifiedBy>heinrics</cp:lastModifiedBy>
  <cp:revision>14</cp:revision>
  <dcterms:created xsi:type="dcterms:W3CDTF">2015-09-22T13:38:06Z</dcterms:created>
  <dcterms:modified xsi:type="dcterms:W3CDTF">2015-10-01T07:03:52Z</dcterms:modified>
</cp:coreProperties>
</file>