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495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192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69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577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4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47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840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6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4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297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E443A-7426-40A0-B4C7-57214BC7B7F1}" type="datetimeFigureOut">
              <a:rPr lang="fr-FR" smtClean="0"/>
              <a:t>11/10/2015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FE3E0-8E51-4232-8191-BD4F9F51E2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68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Corrigé : Fiche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Agrandissement et réduction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7734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023" y="427166"/>
            <a:ext cx="9230989" cy="218187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442" y="2825523"/>
            <a:ext cx="4791075" cy="199072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344816" y="2825523"/>
            <a:ext cx="515049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fr-FR" sz="3200" dirty="0" smtClean="0"/>
              <a:t>C’est le triangle ABC</a:t>
            </a:r>
          </a:p>
          <a:p>
            <a:pPr marL="342900" indent="-342900">
              <a:buAutoNum type="arabicParenR"/>
            </a:pPr>
            <a:r>
              <a:rPr lang="fr-FR" sz="3200" dirty="0" smtClean="0"/>
              <a:t>C’est le triangle IJK</a:t>
            </a:r>
          </a:p>
          <a:p>
            <a:pPr marL="342900" indent="-342900">
              <a:buAutoNum type="arabicParenR"/>
            </a:pPr>
            <a:r>
              <a:rPr lang="fr-FR" sz="3200" dirty="0" smtClean="0"/>
              <a:t> IJ = AB x 3 = 3 x 3 = 9 cm</a:t>
            </a:r>
          </a:p>
          <a:p>
            <a:r>
              <a:rPr lang="fr-FR" sz="3200" dirty="0" smtClean="0"/>
              <a:t>IK = AC x 3 = 7 x 3 = 21 cm</a:t>
            </a:r>
          </a:p>
          <a:p>
            <a:r>
              <a:rPr lang="fr-FR" sz="3200" dirty="0" smtClean="0"/>
              <a:t>JK = BC x 3 = 12 x 3 = 36 cm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597518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48" y="468573"/>
            <a:ext cx="6509468" cy="236833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8922" y="843117"/>
            <a:ext cx="4124325" cy="16192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570286" y="2836911"/>
                <a:ext cx="5513272" cy="35371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fr-FR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C’est le carré LMNO</a:t>
                </a: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C’est le carré ABCD</a:t>
                </a: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24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𝐿𝑜𝑛𝑔𝑢𝑒𝑢𝑟</m:t>
                        </m:r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𝐴𝑟𝑟𝑖𝑣</m:t>
                        </m:r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𝐿𝑜𝑛𝑔𝑢𝑒𝑢𝑟</m:t>
                        </m:r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𝑝𝑎𝑟𝑡</m:t>
                        </m:r>
                      </m:den>
                    </m:f>
                    <m:r>
                      <a:rPr lang="fr-FR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fr-FR" sz="2400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fr-FR" sz="2400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fr-FR" sz="2400" dirty="0" smtClean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pPr marL="342900" indent="-342900">
                  <a:buAutoNum type="arabicParenR"/>
                </a:pPr>
                <a:r>
                  <a:rPr lang="fr-FR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A = c x c = 15 x 15 = 225</a:t>
                </a:r>
              </a:p>
              <a:p>
                <a:r>
                  <a:rPr lang="fr-FR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L’aire de LMNO est de 225 cm²</a:t>
                </a:r>
              </a:p>
              <a:p>
                <a:endParaRPr lang="fr-FR" sz="24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fr-FR" sz="2400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5) A = c x c = 10 x 10 = 100</a:t>
                </a:r>
              </a:p>
              <a:p>
                <a:r>
                  <a:rPr lang="fr-FR" sz="24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L’aire de ABCD est de 100 cm²</a:t>
                </a:r>
              </a:p>
              <a:p>
                <a:endParaRPr lang="fr-FR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286" y="2836911"/>
                <a:ext cx="5513272" cy="3537187"/>
              </a:xfrm>
              <a:prstGeom prst="rect">
                <a:avLst/>
              </a:prstGeom>
              <a:blipFill rotWithShape="0">
                <a:blip r:embed="rId4"/>
                <a:stretch>
                  <a:fillRect l="-1770" t="-154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/>
              <p:cNvSpPr txBox="1"/>
              <p:nvPr/>
            </p:nvSpPr>
            <p:spPr>
              <a:xfrm>
                <a:off x="6560204" y="3540034"/>
                <a:ext cx="3474606" cy="6770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=225 ×</m:t>
                      </m:r>
                      <m:sSup>
                        <m:sSup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=225×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0204" y="3540034"/>
                <a:ext cx="3474606" cy="67704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6400800" y="2985796"/>
            <a:ext cx="4348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1">
                    <a:lumMod val="75000"/>
                  </a:schemeClr>
                </a:solidFill>
              </a:rPr>
              <a:t>6) A(arrivée) = A(départ) x k²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6083558" y="4605504"/>
            <a:ext cx="49638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ABCD a une aire de 100 cm², ce que nous avions trouvé avec la méthode précédente.</a:t>
            </a:r>
            <a:endParaRPr lang="fr-F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7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au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81917351"/>
                  </p:ext>
                </p:extLst>
              </p:nvPr>
            </p:nvGraphicFramePr>
            <p:xfrm>
              <a:off x="1305068" y="1772211"/>
              <a:ext cx="9574426" cy="349025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787213"/>
                    <a:gridCol w="4787213"/>
                  </a:tblGrid>
                  <a:tr h="38780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1400" dirty="0">
                              <a:effectLst/>
                            </a:rPr>
                            <a:t>Objet de départ</a:t>
                          </a:r>
                          <a:endParaRPr lang="fr-FR" sz="11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</a:rPr>
                            <a:t>Objet d’arrivée</a:t>
                          </a:r>
                          <a:endPara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756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effectLst/>
                            </a:rPr>
                            <a:t>L </a:t>
                          </a:r>
                          <a:r>
                            <a:rPr lang="fr-FR" sz="3200" dirty="0">
                              <a:effectLst/>
                            </a:rPr>
                            <a:t>= 6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L = 6 x 4,5 = 27</a:t>
                          </a:r>
                          <a:r>
                            <a:rPr lang="fr-FR" sz="3200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 </a:t>
                          </a:r>
                          <a:endParaRPr lang="fr-FR" sz="3200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7756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A = 64 : 4,5² ≈ 3,2</a:t>
                          </a: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effectLst/>
                            </a:rPr>
                            <a:t>A </a:t>
                          </a:r>
                          <a:r>
                            <a:rPr lang="fr-FR" sz="3200" dirty="0">
                              <a:effectLst/>
                            </a:rPr>
                            <a:t>= 64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7756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effectLst/>
                            </a:rPr>
                            <a:t>V </a:t>
                          </a:r>
                          <a:r>
                            <a:rPr lang="fr-FR" sz="3200" dirty="0">
                              <a:effectLst/>
                            </a:rPr>
                            <a:t>= 5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V = </a:t>
                          </a:r>
                          <a14:m>
                            <m:oMath xmlns:m="http://schemas.openxmlformats.org/officeDocument/2006/math">
                              <m:r>
                                <a:rPr lang="fr-FR" sz="32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fr-FR" sz="32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sSup>
                                <m:sSupPr>
                                  <m:ctrlPr>
                                    <a:rPr lang="fr-FR" sz="3200" b="0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fr-FR" sz="3200" b="0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4,5</m:t>
                                  </m:r>
                                </m:e>
                                <m:sup>
                                  <m:r>
                                    <a:rPr lang="fr-FR" sz="3200" b="0" i="1" smtClean="0">
                                      <a:solidFill>
                                        <a:schemeClr val="accent2">
                                          <a:lumMod val="75000"/>
                                        </a:schemeClr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fr-FR" sz="3200" b="0" i="1" smtClean="0">
                                  <a:solidFill>
                                    <a:schemeClr val="accent2">
                                      <a:lumMod val="75000"/>
                                    </a:schemeClr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=455,625</m:t>
                              </m:r>
                            </m:oMath>
                          </a14:m>
                          <a:r>
                            <a:rPr lang="fr-FR" sz="3200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 </a:t>
                          </a:r>
                          <a:endParaRPr lang="fr-FR" sz="3200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7756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L = 9 : 4,5 = 2</a:t>
                          </a:r>
                          <a:endParaRPr lang="fr-FR" sz="3200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effectLst/>
                            </a:rPr>
                            <a:t>L </a:t>
                          </a:r>
                          <a:r>
                            <a:rPr lang="fr-FR" sz="3200" dirty="0">
                              <a:effectLst/>
                            </a:rPr>
                            <a:t>= 9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au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81917351"/>
                  </p:ext>
                </p:extLst>
              </p:nvPr>
            </p:nvGraphicFramePr>
            <p:xfrm>
              <a:off x="1305068" y="1772211"/>
              <a:ext cx="9574426" cy="349025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4787213"/>
                    <a:gridCol w="4787213"/>
                  </a:tblGrid>
                  <a:tr h="387806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1400" dirty="0">
                              <a:effectLst/>
                            </a:rPr>
                            <a:t>Objet de départ</a:t>
                          </a:r>
                          <a:endParaRPr lang="fr-FR" sz="11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1400">
                              <a:effectLst/>
                            </a:rPr>
                            <a:t>Objet d’arrivée</a:t>
                          </a:r>
                          <a:endParaRPr lang="fr-FR" sz="1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</a:tr>
                  <a:tr h="7756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effectLst/>
                            </a:rPr>
                            <a:t>L </a:t>
                          </a:r>
                          <a:r>
                            <a:rPr lang="fr-FR" sz="3200" dirty="0">
                              <a:effectLst/>
                            </a:rPr>
                            <a:t>= 6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L = 6 x 4,5 = 27</a:t>
                          </a:r>
                          <a:r>
                            <a:rPr lang="fr-FR" sz="3200" dirty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 </a:t>
                          </a:r>
                          <a:endParaRPr lang="fr-FR" sz="3200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7756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A = 64 : 4,5² ≈ 3,2</a:t>
                          </a: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effectLst/>
                            </a:rPr>
                            <a:t>A </a:t>
                          </a:r>
                          <a:r>
                            <a:rPr lang="fr-FR" sz="3200" dirty="0">
                              <a:effectLst/>
                            </a:rPr>
                            <a:t>= 64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  <a:tr h="7756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effectLst/>
                            </a:rPr>
                            <a:t>V </a:t>
                          </a:r>
                          <a:r>
                            <a:rPr lang="fr-FR" sz="3200" dirty="0">
                              <a:effectLst/>
                            </a:rPr>
                            <a:t>= 5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 marL="68580" marR="68580" marT="0" marB="0" anchor="ctr">
                        <a:blipFill rotWithShape="0">
                          <a:blip r:embed="rId2"/>
                          <a:stretch>
                            <a:fillRect l="-100255" t="-257480" r="-510" b="-114173"/>
                          </a:stretch>
                        </a:blipFill>
                      </a:tcPr>
                    </a:tc>
                  </a:tr>
                  <a:tr h="775612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effectLst/>
                            </a:rPr>
                            <a:t>L = 9 : 4,5 = 2</a:t>
                          </a:r>
                          <a:endParaRPr lang="fr-FR" sz="3200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fr-FR" sz="3200" dirty="0">
                              <a:effectLst/>
                            </a:rPr>
                            <a:t> </a:t>
                          </a:r>
                          <a:r>
                            <a:rPr lang="fr-FR" sz="3200" dirty="0" smtClean="0">
                              <a:effectLst/>
                            </a:rPr>
                            <a:t>L </a:t>
                          </a:r>
                          <a:r>
                            <a:rPr lang="fr-FR" sz="3200" dirty="0">
                              <a:effectLst/>
                            </a:rPr>
                            <a:t>= 9</a:t>
                          </a:r>
                          <a:endParaRPr lang="fr-FR" sz="3200" i="1" dirty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</a:tr>
                </a:tbl>
              </a:graphicData>
            </a:graphic>
          </p:graphicFrame>
        </mc:Fallback>
      </mc:AlternateContent>
      <p:sp>
        <p:nvSpPr>
          <p:cNvPr id="3" name="Rectangle 2"/>
          <p:cNvSpPr/>
          <p:nvPr/>
        </p:nvSpPr>
        <p:spPr>
          <a:xfrm>
            <a:off x="1115291" y="61898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fr-FR" b="1" i="0" u="sng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Exercice 3</a:t>
            </a:r>
            <a:r>
              <a:rPr lang="fr-FR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: Compléter le tableau – écrire les calculs</a:t>
            </a:r>
            <a:endParaRPr lang="fr-FR" sz="1400" i="1" dirty="0" smtClean="0">
              <a:effectLst/>
              <a:latin typeface="Cambria Math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fr-FR" b="1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C’est un agrandissement de rapport 4,5</a:t>
            </a:r>
            <a:endParaRPr lang="fr-FR" sz="1400" i="1" dirty="0" smtClean="0">
              <a:effectLst/>
              <a:latin typeface="Cambria Math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i="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400" i="1" dirty="0">
              <a:effectLst/>
              <a:latin typeface="Cambria Math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93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100"/>
            <a:ext cx="6796744" cy="221427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3356" y="591231"/>
            <a:ext cx="4750511" cy="181013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459011" y="2635108"/>
                <a:ext cx="3553152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1) 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𝐴𝐷</m:t>
                          </m:r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=1,5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11" y="2635108"/>
                <a:ext cx="3553152" cy="80945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/>
          <p:cNvSpPr txBox="1"/>
          <p:nvPr/>
        </p:nvSpPr>
        <p:spPr>
          <a:xfrm>
            <a:off x="4348065" y="2778224"/>
            <a:ext cx="6774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Le coefficient d’agrandissement est 1,5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459011" y="3582955"/>
            <a:ext cx="57339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2) </a:t>
            </a:r>
            <a:r>
              <a:rPr lang="fr-FR" sz="2000" dirty="0" smtClean="0"/>
              <a:t>Comme les droites (DE) et (CB) sont parallèles</a:t>
            </a:r>
          </a:p>
          <a:p>
            <a:r>
              <a:rPr lang="fr-FR" sz="2000" dirty="0" smtClean="0"/>
              <a:t>On utilise le théorème de Thalès</a:t>
            </a:r>
          </a:p>
          <a:p>
            <a:r>
              <a:rPr lang="fr-FR" sz="2000" dirty="0" smtClean="0"/>
              <a:t>Le point pivot est A</a:t>
            </a:r>
          </a:p>
          <a:p>
            <a:r>
              <a:rPr lang="fr-FR" sz="2000" dirty="0" smtClean="0"/>
              <a:t>Le tableau est proportionnel</a:t>
            </a:r>
          </a:p>
          <a:p>
            <a:endParaRPr lang="fr-FR" sz="2000" dirty="0"/>
          </a:p>
          <a:p>
            <a:endParaRPr lang="fr-FR" sz="2000" dirty="0" smtClean="0"/>
          </a:p>
          <a:p>
            <a:endParaRPr lang="fr-FR" sz="2000" dirty="0"/>
          </a:p>
          <a:p>
            <a:endParaRPr lang="fr-FR" sz="2000" dirty="0" smtClean="0"/>
          </a:p>
          <a:p>
            <a:r>
              <a:rPr lang="fr-FR" sz="2000" dirty="0" smtClean="0"/>
              <a:t>AB mesure 10,5 cm</a:t>
            </a:r>
            <a:endParaRPr lang="fr-FR" sz="20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204427"/>
              </p:ext>
            </p:extLst>
          </p:nvPr>
        </p:nvGraphicFramePr>
        <p:xfrm>
          <a:off x="823318" y="5055187"/>
          <a:ext cx="250267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339"/>
                <a:gridCol w="1251339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AD = 8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AE = 7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AC</a:t>
                      </a:r>
                      <a:r>
                        <a:rPr lang="fr-FR" baseline="0" dirty="0" smtClean="0"/>
                        <a:t> = 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AB = ?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3711221" y="5055187"/>
                <a:ext cx="209653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𝐴𝐵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fr-F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×7</m:t>
                          </m:r>
                        </m:num>
                        <m:den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=10,5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221" y="5055187"/>
                <a:ext cx="2096536" cy="5203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Connecteur droit 10"/>
          <p:cNvCxnSpPr/>
          <p:nvPr/>
        </p:nvCxnSpPr>
        <p:spPr>
          <a:xfrm>
            <a:off x="6796744" y="3582955"/>
            <a:ext cx="0" cy="26931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6983357" y="3582955"/>
            <a:ext cx="47505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3) AB = AE x k = 7 x 1,5 = 10,5</a:t>
            </a:r>
          </a:p>
          <a:p>
            <a:endParaRPr lang="fr-FR" sz="2800" dirty="0"/>
          </a:p>
          <a:p>
            <a:r>
              <a:rPr lang="fr-FR" sz="2800" dirty="0" smtClean="0"/>
              <a:t>AB mesure bien 10,5 cm.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25715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196</Words>
  <Application>Microsoft Office PowerPoint</Application>
  <PresentationFormat>Grand écran</PresentationFormat>
  <Paragraphs>50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Times New Roman</vt:lpstr>
      <vt:lpstr>Thème Office</vt:lpstr>
      <vt:lpstr>Corrigé : Fiche 2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Corrigé : Fiche 2</dc:title>
  <dc:creator>Stella HEINRICH</dc:creator>
  <cp:lastModifiedBy>Stella HEINRICH</cp:lastModifiedBy>
  <cp:revision>5</cp:revision>
  <dcterms:created xsi:type="dcterms:W3CDTF">2015-10-11T09:02:32Z</dcterms:created>
  <dcterms:modified xsi:type="dcterms:W3CDTF">2015-10-11T09:27:19Z</dcterms:modified>
</cp:coreProperties>
</file>