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e moye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10A1B5D5-9B99-4C35-A422-299274C87663}" styleName="Style moyen 1 - Accentuation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FABFCF23-3B69-468F-B69F-88F6DE6A72F2}" styleName="Style moyen 1 - Accentuation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9" autoAdjust="0"/>
    <p:restoredTop sz="94660"/>
  </p:normalViewPr>
  <p:slideViewPr>
    <p:cSldViewPr snapToGrid="0">
      <p:cViewPr varScale="1">
        <p:scale>
          <a:sx n="46" d="100"/>
          <a:sy n="46" d="100"/>
        </p:scale>
        <p:origin x="60" y="1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8E116-8836-4B31-B642-A3F4E356E69F}" type="datetimeFigureOut">
              <a:rPr lang="fr-FR" smtClean="0"/>
              <a:t>11/10/2015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5F023-4E7B-4424-B71B-CC3369702EC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62047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8E116-8836-4B31-B642-A3F4E356E69F}" type="datetimeFigureOut">
              <a:rPr lang="fr-FR" smtClean="0"/>
              <a:t>11/10/2015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5F023-4E7B-4424-B71B-CC3369702EC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96450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8E116-8836-4B31-B642-A3F4E356E69F}" type="datetimeFigureOut">
              <a:rPr lang="fr-FR" smtClean="0"/>
              <a:t>11/10/2015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5F023-4E7B-4424-B71B-CC3369702EC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693360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8E116-8836-4B31-B642-A3F4E356E69F}" type="datetimeFigureOut">
              <a:rPr lang="fr-FR" smtClean="0"/>
              <a:t>11/10/2015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5F023-4E7B-4424-B71B-CC3369702EC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53392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8E116-8836-4B31-B642-A3F4E356E69F}" type="datetimeFigureOut">
              <a:rPr lang="fr-FR" smtClean="0"/>
              <a:t>11/10/2015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5F023-4E7B-4424-B71B-CC3369702EC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722592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8E116-8836-4B31-B642-A3F4E356E69F}" type="datetimeFigureOut">
              <a:rPr lang="fr-FR" smtClean="0"/>
              <a:t>11/10/2015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5F023-4E7B-4424-B71B-CC3369702EC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302743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8E116-8836-4B31-B642-A3F4E356E69F}" type="datetimeFigureOut">
              <a:rPr lang="fr-FR" smtClean="0"/>
              <a:t>11/10/2015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5F023-4E7B-4424-B71B-CC3369702EC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675895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8E116-8836-4B31-B642-A3F4E356E69F}" type="datetimeFigureOut">
              <a:rPr lang="fr-FR" smtClean="0"/>
              <a:t>11/10/2015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5F023-4E7B-4424-B71B-CC3369702EC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030594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8E116-8836-4B31-B642-A3F4E356E69F}" type="datetimeFigureOut">
              <a:rPr lang="fr-FR" smtClean="0"/>
              <a:t>11/10/2015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5F023-4E7B-4424-B71B-CC3369702EC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70071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8E116-8836-4B31-B642-A3F4E356E69F}" type="datetimeFigureOut">
              <a:rPr lang="fr-FR" smtClean="0"/>
              <a:t>11/10/2015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5F023-4E7B-4424-B71B-CC3369702EC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24220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8E116-8836-4B31-B642-A3F4E356E69F}" type="datetimeFigureOut">
              <a:rPr lang="fr-FR" smtClean="0"/>
              <a:t>11/10/2015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5F023-4E7B-4424-B71B-CC3369702EC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832925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D8E116-8836-4B31-B642-A3F4E356E69F}" type="datetimeFigureOut">
              <a:rPr lang="fr-FR" smtClean="0"/>
              <a:t>11/10/2015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55F023-4E7B-4424-B71B-CC3369702EC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091809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Corrigé : Fiche Révisions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smtClean="0"/>
              <a:t>Thalès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992072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2805" y="409380"/>
            <a:ext cx="8840950" cy="2454072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3" name="ZoneTexte 2"/>
              <p:cNvSpPr txBox="1"/>
              <p:nvPr/>
            </p:nvSpPr>
            <p:spPr>
              <a:xfrm>
                <a:off x="709127" y="3116424"/>
                <a:ext cx="10263673" cy="38379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342900" indent="-342900">
                  <a:buAutoNum type="alphaLcParenR"/>
                </a:pPr>
                <a:r>
                  <a:rPr lang="fr-FR" sz="3600" dirty="0" smtClean="0">
                    <a:solidFill>
                      <a:schemeClr val="accent1">
                        <a:lumMod val="75000"/>
                      </a:schemeClr>
                    </a:solidFill>
                  </a:rPr>
                  <a:t> Comme le triangle KDA est rectangle en K, on utilise le théorème de Pythagore</a:t>
                </a:r>
              </a:p>
              <a:p>
                <a:pPr algn="ctr"/>
                <a:r>
                  <a:rPr lang="fr-FR" sz="3600" dirty="0" smtClean="0">
                    <a:solidFill>
                      <a:schemeClr val="accent1">
                        <a:lumMod val="75000"/>
                      </a:schemeClr>
                    </a:solidFill>
                  </a:rPr>
                  <a:t>DA² = KA² + KD²		</a:t>
                </a:r>
              </a:p>
              <a:p>
                <a:r>
                  <a:rPr lang="fr-FR" sz="3600" dirty="0" smtClean="0">
                    <a:solidFill>
                      <a:schemeClr val="accent1">
                        <a:lumMod val="75000"/>
                      </a:schemeClr>
                    </a:solidFill>
                  </a:rPr>
                  <a:t>KA² = DA² </a:t>
                </a:r>
                <a:r>
                  <a:rPr lang="fr-FR" sz="3600" dirty="0" smtClean="0">
                    <a:solidFill>
                      <a:srgbClr val="FF0000"/>
                    </a:solidFill>
                  </a:rPr>
                  <a:t>-</a:t>
                </a:r>
                <a:r>
                  <a:rPr lang="fr-FR" sz="3600" dirty="0" smtClean="0">
                    <a:solidFill>
                      <a:schemeClr val="accent1">
                        <a:lumMod val="75000"/>
                      </a:schemeClr>
                    </a:solidFill>
                  </a:rPr>
                  <a:t> KD² = 60² </a:t>
                </a:r>
                <a:r>
                  <a:rPr lang="fr-FR" sz="3600" dirty="0" smtClean="0">
                    <a:solidFill>
                      <a:srgbClr val="FF0000"/>
                    </a:solidFill>
                  </a:rPr>
                  <a:t>-</a:t>
                </a:r>
                <a:r>
                  <a:rPr lang="fr-FR" sz="3600" dirty="0" smtClean="0">
                    <a:solidFill>
                      <a:schemeClr val="accent1">
                        <a:lumMod val="75000"/>
                      </a:schemeClr>
                    </a:solidFill>
                  </a:rPr>
                  <a:t> 11² = 3600 </a:t>
                </a:r>
                <a:r>
                  <a:rPr lang="fr-FR" sz="3600" dirty="0" smtClean="0">
                    <a:solidFill>
                      <a:srgbClr val="FF0000"/>
                    </a:solidFill>
                  </a:rPr>
                  <a:t>–</a:t>
                </a:r>
                <a:r>
                  <a:rPr lang="fr-FR" sz="3600" dirty="0" smtClean="0">
                    <a:solidFill>
                      <a:schemeClr val="accent1">
                        <a:lumMod val="75000"/>
                      </a:schemeClr>
                    </a:solidFill>
                  </a:rPr>
                  <a:t> 121 = 3479</a:t>
                </a:r>
              </a:p>
              <a:p>
                <a:r>
                  <a:rPr lang="fr-FR" sz="3600" dirty="0" smtClean="0">
                    <a:solidFill>
                      <a:schemeClr val="accent1">
                        <a:lumMod val="75000"/>
                      </a:schemeClr>
                    </a:solidFill>
                  </a:rPr>
                  <a:t>KA =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fr-FR" sz="3600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fr-FR" sz="3600" b="0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3479</m:t>
                        </m:r>
                      </m:e>
                    </m:rad>
                    <m:r>
                      <a:rPr lang="fr-FR" sz="3600" i="1" smtClean="0">
                        <a:solidFill>
                          <a:schemeClr val="accent1">
                            <a:lumMod val="75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≈</m:t>
                    </m:r>
                    <m:r>
                      <a:rPr lang="fr-FR" sz="3600" b="0" i="1" smtClean="0">
                        <a:solidFill>
                          <a:schemeClr val="accent1">
                            <a:lumMod val="75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59</m:t>
                    </m:r>
                  </m:oMath>
                </a14:m>
                <a:r>
                  <a:rPr lang="fr-FR" sz="3600" dirty="0" smtClean="0">
                    <a:solidFill>
                      <a:schemeClr val="accent1">
                        <a:lumMod val="75000"/>
                      </a:schemeClr>
                    </a:solidFill>
                  </a:rPr>
                  <a:t>		KA mesure environ 59 cm.</a:t>
                </a:r>
              </a:p>
              <a:p>
                <a:r>
                  <a:rPr lang="fr-FR" sz="2400" dirty="0" smtClean="0">
                    <a:solidFill>
                      <a:srgbClr val="FF0000"/>
                    </a:solidFill>
                  </a:rPr>
                  <a:t>(Calcul d’un côté de l’angle droit, donc soustraction)</a:t>
                </a:r>
              </a:p>
              <a:p>
                <a:endParaRPr lang="fr-FR" sz="3600" dirty="0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</mc:Choice>
        <mc:Fallback>
          <p:sp>
            <p:nvSpPr>
              <p:cNvPr id="3" name="ZoneTexte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9127" y="3116424"/>
                <a:ext cx="10263673" cy="3837910"/>
              </a:xfrm>
              <a:prstGeom prst="rect">
                <a:avLst/>
              </a:prstGeom>
              <a:blipFill rotWithShape="0">
                <a:blip r:embed="rId3"/>
                <a:stretch>
                  <a:fillRect l="-1841" t="-2698" r="-2613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433793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6984" y="316073"/>
            <a:ext cx="7404036" cy="2055213"/>
          </a:xfrm>
          <a:prstGeom prst="rect">
            <a:avLst/>
          </a:prstGeom>
        </p:spPr>
      </p:pic>
      <p:sp>
        <p:nvSpPr>
          <p:cNvPr id="3" name="ZoneTexte 2"/>
          <p:cNvSpPr txBox="1"/>
          <p:nvPr/>
        </p:nvSpPr>
        <p:spPr>
          <a:xfrm>
            <a:off x="526984" y="2371285"/>
            <a:ext cx="10781718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chemeClr val="accent1">
                    <a:lumMod val="75000"/>
                  </a:schemeClr>
                </a:solidFill>
              </a:rPr>
              <a:t>b) </a:t>
            </a:r>
            <a:r>
              <a:rPr lang="fr-FR" u="sng" dirty="0" smtClean="0">
                <a:solidFill>
                  <a:schemeClr val="accent1">
                    <a:lumMod val="75000"/>
                  </a:schemeClr>
                </a:solidFill>
              </a:rPr>
              <a:t>Montrons que (KD) est parallèle à (HP)</a:t>
            </a:r>
          </a:p>
          <a:p>
            <a:r>
              <a:rPr lang="fr-FR" dirty="0" smtClean="0">
                <a:solidFill>
                  <a:schemeClr val="accent1">
                    <a:lumMod val="75000"/>
                  </a:schemeClr>
                </a:solidFill>
              </a:rPr>
              <a:t>On sait que (KD) est perpendiculaire à (KA) et que (HP) est perpendiculaire à (KA)</a:t>
            </a:r>
          </a:p>
          <a:p>
            <a:r>
              <a:rPr lang="fr-FR" dirty="0" smtClean="0">
                <a:solidFill>
                  <a:schemeClr val="accent1">
                    <a:lumMod val="75000"/>
                  </a:schemeClr>
                </a:solidFill>
              </a:rPr>
              <a:t>Alors (KD) et (HP) sont parallèles</a:t>
            </a:r>
          </a:p>
          <a:p>
            <a:r>
              <a:rPr lang="fr-FR" dirty="0" smtClean="0">
                <a:solidFill>
                  <a:schemeClr val="accent1">
                    <a:lumMod val="75000"/>
                  </a:schemeClr>
                </a:solidFill>
              </a:rPr>
              <a:t>D’après : Si deux droites sont perpendiculaires à une même droite, alors elles sont parallèles.</a:t>
            </a:r>
          </a:p>
          <a:p>
            <a:endParaRPr lang="fr-FR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fr-FR" u="sng" dirty="0" smtClean="0">
                <a:solidFill>
                  <a:schemeClr val="accent1">
                    <a:lumMod val="75000"/>
                  </a:schemeClr>
                </a:solidFill>
              </a:rPr>
              <a:t>Calcul de AP </a:t>
            </a:r>
            <a:r>
              <a:rPr lang="fr-FR" dirty="0" smtClean="0">
                <a:solidFill>
                  <a:schemeClr val="accent1">
                    <a:lumMod val="75000"/>
                  </a:schemeClr>
                </a:solidFill>
              </a:rPr>
              <a:t>: les points A, P, D sont alignés</a:t>
            </a:r>
          </a:p>
          <a:p>
            <a:r>
              <a:rPr lang="fr-FR" dirty="0" smtClean="0">
                <a:solidFill>
                  <a:schemeClr val="accent1">
                    <a:lumMod val="75000"/>
                  </a:schemeClr>
                </a:solidFill>
              </a:rPr>
              <a:t>AP = DA – DP = 60 – 45 = 15		AP mesure 15 cm</a:t>
            </a:r>
          </a:p>
          <a:p>
            <a:endParaRPr lang="fr-FR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fr-FR" dirty="0" smtClean="0">
                <a:solidFill>
                  <a:schemeClr val="accent1">
                    <a:lumMod val="75000"/>
                  </a:schemeClr>
                </a:solidFill>
              </a:rPr>
              <a:t>Comme (HP) et (KD) sont parallèles, on utilise le théorème de Thalès</a:t>
            </a:r>
          </a:p>
          <a:p>
            <a:r>
              <a:rPr lang="fr-FR" dirty="0" smtClean="0">
                <a:solidFill>
                  <a:schemeClr val="accent1">
                    <a:lumMod val="75000"/>
                  </a:schemeClr>
                </a:solidFill>
              </a:rPr>
              <a:t>Le tableau est proportionnel</a:t>
            </a:r>
          </a:p>
          <a:p>
            <a:endParaRPr lang="fr-FR" dirty="0" smtClean="0">
              <a:solidFill>
                <a:schemeClr val="accent1">
                  <a:lumMod val="75000"/>
                </a:schemeClr>
              </a:solidFill>
            </a:endParaRPr>
          </a:p>
          <a:p>
            <a:endParaRPr lang="fr-FR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fr-FR" dirty="0" smtClean="0">
              <a:solidFill>
                <a:schemeClr val="accent1">
                  <a:lumMod val="75000"/>
                </a:schemeClr>
              </a:solidFill>
            </a:endParaRPr>
          </a:p>
          <a:p>
            <a:endParaRPr lang="fr-FR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fr-FR" dirty="0" smtClean="0">
                <a:solidFill>
                  <a:schemeClr val="accent1">
                    <a:lumMod val="75000"/>
                  </a:schemeClr>
                </a:solidFill>
              </a:rPr>
              <a:t>HP mesure 2,75 cm.</a:t>
            </a:r>
          </a:p>
          <a:p>
            <a:endParaRPr lang="fr-FR" dirty="0"/>
          </a:p>
        </p:txBody>
      </p:sp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3915140"/>
              </p:ext>
            </p:extLst>
          </p:nvPr>
        </p:nvGraphicFramePr>
        <p:xfrm>
          <a:off x="783771" y="5368230"/>
          <a:ext cx="4064000" cy="741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32000"/>
                <a:gridCol w="2032000"/>
              </a:tblGrid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AP = 15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HP = ?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AD = 60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DK = 11</a:t>
                      </a:r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  <mc:AlternateContent xmlns:mc="http://schemas.openxmlformats.org/markup-compatibility/2006">
        <mc:Choice xmlns:a14="http://schemas.microsoft.com/office/drawing/2010/main" Requires="a14">
          <p:sp>
            <p:nvSpPr>
              <p:cNvPr id="5" name="ZoneTexte 4"/>
              <p:cNvSpPr txBox="1"/>
              <p:nvPr/>
            </p:nvSpPr>
            <p:spPr>
              <a:xfrm>
                <a:off x="5472208" y="5368230"/>
                <a:ext cx="2237023" cy="52597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b="0" i="1" smtClean="0">
                          <a:latin typeface="Cambria Math" panose="02040503050406030204" pitchFamily="18" charset="0"/>
                        </a:rPr>
                        <m:t>𝐻𝑃</m:t>
                      </m:r>
                      <m:r>
                        <a:rPr lang="fr-FR" b="0" i="1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fr-FR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fr-FR" b="0" i="1" smtClean="0">
                              <a:latin typeface="Cambria Math" panose="02040503050406030204" pitchFamily="18" charset="0"/>
                            </a:rPr>
                            <m:t>15</m:t>
                          </m:r>
                          <m:r>
                            <a:rPr lang="fr-F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×11</m:t>
                          </m:r>
                        </m:num>
                        <m:den>
                          <m:r>
                            <a:rPr lang="fr-FR" b="0" i="1" smtClean="0">
                              <a:latin typeface="Cambria Math" panose="02040503050406030204" pitchFamily="18" charset="0"/>
                            </a:rPr>
                            <m:t>60</m:t>
                          </m:r>
                        </m:den>
                      </m:f>
                      <m:r>
                        <a:rPr lang="fr-FR" b="0" i="1" smtClean="0">
                          <a:latin typeface="Cambria Math" panose="02040503050406030204" pitchFamily="18" charset="0"/>
                        </a:rPr>
                        <m:t>=2,75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>
          <p:sp>
            <p:nvSpPr>
              <p:cNvPr id="5" name="ZoneTexte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72208" y="5368230"/>
                <a:ext cx="2237023" cy="525978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Connecteur droit 6"/>
          <p:cNvCxnSpPr/>
          <p:nvPr/>
        </p:nvCxnSpPr>
        <p:spPr>
          <a:xfrm>
            <a:off x="7931020" y="4627984"/>
            <a:ext cx="0" cy="18101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8" name="ZoneTexte 7"/>
              <p:cNvSpPr txBox="1"/>
              <p:nvPr/>
            </p:nvSpPr>
            <p:spPr>
              <a:xfrm>
                <a:off x="8136294" y="4292082"/>
                <a:ext cx="3564294" cy="2428678"/>
              </a:xfrm>
              <a:prstGeom prst="rect">
                <a:avLst/>
              </a:prstGeom>
              <a:noFill/>
              <a:ln>
                <a:solidFill>
                  <a:schemeClr val="accent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fr-FR" u="sng" dirty="0" smtClean="0">
                    <a:solidFill>
                      <a:schemeClr val="accent6">
                        <a:lumMod val="75000"/>
                      </a:schemeClr>
                    </a:solidFill>
                  </a:rPr>
                  <a:t>Ou</a:t>
                </a:r>
                <a:r>
                  <a:rPr lang="fr-FR" dirty="0" smtClean="0">
                    <a:solidFill>
                      <a:schemeClr val="accent6">
                        <a:lumMod val="75000"/>
                      </a:schemeClr>
                    </a:solidFill>
                  </a:rPr>
                  <a:t> :</a:t>
                </a:r>
              </a:p>
              <a:p>
                <a:r>
                  <a:rPr lang="fr-FR" dirty="0" smtClean="0">
                    <a:solidFill>
                      <a:schemeClr val="accent6">
                        <a:lumMod val="75000"/>
                      </a:schemeClr>
                    </a:solidFill>
                  </a:rPr>
                  <a:t>Comme (HP) et (KD) sont parallèles, </a:t>
                </a:r>
              </a:p>
              <a:p>
                <a:r>
                  <a:rPr lang="fr-FR" dirty="0" smtClean="0">
                    <a:solidFill>
                      <a:schemeClr val="accent6">
                        <a:lumMod val="75000"/>
                      </a:schemeClr>
                    </a:solidFill>
                  </a:rPr>
                  <a:t>Alors 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i="1" smtClean="0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fr-FR" b="0" i="1" smtClean="0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𝐴𝑃</m:t>
                        </m:r>
                      </m:num>
                      <m:den>
                        <m:r>
                          <a:rPr lang="fr-FR" b="0" i="1" smtClean="0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𝐴𝐷</m:t>
                        </m:r>
                      </m:den>
                    </m:f>
                    <m:r>
                      <a:rPr lang="fr-FR" b="0" i="1" smtClean="0">
                        <a:solidFill>
                          <a:schemeClr val="accent6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fr-FR" b="0" i="1" smtClean="0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fr-FR" b="0" i="1" smtClean="0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𝐻𝑃</m:t>
                        </m:r>
                      </m:num>
                      <m:den>
                        <m:r>
                          <a:rPr lang="fr-FR" b="0" i="1" smtClean="0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𝐷𝐾</m:t>
                        </m:r>
                      </m:den>
                    </m:f>
                  </m:oMath>
                </a14:m>
                <a:r>
                  <a:rPr lang="fr-FR" dirty="0" smtClean="0">
                    <a:solidFill>
                      <a:schemeClr val="accent6">
                        <a:lumMod val="75000"/>
                      </a:schemeClr>
                    </a:solidFill>
                  </a:rPr>
                  <a:t>	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i="1" smtClean="0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fr-FR" b="0" i="1" smtClean="0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15</m:t>
                        </m:r>
                      </m:num>
                      <m:den>
                        <m:r>
                          <a:rPr lang="fr-FR" b="0" i="1" smtClean="0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60</m:t>
                        </m:r>
                      </m:den>
                    </m:f>
                    <m:r>
                      <a:rPr lang="fr-FR" b="0" i="1" smtClean="0">
                        <a:solidFill>
                          <a:schemeClr val="accent6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fr-FR" b="0" i="1" smtClean="0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fr-FR" b="0" i="1" smtClean="0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𝐻𝑃</m:t>
                        </m:r>
                      </m:num>
                      <m:den>
                        <m:r>
                          <a:rPr lang="fr-FR" b="0" i="1" smtClean="0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11</m:t>
                        </m:r>
                      </m:den>
                    </m:f>
                  </m:oMath>
                </a14:m>
                <a:endParaRPr lang="fr-FR" dirty="0" smtClean="0">
                  <a:solidFill>
                    <a:schemeClr val="accent6">
                      <a:lumMod val="75000"/>
                    </a:schemeClr>
                  </a:solidFill>
                </a:endParaRPr>
              </a:p>
              <a:p>
                <a:endParaRPr lang="fr-FR" dirty="0" smtClean="0">
                  <a:solidFill>
                    <a:schemeClr val="accent6">
                      <a:lumMod val="75000"/>
                    </a:schemeClr>
                  </a:solidFill>
                </a:endParaRPr>
              </a:p>
              <a:p>
                <a:endParaRPr lang="fr-FR" dirty="0">
                  <a:solidFill>
                    <a:schemeClr val="accent6">
                      <a:lumMod val="75000"/>
                    </a:schemeClr>
                  </a:solidFill>
                </a:endParaRPr>
              </a:p>
              <a:p>
                <a:endParaRPr lang="fr-FR" dirty="0" smtClean="0">
                  <a:solidFill>
                    <a:schemeClr val="accent6">
                      <a:lumMod val="75000"/>
                    </a:schemeClr>
                  </a:solidFill>
                </a:endParaRPr>
              </a:p>
              <a:p>
                <a:r>
                  <a:rPr lang="fr-FR" dirty="0" smtClean="0">
                    <a:solidFill>
                      <a:schemeClr val="accent6">
                        <a:lumMod val="75000"/>
                      </a:schemeClr>
                    </a:solidFill>
                  </a:rPr>
                  <a:t>HP mesure 2,75 cm</a:t>
                </a:r>
              </a:p>
              <a:p>
                <a:r>
                  <a:rPr lang="fr-FR" dirty="0" smtClean="0">
                    <a:solidFill>
                      <a:schemeClr val="accent6">
                        <a:lumMod val="75000"/>
                      </a:schemeClr>
                    </a:solidFill>
                  </a:rPr>
                  <a:t>D’après le théorème de Thalès</a:t>
                </a:r>
                <a:endParaRPr lang="fr-FR" dirty="0">
                  <a:solidFill>
                    <a:schemeClr val="accent6">
                      <a:lumMod val="75000"/>
                    </a:schemeClr>
                  </a:solidFill>
                </a:endParaRPr>
              </a:p>
            </p:txBody>
          </p:sp>
        </mc:Choice>
        <mc:Fallback>
          <p:sp>
            <p:nvSpPr>
              <p:cNvPr id="8" name="ZoneTexte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36294" y="4292082"/>
                <a:ext cx="3564294" cy="2428678"/>
              </a:xfrm>
              <a:prstGeom prst="rect">
                <a:avLst/>
              </a:prstGeom>
              <a:blipFill rotWithShape="0">
                <a:blip r:embed="rId4"/>
                <a:stretch>
                  <a:fillRect l="-1365" t="-1000" r="-1195" b="-3000"/>
                </a:stretch>
              </a:blipFill>
              <a:ln>
                <a:solidFill>
                  <a:schemeClr val="accent1"/>
                </a:solidFill>
              </a:ln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ZoneTexte 8"/>
              <p:cNvSpPr txBox="1"/>
              <p:nvPr/>
            </p:nvSpPr>
            <p:spPr>
              <a:xfrm>
                <a:off x="8555457" y="5474641"/>
                <a:ext cx="2237023" cy="52597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b="0" i="1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𝐻𝑃</m:t>
                      </m:r>
                      <m:r>
                        <a:rPr lang="fr-FR" b="0" i="1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fr-FR" b="0" i="1" smtClean="0">
                              <a:solidFill>
                                <a:schemeClr val="accent6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fr-FR" b="0" i="1" smtClean="0">
                              <a:solidFill>
                                <a:schemeClr val="accent6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15</m:t>
                          </m:r>
                          <m:r>
                            <a:rPr lang="fr-FR" b="0" i="1" smtClean="0">
                              <a:solidFill>
                                <a:schemeClr val="accent6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×11</m:t>
                          </m:r>
                        </m:num>
                        <m:den>
                          <m:r>
                            <a:rPr lang="fr-FR" b="0" i="1" smtClean="0">
                              <a:solidFill>
                                <a:schemeClr val="accent6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60</m:t>
                          </m:r>
                        </m:den>
                      </m:f>
                      <m:r>
                        <a:rPr lang="fr-FR" b="0" i="1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=2,75</m:t>
                      </m:r>
                    </m:oMath>
                  </m:oMathPara>
                </a14:m>
                <a:endParaRPr lang="fr-FR" dirty="0">
                  <a:solidFill>
                    <a:schemeClr val="accent6">
                      <a:lumMod val="75000"/>
                    </a:schemeClr>
                  </a:solidFill>
                </a:endParaRPr>
              </a:p>
            </p:txBody>
          </p:sp>
        </mc:Choice>
        <mc:Fallback>
          <p:sp>
            <p:nvSpPr>
              <p:cNvPr id="9" name="ZoneTexte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55457" y="5474641"/>
                <a:ext cx="2237023" cy="525978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5472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6877" y="297802"/>
            <a:ext cx="9787424" cy="2463060"/>
          </a:xfrm>
          <a:prstGeom prst="rect">
            <a:avLst/>
          </a:prstGeom>
        </p:spPr>
      </p:pic>
      <p:sp>
        <p:nvSpPr>
          <p:cNvPr id="3" name="ZoneTexte 2"/>
          <p:cNvSpPr txBox="1"/>
          <p:nvPr/>
        </p:nvSpPr>
        <p:spPr>
          <a:xfrm>
            <a:off x="606877" y="2760862"/>
            <a:ext cx="10701825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lphaLcParenR"/>
            </a:pPr>
            <a:r>
              <a:rPr lang="fr-FR" sz="2800" dirty="0" smtClean="0"/>
              <a:t>Comme les droites (DE) et (BC) sont parallèles, on utilise le théorème de Thalès</a:t>
            </a:r>
          </a:p>
          <a:p>
            <a:r>
              <a:rPr lang="fr-FR" sz="2800" dirty="0" smtClean="0">
                <a:solidFill>
                  <a:schemeClr val="accent6">
                    <a:lumMod val="75000"/>
                  </a:schemeClr>
                </a:solidFill>
              </a:rPr>
              <a:t>A est le point pivot.</a:t>
            </a:r>
          </a:p>
          <a:p>
            <a:r>
              <a:rPr lang="fr-FR" sz="2800" dirty="0" smtClean="0"/>
              <a:t>Le tableau est proportionnel</a:t>
            </a:r>
          </a:p>
          <a:p>
            <a:endParaRPr lang="fr-FR" sz="2800" dirty="0"/>
          </a:p>
          <a:p>
            <a:endParaRPr lang="fr-FR" sz="2800" dirty="0" smtClean="0"/>
          </a:p>
          <a:p>
            <a:endParaRPr lang="fr-FR" sz="2800" dirty="0" smtClean="0"/>
          </a:p>
          <a:p>
            <a:r>
              <a:rPr lang="fr-FR" sz="2800" dirty="0" smtClean="0"/>
              <a:t>DE mesure 5,6</a:t>
            </a:r>
            <a:endParaRPr lang="fr-FR" sz="2800" dirty="0"/>
          </a:p>
        </p:txBody>
      </p:sp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8629562"/>
              </p:ext>
            </p:extLst>
          </p:nvPr>
        </p:nvGraphicFramePr>
        <p:xfrm>
          <a:off x="1192246" y="4789413"/>
          <a:ext cx="5418666" cy="741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09333"/>
                <a:gridCol w="2709333"/>
              </a:tblGrid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AE</a:t>
                      </a:r>
                      <a:r>
                        <a:rPr lang="fr-FR" baseline="0" dirty="0" smtClean="0"/>
                        <a:t> = 3,2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DE = ?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AC = 2,4 + 3,2 = 5,6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BC = 9,8</a:t>
                      </a:r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  <mc:AlternateContent xmlns:mc="http://schemas.openxmlformats.org/markup-compatibility/2006">
        <mc:Choice xmlns:a14="http://schemas.microsoft.com/office/drawing/2010/main" Requires="a14">
          <p:sp>
            <p:nvSpPr>
              <p:cNvPr id="5" name="ZoneTexte 4"/>
              <p:cNvSpPr txBox="1"/>
              <p:nvPr/>
            </p:nvSpPr>
            <p:spPr>
              <a:xfrm>
                <a:off x="7613779" y="4789413"/>
                <a:ext cx="2201949" cy="54970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b="0" i="1" smtClean="0">
                          <a:latin typeface="Cambria Math" panose="02040503050406030204" pitchFamily="18" charset="0"/>
                        </a:rPr>
                        <m:t>𝐷𝐸</m:t>
                      </m:r>
                      <m:r>
                        <a:rPr lang="fr-FR" b="0" i="1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fr-FR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fr-FR" b="0" i="1" smtClean="0">
                              <a:latin typeface="Cambria Math" panose="02040503050406030204" pitchFamily="18" charset="0"/>
                            </a:rPr>
                            <m:t>3,2</m:t>
                          </m:r>
                          <m:r>
                            <a:rPr lang="fr-F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×9,8</m:t>
                          </m:r>
                        </m:num>
                        <m:den>
                          <m:r>
                            <a:rPr lang="fr-FR" b="0" i="1" smtClean="0">
                              <a:latin typeface="Cambria Math" panose="02040503050406030204" pitchFamily="18" charset="0"/>
                            </a:rPr>
                            <m:t>5,6</m:t>
                          </m:r>
                        </m:den>
                      </m:f>
                      <m:r>
                        <a:rPr lang="fr-FR" b="0" i="1" smtClean="0">
                          <a:latin typeface="Cambria Math" panose="02040503050406030204" pitchFamily="18" charset="0"/>
                        </a:rPr>
                        <m:t>=5,6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>
          <p:sp>
            <p:nvSpPr>
              <p:cNvPr id="5" name="ZoneTexte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13779" y="4789413"/>
                <a:ext cx="2201949" cy="54970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08714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6877" y="297802"/>
            <a:ext cx="9787424" cy="2463060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3" name="ZoneTexte 2"/>
              <p:cNvSpPr txBox="1"/>
              <p:nvPr/>
            </p:nvSpPr>
            <p:spPr>
              <a:xfrm>
                <a:off x="895739" y="2760862"/>
                <a:ext cx="9778481" cy="377603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2000" dirty="0" smtClean="0">
                    <a:solidFill>
                      <a:schemeClr val="accent1">
                        <a:lumMod val="75000"/>
                      </a:schemeClr>
                    </a:solidFill>
                  </a:rPr>
                  <a:t>b) Comme on cherche à savoir si (EF) et (AB) sont parallèles</a:t>
                </a:r>
                <a:r>
                  <a:rPr lang="fr-FR" sz="2000" dirty="0" smtClean="0">
                    <a:solidFill>
                      <a:schemeClr val="accent6">
                        <a:lumMod val="75000"/>
                      </a:schemeClr>
                    </a:solidFill>
                  </a:rPr>
                  <a:t>, le point pivot est C</a:t>
                </a:r>
              </a:p>
              <a:p>
                <a:endParaRPr lang="fr-FR" sz="2000" dirty="0">
                  <a:solidFill>
                    <a:schemeClr val="accent1">
                      <a:lumMod val="75000"/>
                    </a:schemeClr>
                  </a:solidFill>
                </a:endParaRPr>
              </a:p>
              <a:p>
                <a:r>
                  <a:rPr lang="fr-FR" sz="2000" dirty="0" smtClean="0">
                    <a:solidFill>
                      <a:schemeClr val="accent1">
                        <a:lumMod val="75000"/>
                      </a:schemeClr>
                    </a:solidFill>
                  </a:rPr>
                  <a:t>Les points C, E, A et C, F, B sont alignés dans le même ordre</a:t>
                </a:r>
              </a:p>
              <a:p>
                <a:r>
                  <a:rPr lang="fr-FR" sz="2000" dirty="0" smtClean="0">
                    <a:solidFill>
                      <a:schemeClr val="accent1">
                        <a:lumMod val="75000"/>
                      </a:schemeClr>
                    </a:solidFill>
                  </a:rPr>
                  <a:t>On calcule : </a:t>
                </a:r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fr-FR" sz="2000" i="1" smtClean="0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fr-FR" sz="2000" b="0" i="1" smtClean="0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𝐶𝐸</m:t>
                          </m:r>
                        </m:num>
                        <m:den>
                          <m:r>
                            <a:rPr lang="fr-FR" sz="2000" b="0" i="1" smtClean="0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𝐶𝐴</m:t>
                          </m:r>
                        </m:den>
                      </m:f>
                      <m:r>
                        <a:rPr lang="fr-FR" sz="2000" b="0" i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fr-FR" sz="2000" b="0" i="1" smtClean="0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fr-FR" sz="2000" b="0" i="1" smtClean="0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2,4</m:t>
                          </m:r>
                        </m:num>
                        <m:den>
                          <m:r>
                            <a:rPr lang="fr-FR" sz="2000" b="0" i="1" smtClean="0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5,6</m:t>
                          </m:r>
                        </m:den>
                      </m:f>
                      <m:r>
                        <a:rPr lang="fr-FR" sz="2000" b="0" i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fr-FR" sz="2000" b="0" i="1" smtClean="0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fr-FR" sz="2000" b="0" i="1" smtClean="0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24</m:t>
                          </m:r>
                        </m:num>
                        <m:den>
                          <m:r>
                            <a:rPr lang="fr-FR" sz="2000" b="0" i="1" smtClean="0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56</m:t>
                          </m:r>
                        </m:den>
                      </m:f>
                      <m:r>
                        <a:rPr lang="fr-FR" sz="2000" b="0" i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fr-FR" sz="2000" b="0" i="1" smtClean="0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fr-FR" sz="2000" b="0" i="1" smtClean="0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fr-FR" sz="2000" b="0" i="1" smtClean="0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7</m:t>
                          </m:r>
                        </m:den>
                      </m:f>
                    </m:oMath>
                  </m:oMathPara>
                </a14:m>
                <a:endParaRPr lang="fr-FR" sz="2000" dirty="0" smtClean="0">
                  <a:solidFill>
                    <a:schemeClr val="accent1">
                      <a:lumMod val="75000"/>
                    </a:schemeClr>
                  </a:solidFill>
                </a:endParaRPr>
              </a:p>
              <a:p>
                <a:endParaRPr lang="fr-FR" sz="2000" dirty="0">
                  <a:solidFill>
                    <a:schemeClr val="accent1">
                      <a:lumMod val="75000"/>
                    </a:schemeClr>
                  </a:solidFill>
                </a:endParaRPr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fr-FR" sz="2000" i="1" smtClean="0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fr-FR" sz="2000" b="0" i="1" smtClean="0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𝐶𝐹</m:t>
                          </m:r>
                        </m:num>
                        <m:den>
                          <m:r>
                            <a:rPr lang="fr-FR" sz="2000" b="0" i="1" smtClean="0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𝐶𝐵</m:t>
                          </m:r>
                        </m:den>
                      </m:f>
                      <m:r>
                        <a:rPr lang="fr-FR" sz="2000" b="0" i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fr-FR" sz="2000" b="0" i="1" smtClean="0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fr-FR" sz="2000" b="0" i="1" smtClean="0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4,2</m:t>
                          </m:r>
                        </m:num>
                        <m:den>
                          <m:r>
                            <a:rPr lang="fr-FR" sz="2000" b="0" i="1" smtClean="0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9,8</m:t>
                          </m:r>
                        </m:den>
                      </m:f>
                      <m:r>
                        <a:rPr lang="fr-FR" sz="2000" b="0" i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fr-FR" sz="2000" b="0" i="1" smtClean="0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fr-FR" sz="2000" b="0" i="1" smtClean="0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42</m:t>
                          </m:r>
                        </m:num>
                        <m:den>
                          <m:r>
                            <a:rPr lang="fr-FR" sz="2000" b="0" i="1" smtClean="0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98</m:t>
                          </m:r>
                        </m:den>
                      </m:f>
                      <m:r>
                        <a:rPr lang="fr-FR" sz="2000" b="0" i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fr-FR" sz="2000" b="0" i="1" smtClean="0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fr-FR" sz="2000" b="0" i="1" smtClean="0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fr-FR" sz="2000" b="0" i="1" smtClean="0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7</m:t>
                          </m:r>
                        </m:den>
                      </m:f>
                    </m:oMath>
                  </m:oMathPara>
                </a14:m>
                <a:endParaRPr lang="fr-FR" sz="2000" dirty="0" smtClean="0">
                  <a:solidFill>
                    <a:schemeClr val="accent1">
                      <a:lumMod val="75000"/>
                    </a:schemeClr>
                  </a:solidFill>
                </a:endParaRPr>
              </a:p>
              <a:p>
                <a:endParaRPr lang="fr-FR" sz="2000" dirty="0" smtClean="0">
                  <a:solidFill>
                    <a:schemeClr val="accent1">
                      <a:lumMod val="75000"/>
                    </a:schemeClr>
                  </a:solidFill>
                </a:endParaRPr>
              </a:p>
              <a:p>
                <a:r>
                  <a:rPr lang="fr-FR" sz="2000" dirty="0" smtClean="0">
                    <a:solidFill>
                      <a:schemeClr val="accent1">
                        <a:lumMod val="75000"/>
                      </a:schemeClr>
                    </a:solidFill>
                  </a:rPr>
                  <a:t>Comme les rapports sont égaux, d’après la réciproque du théorème de Thalès, les droites (EF) et (AB) sont parallèles.</a:t>
                </a:r>
                <a:endParaRPr lang="fr-FR" sz="2000" dirty="0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</mc:Choice>
        <mc:Fallback>
          <p:sp>
            <p:nvSpPr>
              <p:cNvPr id="3" name="ZoneTexte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5739" y="2760862"/>
                <a:ext cx="9778481" cy="3776034"/>
              </a:xfrm>
              <a:prstGeom prst="rect">
                <a:avLst/>
              </a:prstGeom>
              <a:blipFill rotWithShape="0">
                <a:blip r:embed="rId3"/>
                <a:stretch>
                  <a:fillRect l="-686" t="-969" b="-1939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348105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6877" y="297802"/>
            <a:ext cx="9787424" cy="2463060"/>
          </a:xfrm>
          <a:prstGeom prst="rect">
            <a:avLst/>
          </a:prstGeom>
        </p:spPr>
      </p:pic>
      <p:sp>
        <p:nvSpPr>
          <p:cNvPr id="3" name="ZoneTexte 2"/>
          <p:cNvSpPr txBox="1"/>
          <p:nvPr/>
        </p:nvSpPr>
        <p:spPr>
          <a:xfrm>
            <a:off x="877078" y="2911151"/>
            <a:ext cx="10245012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chemeClr val="accent1">
                    <a:lumMod val="75000"/>
                  </a:schemeClr>
                </a:solidFill>
              </a:rPr>
              <a:t>c) Comme les droites (EF) et (AB) sont parallèles, on utilise le théorème de Thalès</a:t>
            </a:r>
          </a:p>
          <a:p>
            <a:r>
              <a:rPr lang="fr-FR" sz="2400" dirty="0" smtClean="0">
                <a:solidFill>
                  <a:schemeClr val="accent6">
                    <a:lumMod val="75000"/>
                  </a:schemeClr>
                </a:solidFill>
              </a:rPr>
              <a:t>Le point pivot est C.</a:t>
            </a:r>
          </a:p>
          <a:p>
            <a:r>
              <a:rPr lang="fr-FR" sz="2400" dirty="0" smtClean="0">
                <a:solidFill>
                  <a:schemeClr val="accent1">
                    <a:lumMod val="75000"/>
                  </a:schemeClr>
                </a:solidFill>
              </a:rPr>
              <a:t>Le tableau est proportionnel</a:t>
            </a:r>
          </a:p>
          <a:p>
            <a:endParaRPr lang="fr-FR" sz="2400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fr-FR" sz="2400" dirty="0" smtClean="0">
              <a:solidFill>
                <a:schemeClr val="accent1">
                  <a:lumMod val="75000"/>
                </a:schemeClr>
              </a:solidFill>
            </a:endParaRPr>
          </a:p>
          <a:p>
            <a:endParaRPr lang="fr-FR" sz="2400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fr-FR" sz="2400" dirty="0" smtClean="0">
              <a:solidFill>
                <a:schemeClr val="accent1">
                  <a:lumMod val="75000"/>
                </a:schemeClr>
              </a:solidFill>
            </a:endParaRPr>
          </a:p>
          <a:p>
            <a:endParaRPr lang="fr-FR" sz="2400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fr-FR" sz="2400" dirty="0" smtClean="0">
                <a:solidFill>
                  <a:schemeClr val="accent1">
                    <a:lumMod val="75000"/>
                  </a:schemeClr>
                </a:solidFill>
              </a:rPr>
              <a:t>EF mesure 3</a:t>
            </a:r>
            <a:endParaRPr lang="fr-FR" sz="2400" dirty="0">
              <a:solidFill>
                <a:schemeClr val="accent1">
                  <a:lumMod val="75000"/>
                </a:schemeClr>
              </a:solidFill>
            </a:endParaRPr>
          </a:p>
        </p:txBody>
      </p:sp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2740081"/>
              </p:ext>
            </p:extLst>
          </p:nvPr>
        </p:nvGraphicFramePr>
        <p:xfrm>
          <a:off x="1544410" y="4516420"/>
          <a:ext cx="3956179" cy="741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61502"/>
                <a:gridCol w="1994677"/>
              </a:tblGrid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CE = 2,4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EF = ?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CA</a:t>
                      </a:r>
                      <a:r>
                        <a:rPr lang="fr-FR" baseline="0" dirty="0" smtClean="0"/>
                        <a:t> = 5,6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AB = 7</a:t>
                      </a:r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  <mc:AlternateContent xmlns:mc="http://schemas.openxmlformats.org/markup-compatibility/2006">
        <mc:Choice xmlns:a14="http://schemas.microsoft.com/office/drawing/2010/main" Requires="a14">
          <p:sp>
            <p:nvSpPr>
              <p:cNvPr id="5" name="ZoneTexte 4"/>
              <p:cNvSpPr txBox="1"/>
              <p:nvPr/>
            </p:nvSpPr>
            <p:spPr>
              <a:xfrm>
                <a:off x="6559420" y="4516420"/>
                <a:ext cx="2771192" cy="54970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b="0" i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𝐸𝐹</m:t>
                      </m:r>
                      <m:r>
                        <a:rPr lang="fr-FR" b="0" i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fr-FR" b="0" i="1" smtClean="0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fr-FR" b="0" i="1" smtClean="0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2,4</m:t>
                          </m:r>
                          <m:r>
                            <a:rPr lang="fr-FR" b="0" i="1" smtClean="0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×7</m:t>
                          </m:r>
                        </m:num>
                        <m:den>
                          <m:r>
                            <a:rPr lang="fr-FR" b="0" i="1" smtClean="0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5,6</m:t>
                          </m:r>
                        </m:den>
                      </m:f>
                      <m:r>
                        <a:rPr lang="fr-FR" b="0" i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=3</m:t>
                      </m:r>
                    </m:oMath>
                  </m:oMathPara>
                </a14:m>
                <a:endParaRPr lang="fr-FR" dirty="0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</mc:Choice>
        <mc:Fallback>
          <p:sp>
            <p:nvSpPr>
              <p:cNvPr id="5" name="ZoneTexte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59420" y="4516420"/>
                <a:ext cx="2771192" cy="54970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717126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6574" y="435234"/>
            <a:ext cx="9305051" cy="2831280"/>
          </a:xfrm>
          <a:prstGeom prst="rect">
            <a:avLst/>
          </a:prstGeom>
        </p:spPr>
      </p:pic>
      <p:sp>
        <p:nvSpPr>
          <p:cNvPr id="3" name="ZoneTexte 2"/>
          <p:cNvSpPr txBox="1"/>
          <p:nvPr/>
        </p:nvSpPr>
        <p:spPr>
          <a:xfrm>
            <a:off x="895739" y="3266514"/>
            <a:ext cx="10767526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 smtClean="0"/>
              <a:t>a) Comme ROU et OUE sont des triangles inscrits dans un cercle</a:t>
            </a:r>
          </a:p>
          <a:p>
            <a:r>
              <a:rPr lang="fr-FR" sz="3200" dirty="0" smtClean="0"/>
              <a:t>Et que [RU] est un diamètre, [UE] est un diamètre</a:t>
            </a:r>
          </a:p>
          <a:p>
            <a:r>
              <a:rPr lang="fr-FR" sz="3200" dirty="0" smtClean="0"/>
              <a:t>Alors ce sont des triangles rectangles</a:t>
            </a:r>
          </a:p>
          <a:p>
            <a:endParaRPr lang="fr-FR" sz="3200" dirty="0" smtClean="0"/>
          </a:p>
          <a:p>
            <a:r>
              <a:rPr lang="fr-FR" sz="3200" dirty="0" smtClean="0"/>
              <a:t>D’après : Un triangle inscrit dans un cercle dont un côté est un diamètre est un triangle rectangle</a:t>
            </a:r>
            <a:endParaRPr lang="fr-FR" sz="3200" dirty="0"/>
          </a:p>
        </p:txBody>
      </p:sp>
    </p:spTree>
    <p:extLst>
      <p:ext uri="{BB962C8B-B14F-4D97-AF65-F5344CB8AC3E}">
        <p14:creationId xmlns:p14="http://schemas.microsoft.com/office/powerpoint/2010/main" val="32527438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3979" y="296136"/>
            <a:ext cx="9305051" cy="2831280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3" name="ZoneTexte 2"/>
              <p:cNvSpPr txBox="1"/>
              <p:nvPr/>
            </p:nvSpPr>
            <p:spPr>
              <a:xfrm>
                <a:off x="762681" y="3564294"/>
                <a:ext cx="9547646" cy="306359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dirty="0" smtClean="0"/>
                  <a:t> </a:t>
                </a:r>
                <a:r>
                  <a:rPr lang="fr-FR" sz="2400" b="1" dirty="0" smtClean="0">
                    <a:solidFill>
                      <a:schemeClr val="accent1">
                        <a:lumMod val="75000"/>
                      </a:schemeClr>
                    </a:solidFill>
                  </a:rPr>
                  <a:t>Le coefficient de réduction est 2/3</a:t>
                </a:r>
              </a:p>
              <a:p>
                <a:endParaRPr lang="fr-FR" sz="2400" dirty="0">
                  <a:solidFill>
                    <a:schemeClr val="accent1">
                      <a:lumMod val="75000"/>
                    </a:schemeClr>
                  </a:solidFill>
                </a:endParaRPr>
              </a:p>
              <a:p>
                <a:r>
                  <a:rPr lang="fr-FR" sz="2400" dirty="0" smtClean="0">
                    <a:solidFill>
                      <a:schemeClr val="accent1">
                        <a:lumMod val="75000"/>
                      </a:schemeClr>
                    </a:solidFill>
                  </a:rPr>
                  <a:t>c) Le triangle GUE est rectangle en G, on utilise le théorème de Pythagore</a:t>
                </a:r>
              </a:p>
              <a:p>
                <a:r>
                  <a:rPr lang="fr-FR" sz="2400" dirty="0" smtClean="0">
                    <a:solidFill>
                      <a:schemeClr val="accent1">
                        <a:lumMod val="75000"/>
                      </a:schemeClr>
                    </a:solidFill>
                  </a:rPr>
                  <a:t>GE² = UE² - UG² = 3² - 2,4² = 9 – 5,76 = 3,24	GE =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fr-FR" sz="2400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fr-FR" sz="2400" b="0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3,24</m:t>
                        </m:r>
                      </m:e>
                    </m:rad>
                    <m:r>
                      <a:rPr lang="fr-FR" sz="2400" b="0" i="1" smtClean="0">
                        <a:solidFill>
                          <a:schemeClr val="accent1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=1,8</m:t>
                    </m:r>
                  </m:oMath>
                </a14:m>
                <a:endParaRPr lang="fr-FR" sz="2400" dirty="0" smtClean="0">
                  <a:solidFill>
                    <a:schemeClr val="accent1">
                      <a:lumMod val="75000"/>
                    </a:schemeClr>
                  </a:solidFill>
                </a:endParaRPr>
              </a:p>
              <a:p>
                <a:r>
                  <a:rPr lang="fr-FR" sz="2400" b="1" dirty="0" smtClean="0">
                    <a:solidFill>
                      <a:schemeClr val="accent1">
                        <a:lumMod val="75000"/>
                      </a:schemeClr>
                    </a:solidFill>
                  </a:rPr>
                  <a:t>GE mesure 1,8 cm</a:t>
                </a:r>
              </a:p>
              <a:p>
                <a:endParaRPr lang="fr-FR" sz="2400" dirty="0">
                  <a:solidFill>
                    <a:schemeClr val="accent1">
                      <a:lumMod val="75000"/>
                    </a:schemeClr>
                  </a:solidFill>
                </a:endParaRPr>
              </a:p>
              <a:p>
                <a:r>
                  <a:rPr lang="fr-FR" sz="2400" dirty="0" smtClean="0">
                    <a:solidFill>
                      <a:schemeClr val="accent1">
                        <a:lumMod val="75000"/>
                      </a:schemeClr>
                    </a:solidFill>
                  </a:rPr>
                  <a:t>d) UO = GU x k = 2,4 x 2/3 = 1,6	</a:t>
                </a:r>
                <a:r>
                  <a:rPr lang="fr-FR" sz="2400" b="1" dirty="0" smtClean="0">
                    <a:solidFill>
                      <a:schemeClr val="accent1">
                        <a:lumMod val="75000"/>
                      </a:schemeClr>
                    </a:solidFill>
                  </a:rPr>
                  <a:t>UO mesure 1,6 cm</a:t>
                </a:r>
              </a:p>
              <a:p>
                <a:r>
                  <a:rPr lang="fr-FR" sz="2400" dirty="0" smtClean="0">
                    <a:solidFill>
                      <a:schemeClr val="accent1">
                        <a:lumMod val="75000"/>
                      </a:schemeClr>
                    </a:solidFill>
                  </a:rPr>
                  <a:t>e) RO = GE x k = 1,8 x 2/3 = 1,2	</a:t>
                </a:r>
                <a:r>
                  <a:rPr lang="fr-FR" sz="2400" b="1" dirty="0" smtClean="0">
                    <a:solidFill>
                      <a:schemeClr val="accent1">
                        <a:lumMod val="75000"/>
                      </a:schemeClr>
                    </a:solidFill>
                  </a:rPr>
                  <a:t>RO mesure 1,2 cm</a:t>
                </a:r>
                <a:endParaRPr lang="fr-FR" sz="2400" b="1" dirty="0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</mc:Choice>
        <mc:Fallback>
          <p:sp>
            <p:nvSpPr>
              <p:cNvPr id="3" name="ZoneTexte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681" y="3564294"/>
                <a:ext cx="9547646" cy="3063596"/>
              </a:xfrm>
              <a:prstGeom prst="rect">
                <a:avLst/>
              </a:prstGeom>
              <a:blipFill rotWithShape="0">
                <a:blip r:embed="rId3"/>
                <a:stretch>
                  <a:fillRect l="-958" t="-1594" b="-3785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" name="ZoneTexte 3"/>
              <p:cNvSpPr txBox="1"/>
              <p:nvPr/>
            </p:nvSpPr>
            <p:spPr>
              <a:xfrm>
                <a:off x="883979" y="2706064"/>
                <a:ext cx="4108689" cy="63979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2000" b="0" i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fr-FR" sz="2000" b="0" i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) </m:t>
                      </m:r>
                      <m:r>
                        <a:rPr lang="fr-FR" sz="2000" b="0" i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fr-FR" sz="2000" b="0" i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fr-FR" sz="2000" b="0" i="1" smtClean="0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fr-FR" sz="2000" b="0" i="1" smtClean="0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𝐿𝑜𝑛𝑔𝑢𝑒𝑢𝑟</m:t>
                          </m:r>
                          <m:r>
                            <a:rPr lang="fr-FR" sz="2000" b="0" i="1" smtClean="0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fr-FR" sz="2000" b="0" i="1" smtClean="0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𝑎𝑟𝑟𝑖𝑣</m:t>
                          </m:r>
                          <m:r>
                            <a:rPr lang="fr-FR" sz="2000" b="0" i="1" smtClean="0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é</m:t>
                          </m:r>
                          <m:r>
                            <a:rPr lang="fr-FR" sz="2000" b="0" i="1" smtClean="0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𝑒</m:t>
                          </m:r>
                        </m:num>
                        <m:den>
                          <m:r>
                            <a:rPr lang="fr-FR" sz="2000" b="0" i="1" smtClean="0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𝐿𝑜𝑛𝑔𝑢𝑒𝑢𝑟</m:t>
                          </m:r>
                          <m:r>
                            <a:rPr lang="fr-FR" sz="2000" b="0" i="1" smtClean="0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fr-FR" sz="2000" b="0" i="1" smtClean="0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𝑑</m:t>
                          </m:r>
                          <m:r>
                            <a:rPr lang="fr-FR" sz="2000" b="0" i="1" smtClean="0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é</m:t>
                          </m:r>
                          <m:r>
                            <a:rPr lang="fr-FR" sz="2000" b="0" i="1" smtClean="0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𝑝𝑎𝑟𝑡</m:t>
                          </m:r>
                        </m:den>
                      </m:f>
                      <m:r>
                        <a:rPr lang="fr-FR" sz="2000" b="0" i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fr-FR" sz="2000" b="0" i="1" smtClean="0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fr-FR" sz="2000" b="0" i="1" smtClean="0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𝑅𝑈</m:t>
                          </m:r>
                        </m:num>
                        <m:den>
                          <m:r>
                            <a:rPr lang="fr-FR" sz="2000" b="0" i="1" smtClean="0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𝑈𝐸</m:t>
                          </m:r>
                        </m:den>
                      </m:f>
                      <m:r>
                        <a:rPr lang="fr-FR" sz="2000" b="0" i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fr-FR" sz="2000" b="0" i="1" smtClean="0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fr-FR" sz="2000" b="0" i="1" smtClean="0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fr-FR" sz="2000" b="0" i="1" smtClean="0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fr-FR" sz="2000" dirty="0"/>
              </a:p>
            </p:txBody>
          </p:sp>
        </mc:Choice>
        <mc:Fallback>
          <p:sp>
            <p:nvSpPr>
              <p:cNvPr id="4" name="ZoneText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3979" y="2706064"/>
                <a:ext cx="4108689" cy="639791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792637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0501" y="299164"/>
            <a:ext cx="6431676" cy="2500020"/>
          </a:xfrm>
          <a:prstGeom prst="rect">
            <a:avLst/>
          </a:prstGeom>
        </p:spPr>
      </p:pic>
      <p:sp>
        <p:nvSpPr>
          <p:cNvPr id="3" name="ZoneTexte 2"/>
          <p:cNvSpPr txBox="1"/>
          <p:nvPr/>
        </p:nvSpPr>
        <p:spPr>
          <a:xfrm>
            <a:off x="6856203" y="633228"/>
            <a:ext cx="4851918" cy="1477328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 u="sng" dirty="0" smtClean="0">
                <a:solidFill>
                  <a:schemeClr val="accent1">
                    <a:lumMod val="75000"/>
                  </a:schemeClr>
                </a:solidFill>
              </a:rPr>
              <a:t>Montrons que (CB) est parallèle à (SO) :</a:t>
            </a:r>
          </a:p>
          <a:p>
            <a:r>
              <a:rPr lang="fr-FR" dirty="0" smtClean="0">
                <a:solidFill>
                  <a:schemeClr val="accent1">
                    <a:lumMod val="75000"/>
                  </a:schemeClr>
                </a:solidFill>
              </a:rPr>
              <a:t>Comme (CB) et (SO) sont perpendiculaires à (AO)</a:t>
            </a:r>
          </a:p>
          <a:p>
            <a:r>
              <a:rPr lang="fr-FR" dirty="0" smtClean="0">
                <a:solidFill>
                  <a:schemeClr val="accent1">
                    <a:lumMod val="75000"/>
                  </a:schemeClr>
                </a:solidFill>
              </a:rPr>
              <a:t>Alors elles sont parallèles</a:t>
            </a:r>
          </a:p>
          <a:p>
            <a:r>
              <a:rPr lang="fr-FR" dirty="0" smtClean="0">
                <a:solidFill>
                  <a:schemeClr val="accent1">
                    <a:lumMod val="75000"/>
                  </a:schemeClr>
                </a:solidFill>
              </a:rPr>
              <a:t>D’après : Deux droites perpendiculaires à une même droite sont parallèles.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709127" y="3228392"/>
            <a:ext cx="5299787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smtClean="0">
                <a:solidFill>
                  <a:schemeClr val="accent6">
                    <a:lumMod val="75000"/>
                  </a:schemeClr>
                </a:solidFill>
              </a:rPr>
              <a:t>Comme (CB) et (SO) sont parallèles, on utilise le théorème de Thalès</a:t>
            </a:r>
          </a:p>
          <a:p>
            <a:r>
              <a:rPr lang="fr-FR" sz="2000" dirty="0" smtClean="0">
                <a:solidFill>
                  <a:schemeClr val="accent6">
                    <a:lumMod val="75000"/>
                  </a:schemeClr>
                </a:solidFill>
              </a:rPr>
              <a:t>Le point pivot est A</a:t>
            </a:r>
          </a:p>
          <a:p>
            <a:r>
              <a:rPr lang="fr-FR" sz="2000" dirty="0" smtClean="0">
                <a:solidFill>
                  <a:schemeClr val="accent6">
                    <a:lumMod val="75000"/>
                  </a:schemeClr>
                </a:solidFill>
              </a:rPr>
              <a:t>Le tableau est proportionnel</a:t>
            </a:r>
          </a:p>
          <a:p>
            <a:endParaRPr lang="fr-FR" sz="2000" dirty="0">
              <a:solidFill>
                <a:schemeClr val="accent6">
                  <a:lumMod val="75000"/>
                </a:schemeClr>
              </a:solidFill>
            </a:endParaRPr>
          </a:p>
          <a:p>
            <a:endParaRPr lang="fr-FR" sz="2000" dirty="0" smtClean="0">
              <a:solidFill>
                <a:schemeClr val="accent6">
                  <a:lumMod val="75000"/>
                </a:schemeClr>
              </a:solidFill>
            </a:endParaRPr>
          </a:p>
          <a:p>
            <a:endParaRPr lang="fr-FR" sz="2000" dirty="0">
              <a:solidFill>
                <a:schemeClr val="accent6">
                  <a:lumMod val="75000"/>
                </a:schemeClr>
              </a:solidFill>
            </a:endParaRPr>
          </a:p>
          <a:p>
            <a:endParaRPr lang="fr-FR" sz="2000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fr-FR" sz="2000" dirty="0" smtClean="0">
                <a:solidFill>
                  <a:schemeClr val="accent6">
                    <a:lumMod val="75000"/>
                  </a:schemeClr>
                </a:solidFill>
              </a:rPr>
              <a:t>SO mesure 2,5 m</a:t>
            </a:r>
          </a:p>
          <a:p>
            <a:r>
              <a:rPr lang="fr-FR" sz="2000" b="1" dirty="0" smtClean="0">
                <a:solidFill>
                  <a:schemeClr val="accent6">
                    <a:lumMod val="75000"/>
                  </a:schemeClr>
                </a:solidFill>
              </a:rPr>
              <a:t>La hauteur du cône de sel est de 2,5 m</a:t>
            </a:r>
            <a:endParaRPr lang="fr-FR" sz="20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6644989"/>
              </p:ext>
            </p:extLst>
          </p:nvPr>
        </p:nvGraphicFramePr>
        <p:xfrm>
          <a:off x="1357558" y="4697561"/>
          <a:ext cx="3191070" cy="741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95535"/>
                <a:gridCol w="1595535"/>
              </a:tblGrid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AB = 3,20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CB = 1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AO = 8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SO = ?</a:t>
                      </a:r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7" name="Connecteur droit 6"/>
          <p:cNvCxnSpPr/>
          <p:nvPr/>
        </p:nvCxnSpPr>
        <p:spPr>
          <a:xfrm>
            <a:off x="7744409" y="3228392"/>
            <a:ext cx="0" cy="238863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ZoneTexte 7"/>
          <p:cNvSpPr txBox="1"/>
          <p:nvPr/>
        </p:nvSpPr>
        <p:spPr>
          <a:xfrm>
            <a:off x="8312477" y="4603514"/>
            <a:ext cx="3367722" cy="1200329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 dirty="0" smtClean="0"/>
              <a:t>Comme A, B, E, O sont alignés :</a:t>
            </a:r>
          </a:p>
          <a:p>
            <a:r>
              <a:rPr lang="fr-FR" dirty="0" smtClean="0"/>
              <a:t>AO = AB + BE + EO</a:t>
            </a:r>
          </a:p>
          <a:p>
            <a:r>
              <a:rPr lang="fr-FR" dirty="0" smtClean="0"/>
              <a:t>AO = 3,20 + 2,30 + 5/2</a:t>
            </a:r>
          </a:p>
          <a:p>
            <a:r>
              <a:rPr lang="fr-FR" dirty="0" smtClean="0"/>
              <a:t>AO = 8 m</a:t>
            </a:r>
            <a:endParaRPr lang="fr-FR" dirty="0"/>
          </a:p>
        </p:txBody>
      </p:sp>
      <p:sp>
        <p:nvSpPr>
          <p:cNvPr id="9" name="ZoneTexte 8"/>
          <p:cNvSpPr txBox="1"/>
          <p:nvPr/>
        </p:nvSpPr>
        <p:spPr>
          <a:xfrm>
            <a:off x="8144525" y="2618371"/>
            <a:ext cx="3563595" cy="120032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fr-FR" dirty="0" smtClean="0"/>
              <a:t>SEL est un triangle isocèle, la hauteur et la médiane sont confondues, donc </a:t>
            </a:r>
          </a:p>
          <a:p>
            <a:r>
              <a:rPr lang="fr-FR" dirty="0" smtClean="0"/>
              <a:t>EO = EL/2 = 5/2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0" name="ZoneTexte 9"/>
              <p:cNvSpPr txBox="1"/>
              <p:nvPr/>
            </p:nvSpPr>
            <p:spPr>
              <a:xfrm>
                <a:off x="5212984" y="4603514"/>
                <a:ext cx="1963358" cy="61074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2000" b="0" i="1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𝑆𝑂</m:t>
                      </m:r>
                      <m:r>
                        <a:rPr lang="fr-FR" sz="2000" b="0" i="1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fr-FR" sz="2000" b="0" i="1" smtClean="0">
                              <a:solidFill>
                                <a:schemeClr val="accent6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fr-FR" sz="2000" b="0" i="1" smtClean="0">
                              <a:solidFill>
                                <a:schemeClr val="accent6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8</m:t>
                          </m:r>
                          <m:r>
                            <a:rPr lang="fr-FR" sz="2000" b="0" i="1" smtClean="0">
                              <a:solidFill>
                                <a:schemeClr val="accent6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×1</m:t>
                          </m:r>
                        </m:num>
                        <m:den>
                          <m:r>
                            <a:rPr lang="fr-FR" sz="2000" b="0" i="1" smtClean="0">
                              <a:solidFill>
                                <a:schemeClr val="accent6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3,2</m:t>
                          </m:r>
                        </m:den>
                      </m:f>
                      <m:r>
                        <a:rPr lang="fr-FR" sz="2000" b="0" i="1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=2,5</m:t>
                      </m:r>
                    </m:oMath>
                  </m:oMathPara>
                </a14:m>
                <a:endParaRPr lang="fr-FR" sz="2000" dirty="0">
                  <a:solidFill>
                    <a:schemeClr val="accent6">
                      <a:lumMod val="75000"/>
                    </a:schemeClr>
                  </a:solidFill>
                </a:endParaRPr>
              </a:p>
            </p:txBody>
          </p:sp>
        </mc:Choice>
        <mc:Fallback>
          <p:sp>
            <p:nvSpPr>
              <p:cNvPr id="10" name="ZoneTexte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12984" y="4603514"/>
                <a:ext cx="1963358" cy="610745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4393665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528</Words>
  <Application>Microsoft Office PowerPoint</Application>
  <PresentationFormat>Grand écran</PresentationFormat>
  <Paragraphs>109</Paragraphs>
  <Slides>9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Cambria Math</vt:lpstr>
      <vt:lpstr>Thème Office</vt:lpstr>
      <vt:lpstr>Corrigé : Fiche Révisions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Corrigé : Fiche Révisions</dc:title>
  <dc:creator>Stella HEINRICH</dc:creator>
  <cp:lastModifiedBy>Stella HEINRICH</cp:lastModifiedBy>
  <cp:revision>9</cp:revision>
  <dcterms:created xsi:type="dcterms:W3CDTF">2015-10-11T08:17:58Z</dcterms:created>
  <dcterms:modified xsi:type="dcterms:W3CDTF">2015-10-11T08:57:21Z</dcterms:modified>
</cp:coreProperties>
</file>