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2"/>
  </p:notesMasterIdLst>
  <p:sldIdLst>
    <p:sldId id="256" r:id="rId2"/>
    <p:sldId id="321" r:id="rId3"/>
    <p:sldId id="322" r:id="rId4"/>
    <p:sldId id="323" r:id="rId5"/>
    <p:sldId id="324" r:id="rId6"/>
    <p:sldId id="325" r:id="rId7"/>
    <p:sldId id="326" r:id="rId8"/>
    <p:sldId id="327" r:id="rId9"/>
    <p:sldId id="328" r:id="rId10"/>
    <p:sldId id="329" r:id="rId11"/>
    <p:sldId id="320" r:id="rId12"/>
    <p:sldId id="313" r:id="rId13"/>
    <p:sldId id="269" r:id="rId14"/>
    <p:sldId id="270" r:id="rId15"/>
    <p:sldId id="262" r:id="rId16"/>
    <p:sldId id="263" r:id="rId17"/>
    <p:sldId id="310" r:id="rId18"/>
    <p:sldId id="311" r:id="rId19"/>
    <p:sldId id="330" r:id="rId20"/>
    <p:sldId id="266" r:id="rId21"/>
    <p:sldId id="315" r:id="rId22"/>
    <p:sldId id="305" r:id="rId23"/>
    <p:sldId id="307" r:id="rId24"/>
    <p:sldId id="308" r:id="rId25"/>
    <p:sldId id="304" r:id="rId26"/>
    <p:sldId id="296" r:id="rId27"/>
    <p:sldId id="284" r:id="rId28"/>
    <p:sldId id="283" r:id="rId29"/>
    <p:sldId id="272" r:id="rId30"/>
    <p:sldId id="279" r:id="rId31"/>
    <p:sldId id="273" r:id="rId32"/>
    <p:sldId id="282" r:id="rId33"/>
    <p:sldId id="274" r:id="rId34"/>
    <p:sldId id="281" r:id="rId35"/>
    <p:sldId id="275" r:id="rId36"/>
    <p:sldId id="276" r:id="rId37"/>
    <p:sldId id="277" r:id="rId38"/>
    <p:sldId id="278" r:id="rId39"/>
    <p:sldId id="285" r:id="rId40"/>
    <p:sldId id="286" r:id="rId41"/>
    <p:sldId id="287" r:id="rId42"/>
    <p:sldId id="288" r:id="rId43"/>
    <p:sldId id="289" r:id="rId44"/>
    <p:sldId id="290" r:id="rId45"/>
    <p:sldId id="291" r:id="rId46"/>
    <p:sldId id="292" r:id="rId47"/>
    <p:sldId id="293" r:id="rId48"/>
    <p:sldId id="294" r:id="rId49"/>
    <p:sldId id="295" r:id="rId50"/>
    <p:sldId id="309" r:id="rId5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000" y="4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0AA21C-8B0F-4F91-94C9-D15E04737A6C}" type="datetimeFigureOut">
              <a:rPr lang="fr-FR" smtClean="0"/>
              <a:pPr/>
              <a:t>17/01/2024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F6CDA8-FCA2-4EF8-B9D5-FC852F7F557B}" type="slidenum">
              <a:rPr lang="fr-FR" smtClean="0"/>
              <a:pPr/>
              <a:t>‹N°›</a:t>
            </a:fld>
            <a:endParaRPr lang="fr-FR"/>
          </a:p>
        </p:txBody>
      </p:sp>
    </p:spTree>
    <p:extLst>
      <p:ext uri="{BB962C8B-B14F-4D97-AF65-F5344CB8AC3E}">
        <p14:creationId xmlns:p14="http://schemas.microsoft.com/office/powerpoint/2010/main" val="1295294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solidFill>
            <a:srgbClr val="4F81BD"/>
          </a:solidFill>
          <a:ln w="25560">
            <a:solidFill>
              <a:srgbClr val="385D8A"/>
            </a:solidFill>
            <a:prstDash val="solid"/>
          </a:ln>
        </p:spPr>
      </p:sp>
      <p:sp>
        <p:nvSpPr>
          <p:cNvPr id="3" name="Espace réservé des commentaires 2"/>
          <p:cNvSpPr txBox="1">
            <a:spLocks noGrp="1"/>
          </p:cNvSpPr>
          <p:nvPr>
            <p:ph type="body" sz="quarter" idx="1"/>
          </p:nvPr>
        </p:nvSpPr>
        <p:spPr/>
        <p:txBody>
          <a:bodyPr/>
          <a:lstStyle/>
          <a:p>
            <a:endParaRPr 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D35457AE-BD43-450E-81FD-68BC923096BA}" type="slidenum">
              <a:rPr lang="fr-FR" altLang="fr-FR" smtClean="0">
                <a:latin typeface="Arial" charset="0"/>
              </a:rPr>
              <a:pPr/>
              <a:t>17</a:t>
            </a:fld>
            <a:endParaRPr lang="fr-FR" altLang="fr-FR">
              <a:latin typeface="Arial" charset="0"/>
            </a:endParaRPr>
          </a:p>
        </p:txBody>
      </p:sp>
      <p:sp>
        <p:nvSpPr>
          <p:cNvPr id="119811" name="Rectangle 2"/>
          <p:cNvSpPr>
            <a:spLocks noGrp="1" noRot="1" noChangeAspect="1" noChangeArrowheads="1" noTextEdit="1"/>
          </p:cNvSpPr>
          <p:nvPr>
            <p:ph type="sldImg"/>
          </p:nvPr>
        </p:nvSpPr>
        <p:spPr>
          <a:xfrm>
            <a:off x="1143000" y="685800"/>
            <a:ext cx="4573588" cy="3430588"/>
          </a:xfrm>
          <a:ln/>
        </p:spPr>
      </p:sp>
      <p:sp>
        <p:nvSpPr>
          <p:cNvPr id="119812" name="Rectangle 3"/>
          <p:cNvSpPr>
            <a:spLocks noGrp="1" noChangeArrowheads="1"/>
          </p:cNvSpPr>
          <p:nvPr>
            <p:ph type="body" idx="1"/>
          </p:nvPr>
        </p:nvSpPr>
        <p:spPr>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0C15727-ED62-46F2-851D-4385137B235D}" type="slidenum">
              <a:rPr lang="fr-FR" altLang="fr-FR" smtClean="0">
                <a:latin typeface="Arial" charset="0"/>
              </a:rPr>
              <a:pPr/>
              <a:t>18</a:t>
            </a:fld>
            <a:endParaRPr lang="fr-FR" altLang="fr-FR">
              <a:latin typeface="Arial" charset="0"/>
            </a:endParaRPr>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Espace réservé de l'image des diapositives 1"/>
          <p:cNvSpPr>
            <a:spLocks noGrp="1" noRot="1" noChangeAspect="1" noTextEdit="1"/>
          </p:cNvSpPr>
          <p:nvPr>
            <p:ph type="sldImg"/>
          </p:nvPr>
        </p:nvSpPr>
        <p:spPr>
          <a:xfrm>
            <a:off x="1143000" y="685800"/>
            <a:ext cx="4572000" cy="3429000"/>
          </a:xfrm>
          <a:ln/>
        </p:spPr>
      </p:sp>
      <p:sp>
        <p:nvSpPr>
          <p:cNvPr id="53251" name="Espace réservé des commentair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dirty="0"/>
          </a:p>
        </p:txBody>
      </p:sp>
      <p:sp>
        <p:nvSpPr>
          <p:cNvPr id="53252" name="Espace réservé du numéro de diapositiv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C3D5A2D-4867-4C89-B52C-C01A7ABF647B}" type="slidenum">
              <a:rPr lang="fr-FR" altLang="fr-FR" smtClean="0"/>
              <a:pPr eaLnBrk="1" hangingPunct="1"/>
              <a:t>39</a:t>
            </a:fld>
            <a:endParaRPr lang="fr-FR" altLang="fr-F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Espace réservé de l'image des diapositives 1"/>
          <p:cNvSpPr>
            <a:spLocks noGrp="1" noRot="1" noChangeAspect="1" noTextEdit="1"/>
          </p:cNvSpPr>
          <p:nvPr>
            <p:ph type="sldImg"/>
          </p:nvPr>
        </p:nvSpPr>
        <p:spPr>
          <a:xfrm>
            <a:off x="1143000" y="685800"/>
            <a:ext cx="4572000" cy="3429000"/>
          </a:xfrm>
          <a:ln/>
        </p:spPr>
      </p:sp>
      <p:sp>
        <p:nvSpPr>
          <p:cNvPr id="54275" name="Espace réservé des commentair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altLang="fr-FR" dirty="0"/>
              <a:t>La licence de Psychologie est contingentée</a:t>
            </a:r>
          </a:p>
        </p:txBody>
      </p:sp>
      <p:sp>
        <p:nvSpPr>
          <p:cNvPr id="54276" name="Espace réservé du numéro de diapositiv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F52EA7C-8A0D-4531-ABBF-B4DEBFF4423B}" type="slidenum">
              <a:rPr lang="fr-FR" altLang="fr-FR" smtClean="0"/>
              <a:pPr eaLnBrk="1" hangingPunct="1"/>
              <a:t>40</a:t>
            </a:fld>
            <a:endParaRPr lang="fr-FR" altLang="fr-F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Espace réservé de l'image des diapositives 1"/>
          <p:cNvSpPr>
            <a:spLocks noGrp="1" noRot="1" noChangeAspect="1" noTextEdit="1"/>
          </p:cNvSpPr>
          <p:nvPr>
            <p:ph type="sldImg"/>
          </p:nvPr>
        </p:nvSpPr>
        <p:spPr>
          <a:xfrm>
            <a:off x="1143000" y="685800"/>
            <a:ext cx="4572000" cy="3429000"/>
          </a:xfrm>
          <a:ln/>
        </p:spPr>
      </p:sp>
      <p:sp>
        <p:nvSpPr>
          <p:cNvPr id="55299" name="Espace réservé des commentair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dirty="0"/>
          </a:p>
        </p:txBody>
      </p:sp>
      <p:sp>
        <p:nvSpPr>
          <p:cNvPr id="55300" name="Espace réservé du numéro de diapositiv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42CD14B-0094-4862-B2A0-B61B410E03EB}" type="slidenum">
              <a:rPr lang="fr-FR" altLang="fr-FR" smtClean="0"/>
              <a:pPr eaLnBrk="1" hangingPunct="1"/>
              <a:t>41</a:t>
            </a:fld>
            <a:endParaRPr lang="fr-FR" altLang="fr-F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571DCA6-02E8-453B-B4FE-C1C42EB0D334}" type="slidenum">
              <a:rPr lang="fr-FR" altLang="fr-FR" smtClean="0"/>
              <a:pPr eaLnBrk="1" hangingPunct="1"/>
              <a:t>42</a:t>
            </a:fld>
            <a:endParaRPr lang="fr-FR" altLang="fr-FR" dirty="0"/>
          </a:p>
        </p:txBody>
      </p:sp>
      <p:sp>
        <p:nvSpPr>
          <p:cNvPr id="56323" name="Rectangle 2"/>
          <p:cNvSpPr>
            <a:spLocks noGrp="1" noRot="1" noChangeAspect="1" noChangeArrowheads="1" noTextEdit="1"/>
          </p:cNvSpPr>
          <p:nvPr>
            <p:ph type="sldImg"/>
          </p:nvPr>
        </p:nvSpPr>
        <p:spPr>
          <a:xfrm>
            <a:off x="1143000" y="685800"/>
            <a:ext cx="4572000" cy="3429000"/>
          </a:xfrm>
          <a:ln/>
        </p:spPr>
      </p:sp>
      <p:sp>
        <p:nvSpPr>
          <p:cNvPr id="5632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FR" altLang="fr-FR" b="1" dirty="0"/>
              <a:t>La géographie </a:t>
            </a:r>
            <a:r>
              <a:rPr lang="fr-FR" altLang="fr-FR" dirty="0"/>
              <a:t>traite des thèmes variés concernant la surface de la Terre, son fonctionnement physique, mais aussi les activités humaines et les interactions homme-milieu. Elle s’intéresse et contribue à toutes les évolutions actuelles concernant l’environnement, le développement durable, l’aménagement du territoire et l’urbanisme. Ainsi des géographes travaillent avec des spécialités de droit, d’économie, de sciences sociales, des sciences de la vie et de la terre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Espace réservé de l'image des diapositives 1"/>
          <p:cNvSpPr>
            <a:spLocks noGrp="1" noRot="1" noChangeAspect="1" noTextEdit="1"/>
          </p:cNvSpPr>
          <p:nvPr>
            <p:ph type="sldImg"/>
          </p:nvPr>
        </p:nvSpPr>
        <p:spPr>
          <a:xfrm>
            <a:off x="1143000" y="685800"/>
            <a:ext cx="4572000" cy="3429000"/>
          </a:xfrm>
          <a:ln/>
        </p:spPr>
      </p:sp>
      <p:sp>
        <p:nvSpPr>
          <p:cNvPr id="57347" name="Espace réservé des commentair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dirty="0"/>
          </a:p>
        </p:txBody>
      </p:sp>
      <p:sp>
        <p:nvSpPr>
          <p:cNvPr id="57348" name="Espace réservé du numéro de diapositiv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0C9E0B2-F75B-44EE-B2CF-00DF4D93DAAF}" type="slidenum">
              <a:rPr lang="fr-FR" altLang="fr-FR" smtClean="0"/>
              <a:pPr eaLnBrk="1" hangingPunct="1"/>
              <a:t>43</a:t>
            </a:fld>
            <a:endParaRPr lang="fr-FR" altLang="fr-F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Espace réservé de l'image des diapositives 1"/>
          <p:cNvSpPr>
            <a:spLocks noGrp="1" noRot="1" noChangeAspect="1" noTextEdit="1"/>
          </p:cNvSpPr>
          <p:nvPr>
            <p:ph type="sldImg"/>
          </p:nvPr>
        </p:nvSpPr>
        <p:spPr>
          <a:xfrm>
            <a:off x="1143000" y="685800"/>
            <a:ext cx="4572000" cy="3429000"/>
          </a:xfrm>
          <a:ln/>
        </p:spPr>
      </p:sp>
      <p:sp>
        <p:nvSpPr>
          <p:cNvPr id="60419" name="Espace réservé des commentair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dirty="0"/>
          </a:p>
        </p:txBody>
      </p:sp>
      <p:sp>
        <p:nvSpPr>
          <p:cNvPr id="60420" name="Espace réservé du numéro de diapositiv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4EC5E33-7921-4734-B451-C24415CA3B84}" type="slidenum">
              <a:rPr lang="fr-FR" altLang="fr-FR" smtClean="0"/>
              <a:pPr eaLnBrk="1" hangingPunct="1"/>
              <a:t>44</a:t>
            </a:fld>
            <a:endParaRPr lang="fr-FR" altLang="fr-F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Espace réservé de l'image des diapositives 1"/>
          <p:cNvSpPr>
            <a:spLocks noGrp="1" noRot="1" noChangeAspect="1" noTextEdit="1"/>
          </p:cNvSpPr>
          <p:nvPr>
            <p:ph type="sldImg"/>
          </p:nvPr>
        </p:nvSpPr>
        <p:spPr>
          <a:xfrm>
            <a:off x="1143000" y="685800"/>
            <a:ext cx="4572000" cy="3429000"/>
          </a:xfrm>
          <a:ln/>
        </p:spPr>
      </p:sp>
      <p:sp>
        <p:nvSpPr>
          <p:cNvPr id="59395" name="Espace réservé des commentair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dirty="0"/>
          </a:p>
        </p:txBody>
      </p:sp>
      <p:sp>
        <p:nvSpPr>
          <p:cNvPr id="59396" name="Espace réservé du numéro de diapositiv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8D22CFA-A681-45DE-A9DC-C7FBF48524F3}" type="slidenum">
              <a:rPr lang="fr-FR" altLang="fr-FR" smtClean="0"/>
              <a:pPr eaLnBrk="1" hangingPunct="1"/>
              <a:t>45</a:t>
            </a:fld>
            <a:endParaRPr lang="fr-FR" altLang="fr-F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Espace réservé de l'image des diapositives 1"/>
          <p:cNvSpPr>
            <a:spLocks noGrp="1" noRot="1" noChangeAspect="1" noTextEdit="1"/>
          </p:cNvSpPr>
          <p:nvPr>
            <p:ph type="sldImg"/>
          </p:nvPr>
        </p:nvSpPr>
        <p:spPr>
          <a:xfrm>
            <a:off x="1143000" y="685800"/>
            <a:ext cx="4572000" cy="3429000"/>
          </a:xfrm>
          <a:ln/>
        </p:spPr>
      </p:sp>
      <p:sp>
        <p:nvSpPr>
          <p:cNvPr id="60419" name="Espace réservé des commentair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dirty="0"/>
          </a:p>
        </p:txBody>
      </p:sp>
      <p:sp>
        <p:nvSpPr>
          <p:cNvPr id="60420" name="Espace réservé du numéro de diapositiv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4EC5E33-7921-4734-B451-C24415CA3B84}" type="slidenum">
              <a:rPr lang="fr-FR" altLang="fr-FR" smtClean="0"/>
              <a:pPr eaLnBrk="1" hangingPunct="1"/>
              <a:t>46</a:t>
            </a:fld>
            <a:endParaRPr lang="fr-FR" alt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solidFill>
            <a:srgbClr val="4F81BD"/>
          </a:solidFill>
          <a:ln w="25560">
            <a:solidFill>
              <a:srgbClr val="385D8A"/>
            </a:solidFill>
            <a:prstDash val="solid"/>
          </a:ln>
        </p:spPr>
      </p:sp>
      <p:sp>
        <p:nvSpPr>
          <p:cNvPr id="3" name="Espace réservé des commentaires 2"/>
          <p:cNvSpPr txBox="1">
            <a:spLocks noGrp="1"/>
          </p:cNvSpPr>
          <p:nvPr>
            <p:ph type="body" sz="quarter" idx="1"/>
          </p:nvPr>
        </p:nvSpPr>
        <p:spPr/>
        <p:txBody>
          <a:bodyPr/>
          <a:lstStyle/>
          <a:p>
            <a:endParaRPr lang="fr-F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Espace réservé de l'image des diapositives 1"/>
          <p:cNvSpPr>
            <a:spLocks noGrp="1" noRot="1" noChangeAspect="1" noTextEdit="1"/>
          </p:cNvSpPr>
          <p:nvPr>
            <p:ph type="sldImg"/>
          </p:nvPr>
        </p:nvSpPr>
        <p:spPr>
          <a:xfrm>
            <a:off x="1143000" y="685800"/>
            <a:ext cx="4572000" cy="3429000"/>
          </a:xfrm>
          <a:ln/>
        </p:spPr>
      </p:sp>
      <p:sp>
        <p:nvSpPr>
          <p:cNvPr id="61443" name="Espace réservé des commentair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dirty="0"/>
          </a:p>
        </p:txBody>
      </p:sp>
      <p:sp>
        <p:nvSpPr>
          <p:cNvPr id="61444" name="Espace réservé du numéro de diapositiv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522E398-E1A4-4D4E-9F6A-1BCB10DAEE26}" type="slidenum">
              <a:rPr lang="fr-FR" altLang="fr-FR" smtClean="0"/>
              <a:pPr eaLnBrk="1" hangingPunct="1"/>
              <a:t>47</a:t>
            </a:fld>
            <a:endParaRPr lang="fr-FR" altLang="fr-F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Espace réservé de l'image des diapositives 1"/>
          <p:cNvSpPr>
            <a:spLocks noGrp="1" noRot="1" noChangeAspect="1" noTextEdit="1"/>
          </p:cNvSpPr>
          <p:nvPr>
            <p:ph type="sldImg"/>
          </p:nvPr>
        </p:nvSpPr>
        <p:spPr>
          <a:xfrm>
            <a:off x="1143000" y="685800"/>
            <a:ext cx="4572000" cy="3429000"/>
          </a:xfrm>
          <a:ln/>
        </p:spPr>
      </p:sp>
      <p:sp>
        <p:nvSpPr>
          <p:cNvPr id="65539" name="Espace réservé des commentair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dirty="0"/>
          </a:p>
        </p:txBody>
      </p:sp>
      <p:sp>
        <p:nvSpPr>
          <p:cNvPr id="65540" name="Espace réservé du numéro de diapositiv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5C6DEF0-4BF5-4D18-A58A-FB5D591BFA78}" type="slidenum">
              <a:rPr lang="fr-FR" altLang="fr-FR" smtClean="0"/>
              <a:pPr eaLnBrk="1" hangingPunct="1"/>
              <a:t>48</a:t>
            </a:fld>
            <a:endParaRPr lang="fr-FR" altLang="fr-F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Espace réservé de l'image des diapositives 1"/>
          <p:cNvSpPr>
            <a:spLocks noGrp="1" noRot="1" noChangeAspect="1" noTextEdit="1"/>
          </p:cNvSpPr>
          <p:nvPr>
            <p:ph type="sldImg"/>
          </p:nvPr>
        </p:nvSpPr>
        <p:spPr>
          <a:xfrm>
            <a:off x="1143000" y="685800"/>
            <a:ext cx="4572000" cy="3429000"/>
          </a:xfrm>
          <a:ln/>
        </p:spPr>
      </p:sp>
      <p:sp>
        <p:nvSpPr>
          <p:cNvPr id="66563" name="Espace réservé des commentair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dirty="0"/>
          </a:p>
        </p:txBody>
      </p:sp>
      <p:sp>
        <p:nvSpPr>
          <p:cNvPr id="66564" name="Espace réservé du numéro de diapositiv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EB7583A-0463-4197-BD9B-78C2968476A3}" type="slidenum">
              <a:rPr lang="fr-FR" altLang="fr-FR" smtClean="0"/>
              <a:pPr eaLnBrk="1" hangingPunct="1"/>
              <a:t>49</a:t>
            </a:fld>
            <a:endParaRPr lang="fr-FR" alt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solidFill>
            <a:srgbClr val="4F81BD"/>
          </a:solidFill>
          <a:ln w="25560">
            <a:solidFill>
              <a:srgbClr val="385D8A"/>
            </a:solidFill>
            <a:prstDash val="solid"/>
          </a:ln>
        </p:spPr>
      </p:sp>
      <p:sp>
        <p:nvSpPr>
          <p:cNvPr id="3" name="Espace réservé des commentaires 2"/>
          <p:cNvSpPr txBox="1">
            <a:spLocks noGrp="1"/>
          </p:cNvSpPr>
          <p:nvPr>
            <p:ph type="body" sz="quarter" idx="1"/>
          </p:nvPr>
        </p:nvSpPr>
        <p:spPr/>
        <p:txBody>
          <a:bodyPr/>
          <a:lstStyle/>
          <a:p>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solidFill>
            <a:srgbClr val="4F81BD"/>
          </a:solidFill>
          <a:ln w="25560">
            <a:solidFill>
              <a:srgbClr val="385D8A"/>
            </a:solidFill>
            <a:prstDash val="solid"/>
          </a:ln>
        </p:spPr>
      </p:sp>
      <p:sp>
        <p:nvSpPr>
          <p:cNvPr id="3" name="Espace réservé des commentaires 2"/>
          <p:cNvSpPr txBox="1">
            <a:spLocks noGrp="1"/>
          </p:cNvSpPr>
          <p:nvPr>
            <p:ph type="body" sz="quarter" idx="1"/>
          </p:nvPr>
        </p:nvSpPr>
        <p:spPr/>
        <p:txBody>
          <a:bodyPr/>
          <a:lstStyle/>
          <a:p>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solidFill>
            <a:srgbClr val="4F81BD"/>
          </a:solidFill>
          <a:ln w="25560">
            <a:solidFill>
              <a:srgbClr val="385D8A"/>
            </a:solidFill>
            <a:prstDash val="solid"/>
          </a:ln>
        </p:spPr>
      </p:sp>
      <p:sp>
        <p:nvSpPr>
          <p:cNvPr id="3" name="Espace réservé des commentaires 2"/>
          <p:cNvSpPr txBox="1">
            <a:spLocks noGrp="1"/>
          </p:cNvSpPr>
          <p:nvPr>
            <p:ph type="body" sz="quarter" idx="1"/>
          </p:nvPr>
        </p:nvSpPr>
        <p:spPr/>
        <p:txBody>
          <a:bodyPr/>
          <a:lstStyle/>
          <a:p>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43000" y="695325"/>
            <a:ext cx="4570413" cy="3427413"/>
          </a:xfrm>
          <a:solidFill>
            <a:srgbClr val="4F81BD"/>
          </a:solidFill>
          <a:ln w="25560">
            <a:solidFill>
              <a:srgbClr val="385D8A"/>
            </a:solidFill>
            <a:prstDash val="solid"/>
          </a:ln>
        </p:spPr>
      </p:sp>
      <p:sp>
        <p:nvSpPr>
          <p:cNvPr id="3" name="Espace réservé des commentaires 2"/>
          <p:cNvSpPr txBox="1">
            <a:spLocks noGrp="1"/>
          </p:cNvSpPr>
          <p:nvPr>
            <p:ph type="body" sz="quarter" idx="1"/>
          </p:nvPr>
        </p:nvSpPr>
        <p:spPr/>
        <p:txBody>
          <a:bodyPr/>
          <a:lstStyle/>
          <a:p>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43000" y="695325"/>
            <a:ext cx="4570413" cy="3427413"/>
          </a:xfrm>
          <a:solidFill>
            <a:srgbClr val="4F81BD"/>
          </a:solidFill>
          <a:ln w="25560">
            <a:solidFill>
              <a:srgbClr val="385D8A"/>
            </a:solidFill>
            <a:prstDash val="solid"/>
          </a:ln>
        </p:spPr>
      </p:sp>
      <p:sp>
        <p:nvSpPr>
          <p:cNvPr id="3" name="Espace réservé des commentaires 2"/>
          <p:cNvSpPr txBox="1">
            <a:spLocks noGrp="1"/>
          </p:cNvSpPr>
          <p:nvPr>
            <p:ph type="body" sz="quarter" idx="1"/>
          </p:nvPr>
        </p:nvSpPr>
        <p:spPr/>
        <p:txBody>
          <a:bodyPr/>
          <a:lstStyle/>
          <a:p>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solidFill>
            <a:srgbClr val="4F81BD"/>
          </a:solidFill>
          <a:ln w="25560">
            <a:solidFill>
              <a:srgbClr val="385D8A"/>
            </a:solidFill>
            <a:prstDash val="solid"/>
          </a:ln>
        </p:spPr>
      </p:sp>
      <p:sp>
        <p:nvSpPr>
          <p:cNvPr id="3" name="Espace réservé des commentaires 2"/>
          <p:cNvSpPr txBox="1">
            <a:spLocks noGrp="1"/>
          </p:cNvSpPr>
          <p:nvPr>
            <p:ph type="body" sz="quarter" idx="1"/>
          </p:nvPr>
        </p:nvSpPr>
        <p:spPr/>
        <p:txBody>
          <a:bodyPr/>
          <a:lstStyle/>
          <a:p>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solidFill>
            <a:srgbClr val="4F81BD"/>
          </a:solidFill>
          <a:ln w="25560">
            <a:solidFill>
              <a:srgbClr val="385D8A"/>
            </a:solidFill>
            <a:prstDash val="solid"/>
          </a:ln>
        </p:spPr>
      </p:sp>
      <p:sp>
        <p:nvSpPr>
          <p:cNvPr id="3" name="Espace réservé des commentaires 2"/>
          <p:cNvSpPr txBox="1">
            <a:spLocks noGrp="1"/>
          </p:cNvSpPr>
          <p:nvPr>
            <p:ph type="body" sz="quarter" idx="1"/>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655CDC0-CABF-4436-B953-7E0A82793355}" type="datetimeFigureOut">
              <a:rPr lang="fr-FR" smtClean="0"/>
              <a:pPr/>
              <a:t>17/01/2024</a:t>
            </a:fld>
            <a:endParaRPr lang="fr-FR"/>
          </a:p>
        </p:txBody>
      </p:sp>
      <p:sp>
        <p:nvSpPr>
          <p:cNvPr id="5" name="Footer Placeholder 4"/>
          <p:cNvSpPr>
            <a:spLocks noGrp="1"/>
          </p:cNvSpPr>
          <p:nvPr>
            <p:ph type="ftr" sz="quarter" idx="11"/>
          </p:nvPr>
        </p:nvSpPr>
        <p:spPr/>
        <p:txBody>
          <a:bodyPr/>
          <a:lstStyle/>
          <a:p>
            <a:endParaRPr lang="fr-F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09DD0A20-67E5-469E-A1D0-6D52BFFED3CF}" type="slidenum">
              <a:rPr lang="fr-FR" smtClean="0"/>
              <a:pPr/>
              <a:t>‹N°›</a:t>
            </a:fld>
            <a:endParaRPr lang="fr-F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fr-FR"/>
              <a:t>Modifiez le style du titre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0655CDC0-CABF-4436-B953-7E0A82793355}" type="datetimeFigureOut">
              <a:rPr lang="fr-FR" smtClean="0"/>
              <a:pPr/>
              <a:t>17/01/2024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9DD0A20-67E5-469E-A1D0-6D52BFFED3C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655CDC0-CABF-4436-B953-7E0A82793355}" type="datetimeFigureOut">
              <a:rPr lang="fr-FR" smtClean="0"/>
              <a:pPr/>
              <a:t>17/01/2024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9DD0A20-67E5-469E-A1D0-6D52BFFED3CF}"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fr-FR"/>
              <a:t>Modifiez le style du titre</a:t>
            </a:r>
          </a:p>
        </p:txBody>
      </p:sp>
      <p:sp>
        <p:nvSpPr>
          <p:cNvPr id="3" name="Content Placeholder 2"/>
          <p:cNvSpPr txBox="1">
            <a:spLocks noGrp="1"/>
          </p:cNvSpPr>
          <p:nvPr>
            <p:ph type="title" idx="4294967295"/>
          </p:nvPr>
        </p:nvSpPr>
        <p:spPr>
          <a:xfrm>
            <a:off x="1371599" y="2438280"/>
            <a:ext cx="6400799" cy="3048120"/>
          </a:xfrm>
        </p:spPr>
        <p:txBody>
          <a:bodyPr anchor="t" anchorCtr="0"/>
          <a:lstStyle>
            <a:lvl1pPr indent="-274320" algn="l">
              <a:lnSpc>
                <a:spcPct val="150000"/>
              </a:lnSpc>
              <a:spcBef>
                <a:spcPts val="400"/>
              </a:spcBef>
              <a:buSzPct val="100000"/>
              <a:buFont typeface="Wingdings" pitchFamily="2"/>
              <a:buChar char="v"/>
              <a:defRPr sz="1800" spc="0"/>
            </a:lvl1pPr>
          </a:lstStyle>
          <a:p>
            <a:pPr lvl="0"/>
            <a:r>
              <a:rPr lang="fr-FR"/>
              <a:t>Modifiez les styles du texte du masque</a:t>
            </a:r>
            <a:br>
              <a:rPr lang="fr-FR"/>
            </a:br>
            <a:r>
              <a:rPr lang="fr-FR"/>
              <a:t>Deuxième niveau</a:t>
            </a:r>
            <a:br>
              <a:rPr lang="fr-FR"/>
            </a:br>
            <a:r>
              <a:rPr lang="fr-FR"/>
              <a:t>Troisième niveau</a:t>
            </a:r>
            <a:br>
              <a:rPr lang="fr-FR"/>
            </a:br>
            <a:r>
              <a:rPr lang="fr-FR"/>
              <a:t>Quatrième niveau</a:t>
            </a:r>
            <a:br>
              <a:rPr lang="fr-FR"/>
            </a:br>
            <a:r>
              <a:rPr lang="fr-FR"/>
              <a:t>Cinquième niveau</a:t>
            </a:r>
          </a:p>
        </p:txBody>
      </p:sp>
      <p:sp>
        <p:nvSpPr>
          <p:cNvPr id="4" name="Date Placeholder 3"/>
          <p:cNvSpPr txBox="1">
            <a:spLocks noGrp="1"/>
          </p:cNvSpPr>
          <p:nvPr>
            <p:ph type="dt" sz="half" idx="7"/>
          </p:nvPr>
        </p:nvSpPr>
        <p:spPr/>
        <p:txBody>
          <a:bodyPr/>
          <a:lstStyle>
            <a:lvl1pPr>
              <a:defRPr/>
            </a:lvl1pPr>
          </a:lstStyle>
          <a:p>
            <a:pPr lvl="0"/>
            <a:fld id="{9AA5A420-D791-497A-A005-997F26A2F2D8}" type="datetime1">
              <a:rPr lang="fr-FR"/>
              <a:pPr lvl="0"/>
              <a:t>17/01/2024</a:t>
            </a:fld>
            <a:endParaRPr lang="fr-FR"/>
          </a:p>
        </p:txBody>
      </p:sp>
      <p:sp>
        <p:nvSpPr>
          <p:cNvPr id="5" name="Footer Placeholder 4"/>
          <p:cNvSpPr txBox="1">
            <a:spLocks noGrp="1"/>
          </p:cNvSpPr>
          <p:nvPr>
            <p:ph type="ftr" sz="quarter" idx="9"/>
          </p:nvPr>
        </p:nvSpPr>
        <p:spPr/>
        <p:txBody>
          <a:bodyPr/>
          <a:lstStyle>
            <a:lvl1pPr>
              <a:defRPr/>
            </a:lvl1pPr>
          </a:lstStyle>
          <a:p>
            <a:pPr lvl="0"/>
            <a:endParaRPr lang="fr-FR"/>
          </a:p>
        </p:txBody>
      </p:sp>
      <p:sp>
        <p:nvSpPr>
          <p:cNvPr id="6" name="Slide Number Placeholder 5"/>
          <p:cNvSpPr txBox="1">
            <a:spLocks noGrp="1"/>
          </p:cNvSpPr>
          <p:nvPr>
            <p:ph type="sldNum" sz="quarter" idx="8"/>
          </p:nvPr>
        </p:nvSpPr>
        <p:spPr/>
        <p:txBody>
          <a:bodyPr/>
          <a:lstStyle>
            <a:lvl1pPr>
              <a:defRPr/>
            </a:lvl1pPr>
          </a:lstStyle>
          <a:p>
            <a:pPr lvl="0"/>
            <a:fld id="{21C4396B-D9E0-4629-A717-AC0E84CD1BB4}" type="slidenum">
              <a:t>‹N°›</a:t>
            </a:fld>
            <a:endParaRPr lang="fr-FR"/>
          </a:p>
        </p:txBody>
      </p:sp>
      <p:pic>
        <p:nvPicPr>
          <p:cNvPr id="7" name="Picture 8" descr="flourish2.png"/>
          <p:cNvPicPr>
            <a:picLocks noChangeAspect="1"/>
          </p:cNvPicPr>
          <p:nvPr/>
        </p:nvPicPr>
        <p:blipFill>
          <a:blip r:embed="rId2">
            <a:lum bright="-14000"/>
          </a:blip>
          <a:stretch>
            <a:fillRect/>
          </a:stretch>
        </p:blipFill>
        <p:spPr>
          <a:xfrm>
            <a:off x="0" y="1618560"/>
            <a:ext cx="9144000" cy="932759"/>
          </a:xfrm>
          <a:prstGeom prst="rect">
            <a:avLst/>
          </a:prstGeom>
          <a:noFill/>
          <a:ln>
            <a:noFill/>
          </a:ln>
        </p:spPr>
      </p:pic>
      <p:sp>
        <p:nvSpPr>
          <p:cNvPr id="8" name="Espace réservé du contenu 7"/>
          <p:cNvSpPr txBox="1">
            <a:spLocks noGrp="1"/>
          </p:cNvSpPr>
          <p:nvPr>
            <p:ph idx="1"/>
          </p:nvPr>
        </p:nvSpPr>
        <p:spPr>
          <a:xfrm>
            <a:off x="457200" y="1604520"/>
            <a:ext cx="8229240" cy="4525920"/>
          </a:xfrm>
        </p:spPr>
        <p:txBody>
          <a:bodyPr lIns="0" tIns="0" rIns="0" bIns="0"/>
          <a:lstStyle>
            <a:lvl1pPr hangingPunct="0">
              <a:spcBef>
                <a:spcPts val="0"/>
              </a:spcBef>
              <a:spcAft>
                <a:spcPts val="1417"/>
              </a:spcAft>
              <a:defRPr sz="3200">
                <a:ln>
                  <a:noFill/>
                </a:ln>
                <a:latin typeface="Arial" pitchFamily="18"/>
                <a:ea typeface="Microsoft YaHei" pitchFamily="2"/>
                <a:cs typeface="Mangal" pitchFamily="2"/>
              </a:defRPr>
            </a:lvl1pPr>
          </a:lstStyle>
          <a:p>
            <a:endParaRPr lang="fr-FR"/>
          </a:p>
        </p:txBody>
      </p:sp>
    </p:spTree>
    <p:extLst>
      <p:ext uri="{BB962C8B-B14F-4D97-AF65-F5344CB8AC3E}">
        <p14:creationId xmlns:p14="http://schemas.microsoft.com/office/powerpoint/2010/main" val="3057010158"/>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0655CDC0-CABF-4436-B953-7E0A82793355}" type="datetimeFigureOut">
              <a:rPr lang="fr-FR" smtClean="0"/>
              <a:pPr/>
              <a:t>17/01/2024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9DD0A20-67E5-469E-A1D0-6D52BFFED3C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655CDC0-CABF-4436-B953-7E0A82793355}" type="datetimeFigureOut">
              <a:rPr lang="fr-FR" smtClean="0"/>
              <a:pPr/>
              <a:t>17/01/2024</a:t>
            </a:fld>
            <a:endParaRPr lang="fr-F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9DD0A20-67E5-469E-A1D0-6D52BFFED3CF}" type="slidenum">
              <a:rPr lang="fr-FR" smtClean="0"/>
              <a:pPr/>
              <a:t>‹N°›</a:t>
            </a:fld>
            <a:endParaRPr lang="fr-F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fr-FR"/>
              <a:t>Modifiez le style du titre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fr-FR"/>
              <a:t>Modifiez le style du titre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655CDC0-CABF-4436-B953-7E0A82793355}" type="datetimeFigureOut">
              <a:rPr lang="fr-FR" smtClean="0"/>
              <a:pPr/>
              <a:t>17/01/2024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9DD0A20-67E5-469E-A1D0-6D52BFFED3C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655CDC0-CABF-4436-B953-7E0A82793355}" type="datetimeFigureOut">
              <a:rPr lang="fr-FR" smtClean="0"/>
              <a:pPr/>
              <a:t>17/01/2024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9DD0A20-67E5-469E-A1D0-6D52BFFED3C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fld id="{0655CDC0-CABF-4436-B953-7E0A82793355}" type="datetimeFigureOut">
              <a:rPr lang="fr-FR" smtClean="0"/>
              <a:pPr/>
              <a:t>17/01/2024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9DD0A20-67E5-469E-A1D0-6D52BFFED3C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0655CDC0-CABF-4436-B953-7E0A82793355}" type="datetimeFigureOut">
              <a:rPr lang="fr-FR" smtClean="0"/>
              <a:pPr/>
              <a:t>17/01/2024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9DD0A20-67E5-469E-A1D0-6D52BFFED3C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655CDC0-CABF-4436-B953-7E0A82793355}" type="datetimeFigureOut">
              <a:rPr lang="fr-FR" smtClean="0"/>
              <a:pPr/>
              <a:t>17/01/2024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9DD0A20-67E5-469E-A1D0-6D52BFFED3CF}" type="slidenum">
              <a:rPr lang="fr-FR" smtClean="0"/>
              <a:pPr/>
              <a:t>‹N°›</a:t>
            </a:fld>
            <a:endParaRPr lang="fr-F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fr-FR"/>
              <a:t>Modifiez le style du titre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5" name="Date Placeholder 4"/>
          <p:cNvSpPr>
            <a:spLocks noGrp="1"/>
          </p:cNvSpPr>
          <p:nvPr>
            <p:ph type="dt" sz="half" idx="10"/>
          </p:nvPr>
        </p:nvSpPr>
        <p:spPr/>
        <p:txBody>
          <a:bodyPr/>
          <a:lstStyle/>
          <a:p>
            <a:fld id="{0655CDC0-CABF-4436-B953-7E0A82793355}" type="datetimeFigureOut">
              <a:rPr lang="fr-FR" smtClean="0"/>
              <a:pPr/>
              <a:t>17/01/2024</a:t>
            </a:fld>
            <a:endParaRPr lang="fr-FR"/>
          </a:p>
        </p:txBody>
      </p:sp>
      <p:sp>
        <p:nvSpPr>
          <p:cNvPr id="7" name="Slide Number Placeholder 6"/>
          <p:cNvSpPr>
            <a:spLocks noGrp="1"/>
          </p:cNvSpPr>
          <p:nvPr>
            <p:ph type="sldNum" sz="quarter" idx="12"/>
          </p:nvPr>
        </p:nvSpPr>
        <p:spPr/>
        <p:txBody>
          <a:bodyPr/>
          <a:lstStyle/>
          <a:p>
            <a:fld id="{09DD0A20-67E5-469E-A1D0-6D52BFFED3CF}" type="slidenum">
              <a:rPr lang="fr-FR" smtClean="0"/>
              <a:pPr/>
              <a:t>‹N°›</a:t>
            </a:fld>
            <a:endParaRPr lang="fr-F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fr-F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fr-FR"/>
              <a:t>Modifiez le style du titre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0655CDC0-CABF-4436-B953-7E0A82793355}" type="datetimeFigureOut">
              <a:rPr lang="fr-FR" smtClean="0"/>
              <a:pPr/>
              <a:t>17/01/2024</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09DD0A20-67E5-469E-A1D0-6D52BFFED3CF}" type="slidenum">
              <a:rPr lang="fr-FR" smtClean="0"/>
              <a:pPr/>
              <a:t>‹N°›</a:t>
            </a:fld>
            <a:endParaRPr lang="fr-F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fr-FR"/>
              <a:t>Modifiez le style du titre</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fonction-publique.gouv.fr/biep/repertoire-interministeriel-des-metiers-de-letat"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hyperlink" Target="https://epso.europa.eu/"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pag.unistra.fr/" TargetMode="External"/><Relationship Id="rId2" Type="http://schemas.openxmlformats.org/officeDocument/2006/relationships/hyperlink" Target="https://www.utc.fr/formations/diplome-dingenieur/cursus-humanites-et-technologie-hutech.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ecricome.org/statistiques-du-concours-2014" TargetMode="External"/><Relationship Id="rId2" Type="http://schemas.openxmlformats.org/officeDocument/2006/relationships/hyperlink" Target="http://www.concours-bel.fr/bel" TargetMode="External"/><Relationship Id="rId1" Type="http://schemas.openxmlformats.org/officeDocument/2006/relationships/slideLayout" Target="../slideLayouts/slideLayout2.xml"/><Relationship Id="rId4" Type="http://schemas.openxmlformats.org/officeDocument/2006/relationships/hyperlink" Target="http://prepabl.fr/IMG/pdf/Presentation_L3_SS_dec_2013-1.pdf"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www.ensg.eu/Formation" TargetMode="External"/><Relationship Id="rId13" Type="http://schemas.openxmlformats.org/officeDocument/2006/relationships/hyperlink" Target="http://www.association-apml.fr/pages/pages.php?title=concours-presentes" TargetMode="External"/><Relationship Id="rId3" Type="http://schemas.openxmlformats.org/officeDocument/2006/relationships/hyperlink" Target="http://www.concours-bce.com/litteraires" TargetMode="External"/><Relationship Id="rId7" Type="http://schemas.openxmlformats.org/officeDocument/2006/relationships/hyperlink" Target="http://www.celsa.fr/" TargetMode="External"/><Relationship Id="rId12" Type="http://schemas.openxmlformats.org/officeDocument/2006/relationships/hyperlink" Target="http://www.utt.fr/fr/formation/formations-d-ingenieur/informatique-et-systemes-d-information.html" TargetMode="External"/><Relationship Id="rId2" Type="http://schemas.openxmlformats.org/officeDocument/2006/relationships/hyperlink" Target="http://www.ecricome.org/concours-ecricome-litteraires" TargetMode="External"/><Relationship Id="rId1" Type="http://schemas.openxmlformats.org/officeDocument/2006/relationships/slideLayout" Target="../slideLayouts/slideLayout2.xml"/><Relationship Id="rId6" Type="http://schemas.openxmlformats.org/officeDocument/2006/relationships/hyperlink" Target="http://www.ensae.fr/ensae/fr/cole-navhorizontale-132/admission-navhorizontale-44/entrer-lensae-ecoleadmission-68.html" TargetMode="External"/><Relationship Id="rId11" Type="http://schemas.openxmlformats.org/officeDocument/2006/relationships/hyperlink" Target="https://ensc.bordeaux-inp.fr/fr/cognitique" TargetMode="External"/><Relationship Id="rId5" Type="http://schemas.openxmlformats.org/officeDocument/2006/relationships/hyperlink" Target="http://www.ensai.fr/admission/concours-economie-bl.html" TargetMode="External"/><Relationship Id="rId10" Type="http://schemas.openxmlformats.org/officeDocument/2006/relationships/hyperlink" Target="http://www.epita.fr/cursus-cycle-ingenieur-majeures.aspx" TargetMode="External"/><Relationship Id="rId4" Type="http://schemas.openxmlformats.org/officeDocument/2006/relationships/hyperlink" Target="http://cache.media.education.gouv.fr/file/SaintGermain/58/8/iep_janvier_2017_697588.pdf" TargetMode="External"/><Relationship Id="rId9" Type="http://schemas.openxmlformats.org/officeDocument/2006/relationships/hyperlink" Target="http://ensim.univ-lemans.fr/fr/formations/specialite-informatique/interaction-personnes-systemes-ips.html" TargetMode="External"/><Relationship Id="rId14" Type="http://schemas.openxmlformats.org/officeDocument/2006/relationships/hyperlink" Target="http://prepabl.fr/spip.php?rubrique25"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32.xml"/><Relationship Id="rId7" Type="http://schemas.openxmlformats.org/officeDocument/2006/relationships/slide" Target="slide4.xml"/><Relationship Id="rId2" Type="http://schemas.openxmlformats.org/officeDocument/2006/relationships/slide" Target="slide34.xml"/><Relationship Id="rId1" Type="http://schemas.openxmlformats.org/officeDocument/2006/relationships/slideLayout" Target="../slideLayouts/slideLayout7.xml"/><Relationship Id="rId6" Type="http://schemas.openxmlformats.org/officeDocument/2006/relationships/slide" Target="slide27.xml"/><Relationship Id="rId5" Type="http://schemas.openxmlformats.org/officeDocument/2006/relationships/slide" Target="slide39.xml"/><Relationship Id="rId4" Type="http://schemas.openxmlformats.org/officeDocument/2006/relationships/slide" Target="slide28.xml"/></Relationships>
</file>

<file path=ppt/slides/_rels/slide2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slide" Target="slide34.xml"/><Relationship Id="rId1" Type="http://schemas.openxmlformats.org/officeDocument/2006/relationships/slideLayout" Target="../slideLayouts/slideLayout7.xml"/><Relationship Id="rId6" Type="http://schemas.openxmlformats.org/officeDocument/2006/relationships/slide" Target="slide2.xml"/><Relationship Id="rId5" Type="http://schemas.openxmlformats.org/officeDocument/2006/relationships/slide" Target="slide27.xml"/><Relationship Id="rId4" Type="http://schemas.openxmlformats.org/officeDocument/2006/relationships/slide" Target="slide28.xml"/></Relationships>
</file>

<file path=ppt/slides/_rels/slide31.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slide" Target="slide34.xml"/><Relationship Id="rId1" Type="http://schemas.openxmlformats.org/officeDocument/2006/relationships/slideLayout" Target="../slideLayouts/slideLayout7.xml"/><Relationship Id="rId6" Type="http://schemas.openxmlformats.org/officeDocument/2006/relationships/slide" Target="slide2.xml"/><Relationship Id="rId5" Type="http://schemas.openxmlformats.org/officeDocument/2006/relationships/slide" Target="slide27.xml"/><Relationship Id="rId4" Type="http://schemas.openxmlformats.org/officeDocument/2006/relationships/slide" Target="slide28.xml"/></Relationships>
</file>

<file path=ppt/slides/_rels/slide3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slide" Target="slide32.xml"/><Relationship Id="rId7" Type="http://schemas.openxmlformats.org/officeDocument/2006/relationships/slide" Target="slide2.xml"/><Relationship Id="rId2" Type="http://schemas.openxmlformats.org/officeDocument/2006/relationships/slide" Target="slide34.xml"/><Relationship Id="rId1" Type="http://schemas.openxmlformats.org/officeDocument/2006/relationships/slideLayout" Target="../slideLayouts/slideLayout7.xml"/><Relationship Id="rId6" Type="http://schemas.openxmlformats.org/officeDocument/2006/relationships/slide" Target="slide27.xml"/><Relationship Id="rId5" Type="http://schemas.openxmlformats.org/officeDocument/2006/relationships/slide" Target="slide39.xml"/><Relationship Id="rId4" Type="http://schemas.openxmlformats.org/officeDocument/2006/relationships/slide" Target="slide28.xml"/></Relationships>
</file>

<file path=ppt/slides/_rels/slide35.xml.rels><?xml version="1.0" encoding="UTF-8" standalone="yes"?>
<Relationships xmlns="http://schemas.openxmlformats.org/package/2006/relationships"><Relationship Id="rId3" Type="http://schemas.openxmlformats.org/officeDocument/2006/relationships/slide" Target="slide32.xml"/><Relationship Id="rId7" Type="http://schemas.openxmlformats.org/officeDocument/2006/relationships/slide" Target="slide3.xml"/><Relationship Id="rId2" Type="http://schemas.openxmlformats.org/officeDocument/2006/relationships/slide" Target="slide34.xml"/><Relationship Id="rId1" Type="http://schemas.openxmlformats.org/officeDocument/2006/relationships/slideLayout" Target="../slideLayouts/slideLayout7.xml"/><Relationship Id="rId6" Type="http://schemas.openxmlformats.org/officeDocument/2006/relationships/slide" Target="slide27.xml"/><Relationship Id="rId5" Type="http://schemas.openxmlformats.org/officeDocument/2006/relationships/slide" Target="slide39.xml"/><Relationship Id="rId4" Type="http://schemas.openxmlformats.org/officeDocument/2006/relationships/slide" Target="slide28.xml"/></Relationships>
</file>

<file path=ppt/slides/_rels/slide36.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slide" Target="slide34.xml"/><Relationship Id="rId1" Type="http://schemas.openxmlformats.org/officeDocument/2006/relationships/slideLayout" Target="../slideLayouts/slideLayout7.xml"/><Relationship Id="rId6" Type="http://schemas.openxmlformats.org/officeDocument/2006/relationships/slide" Target="slide27.xml"/><Relationship Id="rId5" Type="http://schemas.openxmlformats.org/officeDocument/2006/relationships/slide" Target="slide39.xml"/><Relationship Id="rId4" Type="http://schemas.openxmlformats.org/officeDocument/2006/relationships/slide" Target="slide28.xml"/></Relationships>
</file>

<file path=ppt/slides/_rels/slide37.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slide" Target="slide34.xml"/><Relationship Id="rId1" Type="http://schemas.openxmlformats.org/officeDocument/2006/relationships/slideLayout" Target="../slideLayouts/slideLayout7.xml"/><Relationship Id="rId6" Type="http://schemas.openxmlformats.org/officeDocument/2006/relationships/slide" Target="slide3.xml"/><Relationship Id="rId5" Type="http://schemas.openxmlformats.org/officeDocument/2006/relationships/slide" Target="slide27.xml"/><Relationship Id="rId4" Type="http://schemas.openxmlformats.org/officeDocument/2006/relationships/slide" Target="slide28.xml"/></Relationships>
</file>

<file path=ppt/slides/_rels/slide38.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slide" Target="slide34.xml"/><Relationship Id="rId1" Type="http://schemas.openxmlformats.org/officeDocument/2006/relationships/slideLayout" Target="../slideLayouts/slideLayout7.xml"/><Relationship Id="rId6" Type="http://schemas.openxmlformats.org/officeDocument/2006/relationships/slide" Target="slide3.xml"/><Relationship Id="rId5" Type="http://schemas.openxmlformats.org/officeDocument/2006/relationships/slide" Target="slide27.xml"/><Relationship Id="rId4" Type="http://schemas.openxmlformats.org/officeDocument/2006/relationships/slide" Target="slide28.xml"/></Relationships>
</file>

<file path=ppt/slides/_rels/slide39.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34.xml"/><Relationship Id="rId7" Type="http://schemas.openxmlformats.org/officeDocument/2006/relationships/slide" Target="slide28.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slide" Target="slide39.xml"/><Relationship Id="rId5" Type="http://schemas.openxmlformats.org/officeDocument/2006/relationships/slide" Target="slide27.xml"/><Relationship Id="rId4" Type="http://schemas.openxmlformats.org/officeDocument/2006/relationships/slide" Target="slide3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slide" Target="slide16.xml"/><Relationship Id="rId3" Type="http://schemas.openxmlformats.org/officeDocument/2006/relationships/slide" Target="slide34.xml"/><Relationship Id="rId7" Type="http://schemas.openxmlformats.org/officeDocument/2006/relationships/slide" Target="slide27.xm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slide" Target="slide39.xml"/><Relationship Id="rId5" Type="http://schemas.openxmlformats.org/officeDocument/2006/relationships/slide" Target="slide28.xml"/><Relationship Id="rId10" Type="http://schemas.openxmlformats.org/officeDocument/2006/relationships/slide" Target="slide3.xml"/><Relationship Id="rId4" Type="http://schemas.openxmlformats.org/officeDocument/2006/relationships/slide" Target="slide32.xml"/><Relationship Id="rId9" Type="http://schemas.openxmlformats.org/officeDocument/2006/relationships/slide" Target="slide5.xml"/></Relationships>
</file>

<file path=ppt/slides/_rels/slide4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slide" Target="slide5.xm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slide" Target="slide16.xml"/><Relationship Id="rId5" Type="http://schemas.openxmlformats.org/officeDocument/2006/relationships/slide" Target="slide3.xml"/><Relationship Id="rId4" Type="http://schemas.openxmlformats.org/officeDocument/2006/relationships/slide" Target="slide15.xml"/></Relationships>
</file>

<file path=ppt/slides/_rels/slide4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slide" Target="slide5.xml"/><Relationship Id="rId7" Type="http://schemas.openxmlformats.org/officeDocument/2006/relationships/slide" Target="slide16.xm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15.xml"/></Relationships>
</file>

<file path=ppt/slides/_rels/slide4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slide" Target="slide5.xml"/><Relationship Id="rId5" Type="http://schemas.openxmlformats.org/officeDocument/2006/relationships/slide" Target="slide16.xml"/><Relationship Id="rId4" Type="http://schemas.openxmlformats.org/officeDocument/2006/relationships/slide" Target="slide3.xml"/></Relationships>
</file>

<file path=ppt/slides/_rels/slide4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slide" Target="slide5.xml"/><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slide" Target="slide16.xml"/><Relationship Id="rId5" Type="http://schemas.openxmlformats.org/officeDocument/2006/relationships/slide" Target="slide3.xml"/><Relationship Id="rId4" Type="http://schemas.openxmlformats.org/officeDocument/2006/relationships/slide" Target="slide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endParaRPr lang="fr-FR" dirty="0"/>
          </a:p>
        </p:txBody>
      </p:sp>
      <p:sp>
        <p:nvSpPr>
          <p:cNvPr id="2" name="Titre 1"/>
          <p:cNvSpPr>
            <a:spLocks noGrp="1"/>
          </p:cNvSpPr>
          <p:nvPr>
            <p:ph type="ctrTitle"/>
          </p:nvPr>
        </p:nvSpPr>
        <p:spPr/>
        <p:txBody>
          <a:bodyPr>
            <a:normAutofit fontScale="90000"/>
          </a:bodyPr>
          <a:lstStyle/>
          <a:p>
            <a:r>
              <a:rPr lang="fr-FR" dirty="0"/>
              <a:t>Les études en langues/lettres/</a:t>
            </a:r>
            <a:br>
              <a:rPr lang="fr-FR" dirty="0"/>
            </a:br>
            <a:r>
              <a:rPr lang="fr-FR" dirty="0"/>
              <a:t>sciences humaines</a:t>
            </a:r>
          </a:p>
        </p:txBody>
      </p:sp>
    </p:spTree>
    <p:extLst>
      <p:ext uri="{BB962C8B-B14F-4D97-AF65-F5344CB8AC3E}">
        <p14:creationId xmlns:p14="http://schemas.microsoft.com/office/powerpoint/2010/main" val="1326670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noGrp="1"/>
          </p:cNvSpPr>
          <p:nvPr>
            <p:ph type="title"/>
          </p:nvPr>
        </p:nvSpPr>
        <p:spPr>
          <a:xfrm>
            <a:off x="1331640" y="692696"/>
            <a:ext cx="6400799" cy="685799"/>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200" dirty="0"/>
              <a:t>Métiers de la fonction publique</a:t>
            </a:r>
          </a:p>
        </p:txBody>
      </p:sp>
      <p:sp>
        <p:nvSpPr>
          <p:cNvPr id="3" name="Espace réservé du contenu 2"/>
          <p:cNvSpPr txBox="1">
            <a:spLocks noGrp="1"/>
          </p:cNvSpPr>
          <p:nvPr>
            <p:ph idx="1"/>
          </p:nvPr>
        </p:nvSpPr>
        <p:spPr>
          <a:xfrm>
            <a:off x="1371599" y="2438280"/>
            <a:ext cx="6400799" cy="3048120"/>
          </a:xfrm>
        </p:spPr>
        <p:txBody>
          <a:bodyPr lIns="91440" tIns="45720" rIns="91440" bIns="4572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marL="0" lvl="0" indent="0" hangingPunct="1">
              <a:spcBef>
                <a:spcPts val="400"/>
              </a:spcBef>
              <a:spcAft>
                <a:spcPts val="0"/>
              </a:spcAft>
              <a:buNone/>
            </a:pPr>
            <a:r>
              <a:rPr lang="fr-FR" sz="1800">
                <a:latin typeface="Garamond"/>
              </a:rPr>
              <a:t>Cadre de la fonction publique d’état(</a:t>
            </a:r>
            <a:r>
              <a:rPr lang="fr-FR" sz="1800">
                <a:latin typeface="Garamond"/>
                <a:hlinkClick r:id="rId3"/>
              </a:rPr>
              <a:t>RIME</a:t>
            </a:r>
            <a:r>
              <a:rPr lang="fr-FR" sz="1800">
                <a:latin typeface="Garamond"/>
              </a:rPr>
              <a:t>)</a:t>
            </a:r>
          </a:p>
          <a:p>
            <a:pPr marL="0" lvl="0" indent="0" hangingPunct="1">
              <a:spcBef>
                <a:spcPts val="400"/>
              </a:spcBef>
              <a:spcAft>
                <a:spcPts val="0"/>
              </a:spcAft>
              <a:buNone/>
            </a:pPr>
            <a:r>
              <a:rPr lang="fr-FR" sz="1800">
                <a:latin typeface="Garamond"/>
              </a:rPr>
              <a:t>Cadre de la fonction publique territoriale(CNFPT)</a:t>
            </a:r>
          </a:p>
          <a:p>
            <a:pPr marL="0" lvl="0" indent="0" hangingPunct="1">
              <a:spcBef>
                <a:spcPts val="400"/>
              </a:spcBef>
              <a:spcAft>
                <a:spcPts val="0"/>
              </a:spcAft>
              <a:buNone/>
            </a:pPr>
            <a:r>
              <a:rPr lang="fr-FR" sz="1800">
                <a:latin typeface="Garamond"/>
              </a:rPr>
              <a:t>Cadre de la fonction publique hospitalière</a:t>
            </a:r>
          </a:p>
          <a:p>
            <a:pPr marL="0" lvl="0" indent="0" hangingPunct="1">
              <a:spcBef>
                <a:spcPts val="400"/>
              </a:spcBef>
              <a:spcAft>
                <a:spcPts val="0"/>
              </a:spcAft>
              <a:buNone/>
            </a:pPr>
            <a:r>
              <a:rPr lang="fr-FR" sz="1800">
                <a:latin typeface="Garamond"/>
              </a:rPr>
              <a:t>Cadre de la fonction publique européenne(</a:t>
            </a:r>
            <a:r>
              <a:rPr lang="fr-FR" sz="1800">
                <a:latin typeface="Garamond"/>
                <a:hlinkClick r:id="rId4"/>
              </a:rPr>
              <a:t>EPSO</a:t>
            </a:r>
            <a:r>
              <a:rPr lang="fr-FR" sz="1800">
                <a:latin typeface="Garamond"/>
              </a:rPr>
              <a:t>)</a:t>
            </a:r>
          </a:p>
        </p:txBody>
      </p:sp>
    </p:spTree>
    <p:extLst>
      <p:ext uri="{BB962C8B-B14F-4D97-AF65-F5344CB8AC3E}">
        <p14:creationId xmlns:p14="http://schemas.microsoft.com/office/powerpoint/2010/main" val="2249085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Quelques cas particuliers</a:t>
            </a:r>
          </a:p>
        </p:txBody>
      </p:sp>
      <p:sp>
        <p:nvSpPr>
          <p:cNvPr id="3" name="Espace réservé du contenu 2"/>
          <p:cNvSpPr>
            <a:spLocks noGrp="1"/>
          </p:cNvSpPr>
          <p:nvPr>
            <p:ph idx="1"/>
          </p:nvPr>
        </p:nvSpPr>
        <p:spPr/>
        <p:txBody>
          <a:bodyPr>
            <a:normAutofit fontScale="92500" lnSpcReduction="10000"/>
          </a:bodyPr>
          <a:lstStyle/>
          <a:p>
            <a:pPr algn="just"/>
            <a:r>
              <a:rPr lang="fr-FR" dirty="0"/>
              <a:t>Ecole ingénieur : </a:t>
            </a:r>
            <a:r>
              <a:rPr lang="fr-FR" dirty="0">
                <a:hlinkClick r:id="rId2"/>
              </a:rPr>
              <a:t>UTC</a:t>
            </a:r>
            <a:endParaRPr lang="fr-FR" dirty="0"/>
          </a:p>
          <a:p>
            <a:pPr algn="just"/>
            <a:r>
              <a:rPr lang="fr-FR" dirty="0"/>
              <a:t>Métiers de l’image et du son</a:t>
            </a:r>
            <a:r>
              <a:rPr lang="fr-FR" dirty="0">
                <a:sym typeface="Wingdings" panose="05000000000000000000" pitchFamily="2" charset="2"/>
              </a:rPr>
              <a:t>: Mise à niveau scientifique audio: Nancy, Corbeil </a:t>
            </a:r>
            <a:r>
              <a:rPr lang="fr-FR" dirty="0" err="1">
                <a:sym typeface="Wingdings" panose="05000000000000000000" pitchFamily="2" charset="2"/>
              </a:rPr>
              <a:t>Essones</a:t>
            </a:r>
            <a:r>
              <a:rPr lang="fr-FR" dirty="0">
                <a:sym typeface="Wingdings" panose="05000000000000000000" pitchFamily="2" charset="2"/>
              </a:rPr>
              <a:t>, Sarlat, Angers), Prépa grandes écoles d’audio: </a:t>
            </a:r>
            <a:r>
              <a:rPr lang="fr-FR" dirty="0" err="1">
                <a:sym typeface="Wingdings" panose="05000000000000000000" pitchFamily="2" charset="2"/>
              </a:rPr>
              <a:t>Cinésup</a:t>
            </a:r>
            <a:r>
              <a:rPr lang="fr-FR" dirty="0">
                <a:sym typeface="Wingdings" panose="05000000000000000000" pitchFamily="2" charset="2"/>
              </a:rPr>
              <a:t> Nantes ou </a:t>
            </a:r>
            <a:r>
              <a:rPr lang="fr-FR" dirty="0" err="1">
                <a:sym typeface="Wingdings" panose="05000000000000000000" pitchFamily="2" charset="2"/>
              </a:rPr>
              <a:t>Prép’art</a:t>
            </a:r>
            <a:r>
              <a:rPr lang="fr-FR" dirty="0">
                <a:sym typeface="Wingdings" panose="05000000000000000000" pitchFamily="2" charset="2"/>
              </a:rPr>
              <a:t> Saint Stanislas Nîmes)</a:t>
            </a:r>
          </a:p>
          <a:p>
            <a:pPr algn="just"/>
            <a:r>
              <a:rPr lang="fr-FR" dirty="0">
                <a:sym typeface="Wingdings" panose="05000000000000000000" pitchFamily="2" charset="2"/>
              </a:rPr>
              <a:t>Mises à niveau scientifiques généralistes: Nantes, Orsay, Clermont, Villeurbanne; Angers …</a:t>
            </a:r>
          </a:p>
          <a:p>
            <a:pPr lvl="0" algn="just">
              <a:buClr>
                <a:srgbClr val="94C600"/>
              </a:buClr>
            </a:pPr>
            <a:r>
              <a:rPr lang="fr-FR" dirty="0">
                <a:solidFill>
                  <a:srgbClr val="3E3D2D"/>
                </a:solidFill>
              </a:rPr>
              <a:t>DEUST métiers du livre Lille, Rennes</a:t>
            </a:r>
          </a:p>
          <a:p>
            <a:pPr lvl="0" algn="just">
              <a:buClr>
                <a:srgbClr val="94C600"/>
              </a:buClr>
            </a:pPr>
            <a:r>
              <a:rPr lang="fr-FR" dirty="0">
                <a:solidFill>
                  <a:srgbClr val="3E3D2D"/>
                </a:solidFill>
              </a:rPr>
              <a:t>DEUST accueil d’excellence en tourisme Angers</a:t>
            </a:r>
          </a:p>
          <a:p>
            <a:pPr lvl="0" algn="just">
              <a:buClr>
                <a:srgbClr val="94C600"/>
              </a:buClr>
            </a:pPr>
            <a:r>
              <a:rPr lang="fr-FR" dirty="0">
                <a:solidFill>
                  <a:srgbClr val="3E3D2D"/>
                </a:solidFill>
              </a:rPr>
              <a:t>DEUST assistant juridique</a:t>
            </a:r>
          </a:p>
          <a:p>
            <a:pPr lvl="0" algn="just">
              <a:buClr>
                <a:srgbClr val="94C600"/>
              </a:buClr>
            </a:pPr>
            <a:r>
              <a:rPr lang="fr-FR" dirty="0">
                <a:solidFill>
                  <a:srgbClr val="3E3D2D"/>
                </a:solidFill>
              </a:rPr>
              <a:t>DEUST guide nature multilingue</a:t>
            </a:r>
          </a:p>
          <a:p>
            <a:pPr algn="just">
              <a:buClr>
                <a:srgbClr val="94C600"/>
              </a:buClr>
            </a:pPr>
            <a:r>
              <a:rPr lang="fr-FR" dirty="0">
                <a:solidFill>
                  <a:srgbClr val="3E3D2D"/>
                </a:solidFill>
                <a:hlinkClick r:id="rId3"/>
              </a:rPr>
              <a:t>IPAG</a:t>
            </a:r>
            <a:endParaRPr lang="fr-FR" dirty="0">
              <a:solidFill>
                <a:srgbClr val="3E3D2D"/>
              </a:solidFill>
            </a:endParaRPr>
          </a:p>
          <a:p>
            <a:pPr marL="114300" lvl="0" indent="0" algn="just">
              <a:buClr>
                <a:srgbClr val="94C600"/>
              </a:buClr>
              <a:buNone/>
            </a:pPr>
            <a:endParaRPr lang="fr-FR" dirty="0">
              <a:solidFill>
                <a:srgbClr val="3E3D2D"/>
              </a:solidFill>
            </a:endParaRPr>
          </a:p>
          <a:p>
            <a:endParaRPr lang="fr-FR" dirty="0"/>
          </a:p>
        </p:txBody>
      </p:sp>
    </p:spTree>
    <p:extLst>
      <p:ext uri="{BB962C8B-B14F-4D97-AF65-F5344CB8AC3E}">
        <p14:creationId xmlns:p14="http://schemas.microsoft.com/office/powerpoint/2010/main" val="3270486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a:extLst/>
          </p:cNvPr>
          <p:cNvSpPr>
            <a:spLocks noGrp="1" noChangeArrowheads="1"/>
          </p:cNvSpPr>
          <p:nvPr>
            <p:ph type="ctrTitle" sz="quarter"/>
          </p:nvPr>
        </p:nvSpPr>
        <p:spPr/>
        <p:txBody>
          <a:bodyPr>
            <a:normAutofit fontScale="90000"/>
          </a:bodyPr>
          <a:lstStyle/>
          <a:p>
            <a:pPr eaLnBrk="1" hangingPunct="1">
              <a:defRPr/>
            </a:pPr>
            <a:r>
              <a:rPr lang="fr-FR" altLang="fr-FR"/>
              <a:t>Une classe prépa…:</a:t>
            </a:r>
            <a:r>
              <a:rPr lang="fr-FR" altLang="fr-FR" b="1"/>
              <a:t>pourquoi pas </a:t>
            </a:r>
            <a:r>
              <a:rPr lang="fr-FR" altLang="fr-FR" sz="5400" b="1"/>
              <a:t>vous</a:t>
            </a:r>
            <a:r>
              <a:rPr lang="fr-FR" altLang="fr-FR" sz="6600" b="1"/>
              <a:t>?</a:t>
            </a:r>
          </a:p>
        </p:txBody>
      </p:sp>
      <p:sp>
        <p:nvSpPr>
          <p:cNvPr id="276483" name="Rectangle 3">
            <a:extLst/>
          </p:cNvPr>
          <p:cNvSpPr>
            <a:spLocks noGrp="1" noChangeArrowheads="1"/>
          </p:cNvSpPr>
          <p:nvPr>
            <p:ph type="subTitle" sz="quarter" idx="1"/>
          </p:nvPr>
        </p:nvSpPr>
        <p:spPr/>
        <p:txBody>
          <a:bodyPr>
            <a:normAutofit/>
          </a:bodyPr>
          <a:lstStyle/>
          <a:p>
            <a:pPr eaLnBrk="1" hangingPunct="1">
              <a:defRPr/>
            </a:pPr>
            <a:endParaRPr lang="fr-FR" altLang="fr-FR" dirty="0"/>
          </a:p>
        </p:txBody>
      </p:sp>
    </p:spTree>
    <p:extLst>
      <p:ext uri="{BB962C8B-B14F-4D97-AF65-F5344CB8AC3E}">
        <p14:creationId xmlns:p14="http://schemas.microsoft.com/office/powerpoint/2010/main" val="3817433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defRPr/>
            </a:pPr>
            <a:r>
              <a:rPr lang="fr-FR" dirty="0"/>
              <a:t>CPGE A/L</a:t>
            </a:r>
          </a:p>
        </p:txBody>
      </p:sp>
      <p:pic>
        <p:nvPicPr>
          <p:cNvPr id="59395" name="Picture 3" descr="C:\Users\NPELLETIER.LCS\Pictures\A-L.jpg"/>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766762" y="2053431"/>
            <a:ext cx="7610475" cy="3771900"/>
          </a:xfrm>
        </p:spPr>
      </p:pic>
    </p:spTree>
    <p:extLst>
      <p:ext uri="{BB962C8B-B14F-4D97-AF65-F5344CB8AC3E}">
        <p14:creationId xmlns:p14="http://schemas.microsoft.com/office/powerpoint/2010/main" val="1548592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616" y="620688"/>
            <a:ext cx="7024744" cy="1143000"/>
          </a:xfrm>
        </p:spPr>
        <p:txBody>
          <a:bodyPr/>
          <a:lstStyle/>
          <a:p>
            <a:pPr algn="ctr">
              <a:defRPr/>
            </a:pPr>
            <a:r>
              <a:rPr lang="fr-FR" dirty="0"/>
              <a:t>CPGE B/L</a:t>
            </a:r>
          </a:p>
        </p:txBody>
      </p:sp>
      <p:pic>
        <p:nvPicPr>
          <p:cNvPr id="60419" name="Picture 2" descr="C:\Users\NPELLETIER.LCS\Pictures\B-L.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827584" y="1772816"/>
            <a:ext cx="7477125" cy="4389437"/>
          </a:xfrm>
        </p:spPr>
      </p:pic>
    </p:spTree>
    <p:extLst>
      <p:ext uri="{BB962C8B-B14F-4D97-AF65-F5344CB8AC3E}">
        <p14:creationId xmlns:p14="http://schemas.microsoft.com/office/powerpoint/2010/main" val="3209166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La  banque d’épreuves littéraires</a:t>
            </a:r>
          </a:p>
        </p:txBody>
      </p:sp>
      <p:sp>
        <p:nvSpPr>
          <p:cNvPr id="3" name="Espace réservé du contenu 2"/>
          <p:cNvSpPr>
            <a:spLocks noGrp="1"/>
          </p:cNvSpPr>
          <p:nvPr>
            <p:ph idx="1"/>
          </p:nvPr>
        </p:nvSpPr>
        <p:spPr/>
        <p:txBody>
          <a:bodyPr>
            <a:normAutofit/>
          </a:bodyPr>
          <a:lstStyle/>
          <a:p>
            <a:r>
              <a:rPr lang="fr-FR" dirty="0"/>
              <a:t>De nombreuses grandes écoles accessibles après une CPGE littéraire A/L</a:t>
            </a:r>
          </a:p>
          <a:p>
            <a:r>
              <a:rPr lang="fr-FR" dirty="0"/>
              <a:t>Des places réservées aux profils CPGE</a:t>
            </a:r>
          </a:p>
          <a:p>
            <a:r>
              <a:rPr lang="fr-FR" dirty="0"/>
              <a:t>Plus d’une trentaine d’écoles de management accessibles</a:t>
            </a:r>
          </a:p>
          <a:p>
            <a:r>
              <a:rPr lang="fr-FR" dirty="0">
                <a:hlinkClick r:id="rId2"/>
              </a:rPr>
              <a:t>Le site officiel</a:t>
            </a:r>
            <a:endParaRPr lang="fr-FR" dirty="0"/>
          </a:p>
          <a:p>
            <a:r>
              <a:rPr lang="fr-FR" dirty="0">
                <a:hlinkClick r:id="rId3"/>
              </a:rPr>
              <a:t>Statistiques</a:t>
            </a:r>
            <a:endParaRPr lang="fr-FR" dirty="0"/>
          </a:p>
          <a:p>
            <a:r>
              <a:rPr lang="fr-FR" dirty="0">
                <a:hlinkClick r:id="rId4"/>
              </a:rPr>
              <a:t>Licence Paris Dauphine</a:t>
            </a:r>
            <a:endParaRPr lang="fr-FR" dirty="0"/>
          </a:p>
        </p:txBody>
      </p:sp>
    </p:spTree>
    <p:extLst>
      <p:ext uri="{BB962C8B-B14F-4D97-AF65-F5344CB8AC3E}">
        <p14:creationId xmlns:p14="http://schemas.microsoft.com/office/powerpoint/2010/main" val="689914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CPGE B/L</a:t>
            </a:r>
          </a:p>
        </p:txBody>
      </p:sp>
      <p:sp>
        <p:nvSpPr>
          <p:cNvPr id="3" name="Espace réservé du contenu 2"/>
          <p:cNvSpPr>
            <a:spLocks noGrp="1"/>
          </p:cNvSpPr>
          <p:nvPr>
            <p:ph idx="1"/>
          </p:nvPr>
        </p:nvSpPr>
        <p:spPr/>
        <p:txBody>
          <a:bodyPr>
            <a:normAutofit fontScale="92500" lnSpcReduction="10000"/>
          </a:bodyPr>
          <a:lstStyle/>
          <a:p>
            <a:r>
              <a:rPr lang="fr-FR" dirty="0"/>
              <a:t>5% de bacheliers L spé maths uniquement</a:t>
            </a:r>
          </a:p>
          <a:p>
            <a:r>
              <a:rPr lang="fr-FR" dirty="0"/>
              <a:t>Une CPGE aux débouchés très diversifiés:</a:t>
            </a:r>
          </a:p>
          <a:p>
            <a:r>
              <a:rPr lang="fr-FR" dirty="0"/>
              <a:t>Ecoles de management </a:t>
            </a:r>
            <a:r>
              <a:rPr lang="fr-FR" dirty="0">
                <a:hlinkClick r:id="rId2"/>
              </a:rPr>
              <a:t>(concours CPGE BL/SES)</a:t>
            </a:r>
            <a:r>
              <a:rPr lang="fr-FR" dirty="0"/>
              <a:t> ou </a:t>
            </a:r>
            <a:r>
              <a:rPr lang="fr-FR" dirty="0">
                <a:hlinkClick r:id="rId3"/>
              </a:rPr>
              <a:t>concours BCE</a:t>
            </a:r>
            <a:endParaRPr lang="fr-FR" dirty="0"/>
          </a:p>
          <a:p>
            <a:r>
              <a:rPr lang="fr-FR" dirty="0"/>
              <a:t>IEP</a:t>
            </a:r>
            <a:r>
              <a:rPr lang="fr-FR" dirty="0">
                <a:hlinkClick r:id="rId4"/>
              </a:rPr>
              <a:t>(</a:t>
            </a:r>
            <a:r>
              <a:rPr lang="fr-FR" dirty="0" err="1">
                <a:hlinkClick r:id="rId4"/>
              </a:rPr>
              <a:t>Bordeaux;Grenoble</a:t>
            </a:r>
            <a:r>
              <a:rPr lang="fr-FR" dirty="0"/>
              <a:t>)</a:t>
            </a:r>
          </a:p>
          <a:p>
            <a:r>
              <a:rPr lang="fr-FR" dirty="0">
                <a:hlinkClick r:id="rId5"/>
              </a:rPr>
              <a:t>ENSAI</a:t>
            </a:r>
            <a:endParaRPr lang="fr-FR" dirty="0"/>
          </a:p>
          <a:p>
            <a:r>
              <a:rPr lang="fr-FR" dirty="0">
                <a:hlinkClick r:id="rId6"/>
              </a:rPr>
              <a:t>ENSAE</a:t>
            </a:r>
            <a:r>
              <a:rPr lang="fr-FR" dirty="0"/>
              <a:t>(18 places)</a:t>
            </a:r>
          </a:p>
          <a:p>
            <a:r>
              <a:rPr lang="fr-FR" dirty="0">
                <a:hlinkClick r:id="rId7"/>
              </a:rPr>
              <a:t>CELSA</a:t>
            </a:r>
            <a:endParaRPr lang="fr-FR" dirty="0"/>
          </a:p>
          <a:p>
            <a:r>
              <a:rPr lang="fr-FR" dirty="0">
                <a:hlinkClick r:id="rId8"/>
              </a:rPr>
              <a:t>ENSG</a:t>
            </a:r>
            <a:endParaRPr lang="fr-FR" dirty="0"/>
          </a:p>
          <a:p>
            <a:r>
              <a:rPr lang="fr-FR" dirty="0"/>
              <a:t>Ecoles d’ingénieurs(Concours GEIDIC: </a:t>
            </a:r>
            <a:r>
              <a:rPr lang="fr-FR" dirty="0">
                <a:hlinkClick r:id="rId9"/>
              </a:rPr>
              <a:t>ENSIM</a:t>
            </a:r>
            <a:r>
              <a:rPr lang="fr-FR" dirty="0"/>
              <a:t>, </a:t>
            </a:r>
            <a:r>
              <a:rPr lang="fr-FR" dirty="0">
                <a:hlinkClick r:id="rId10"/>
              </a:rPr>
              <a:t>EPITA</a:t>
            </a:r>
            <a:r>
              <a:rPr lang="fr-FR" dirty="0"/>
              <a:t>,</a:t>
            </a:r>
            <a:r>
              <a:rPr lang="fr-FR" dirty="0">
                <a:hlinkClick r:id="rId11"/>
              </a:rPr>
              <a:t>ENSC</a:t>
            </a:r>
            <a:r>
              <a:rPr lang="fr-FR" dirty="0"/>
              <a:t>, </a:t>
            </a:r>
            <a:r>
              <a:rPr lang="fr-FR" dirty="0">
                <a:hlinkClick r:id="rId12"/>
              </a:rPr>
              <a:t>UTT</a:t>
            </a:r>
            <a:r>
              <a:rPr lang="fr-FR" dirty="0"/>
              <a:t>)</a:t>
            </a:r>
          </a:p>
          <a:p>
            <a:r>
              <a:rPr lang="fr-FR" dirty="0"/>
              <a:t>Liens utiles: </a:t>
            </a:r>
            <a:r>
              <a:rPr lang="fr-FR" dirty="0">
                <a:hlinkClick r:id="rId13"/>
              </a:rPr>
              <a:t>APML</a:t>
            </a:r>
            <a:r>
              <a:rPr lang="fr-FR" dirty="0"/>
              <a:t> ;  </a:t>
            </a:r>
            <a:r>
              <a:rPr lang="fr-FR" dirty="0" err="1">
                <a:hlinkClick r:id="rId14"/>
              </a:rPr>
              <a:t>PrepaBL</a:t>
            </a:r>
            <a:endParaRPr lang="fr-FR" dirty="0"/>
          </a:p>
          <a:p>
            <a:pPr marL="0" indent="0">
              <a:buNone/>
            </a:pPr>
            <a:endParaRPr lang="fr-FR" dirty="0"/>
          </a:p>
          <a:p>
            <a:endParaRPr lang="fr-FR" dirty="0"/>
          </a:p>
        </p:txBody>
      </p:sp>
    </p:spTree>
    <p:extLst>
      <p:ext uri="{BB962C8B-B14F-4D97-AF65-F5344CB8AC3E}">
        <p14:creationId xmlns:p14="http://schemas.microsoft.com/office/powerpoint/2010/main" val="10655116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2" descr="openfi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038" y="-303213"/>
            <a:ext cx="9823451" cy="7489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87" name="Text Box 3"/>
          <p:cNvSpPr txBox="1">
            <a:spLocks noChangeArrowheads="1"/>
          </p:cNvSpPr>
          <p:nvPr/>
        </p:nvSpPr>
        <p:spPr bwMode="auto">
          <a:xfrm>
            <a:off x="3043238" y="101600"/>
            <a:ext cx="57165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fr-FR" altLang="fr-FR" sz="2400" b="1">
                <a:solidFill>
                  <a:schemeClr val="bg1"/>
                </a:solidFill>
                <a:latin typeface="Century Gothic" pitchFamily="34" charset="0"/>
                <a:cs typeface="Courier New" pitchFamily="49" charset="0"/>
              </a:rPr>
              <a:t>Après le Bac L         Choisir une voie</a:t>
            </a:r>
          </a:p>
        </p:txBody>
      </p:sp>
      <p:sp>
        <p:nvSpPr>
          <p:cNvPr id="67588" name="Picture 4" descr="j0293844"/>
          <p:cNvSpPr>
            <a:spLocks noChangeAspect="1" noChangeArrowheads="1"/>
          </p:cNvSpPr>
          <p:nvPr/>
        </p:nvSpPr>
        <p:spPr bwMode="auto">
          <a:xfrm>
            <a:off x="5059363" y="90488"/>
            <a:ext cx="44608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latin typeface="Tahoma" pitchFamily="34" charset="0"/>
            </a:endParaRPr>
          </a:p>
        </p:txBody>
      </p:sp>
      <p:sp>
        <p:nvSpPr>
          <p:cNvPr id="67589" name="AutoShape 5"/>
          <p:cNvSpPr>
            <a:spLocks noChangeArrowheads="1"/>
          </p:cNvSpPr>
          <p:nvPr/>
        </p:nvSpPr>
        <p:spPr bwMode="auto">
          <a:xfrm>
            <a:off x="171450" y="3754438"/>
            <a:ext cx="1343025" cy="1355725"/>
          </a:xfrm>
          <a:prstGeom prst="roundRect">
            <a:avLst>
              <a:gd name="adj" fmla="val 0"/>
            </a:avLst>
          </a:prstGeom>
          <a:solidFill>
            <a:srgbClr val="5C0012"/>
          </a:solidFill>
          <a:ln w="9525">
            <a:solidFill>
              <a:schemeClr val="tx1"/>
            </a:solidFill>
            <a:round/>
            <a:headEnd/>
            <a:tailEnd/>
          </a:ln>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endParaRPr lang="fr-FR" altLang="fr-FR" sz="2400" b="1">
              <a:latin typeface="Century Gothic" pitchFamily="34" charset="0"/>
            </a:endParaRPr>
          </a:p>
          <a:p>
            <a:pPr algn="ctr">
              <a:lnSpc>
                <a:spcPct val="150000"/>
              </a:lnSpc>
              <a:spcBef>
                <a:spcPct val="0"/>
              </a:spcBef>
              <a:buFontTx/>
              <a:buNone/>
            </a:pPr>
            <a:endParaRPr lang="fr-FR" altLang="fr-FR" sz="2000" b="1">
              <a:latin typeface="Century Gothic" pitchFamily="34" charset="0"/>
            </a:endParaRPr>
          </a:p>
        </p:txBody>
      </p:sp>
      <p:sp>
        <p:nvSpPr>
          <p:cNvPr id="67590" name="WordArt 6"/>
          <p:cNvSpPr>
            <a:spLocks noChangeArrowheads="1" noChangeShapeType="1" noTextEdit="1"/>
          </p:cNvSpPr>
          <p:nvPr/>
        </p:nvSpPr>
        <p:spPr bwMode="auto">
          <a:xfrm>
            <a:off x="458788" y="3849688"/>
            <a:ext cx="787400" cy="176212"/>
          </a:xfrm>
          <a:prstGeom prst="rect">
            <a:avLst/>
          </a:prstGeom>
          <a:extLst>
            <a:ext uri="{909E8E84-426E-40DD-AFC4-6F175D3DCCD1}">
              <a14:hiddenFill xmlns:a14="http://schemas.microsoft.com/office/drawing/2010/main">
                <a:solidFill>
                  <a:srgbClr val="FFFFFF"/>
                </a:solidFill>
              </a14:hiddenFill>
            </a:ext>
          </a:extLst>
        </p:spPr>
        <p:txBody>
          <a:bodyPr wrap="none" fromWordArt="1">
            <a:prstTxWarp prst="textPlain">
              <a:avLst>
                <a:gd name="adj" fmla="val 50000"/>
              </a:avLst>
            </a:prstTxWarp>
          </a:bodyPr>
          <a:lstStyle/>
          <a:p>
            <a:pPr algn="ctr"/>
            <a:r>
              <a:rPr lang="fr-FR" sz="3600" kern="10">
                <a:ln w="12700">
                  <a:solidFill>
                    <a:srgbClr val="FFB7B7"/>
                  </a:solidFill>
                  <a:round/>
                  <a:headEnd/>
                  <a:tailEnd/>
                </a:ln>
                <a:noFill/>
                <a:latin typeface="Impact"/>
              </a:rPr>
              <a:t>PREPA 2</a:t>
            </a:r>
          </a:p>
        </p:txBody>
      </p:sp>
      <p:sp>
        <p:nvSpPr>
          <p:cNvPr id="67591" name="Rectangle 7"/>
          <p:cNvSpPr>
            <a:spLocks noChangeArrowheads="1"/>
          </p:cNvSpPr>
          <p:nvPr/>
        </p:nvSpPr>
        <p:spPr bwMode="auto">
          <a:xfrm>
            <a:off x="252413" y="4402138"/>
            <a:ext cx="1223962" cy="354012"/>
          </a:xfrm>
          <a:prstGeom prst="rect">
            <a:avLst/>
          </a:prstGeom>
          <a:noFill/>
          <a:ln>
            <a:noFill/>
          </a:ln>
          <a:effectLst>
            <a:outerShdw dist="17961" dir="2700000" algn="ctr" rotWithShape="0">
              <a:schemeClr val="tx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fr-FR" altLang="fr-FR" sz="2400">
                <a:solidFill>
                  <a:schemeClr val="bg1"/>
                </a:solidFill>
                <a:latin typeface="Impact" pitchFamily="34" charset="0"/>
              </a:rPr>
              <a:t>ENS Ulm</a:t>
            </a:r>
          </a:p>
          <a:p>
            <a:pPr algn="ctr">
              <a:spcBef>
                <a:spcPct val="0"/>
              </a:spcBef>
              <a:buFontTx/>
              <a:buNone/>
            </a:pPr>
            <a:r>
              <a:rPr lang="fr-FR" altLang="fr-FR" sz="2400">
                <a:solidFill>
                  <a:schemeClr val="bg1"/>
                </a:solidFill>
                <a:latin typeface="Impact" pitchFamily="34" charset="0"/>
              </a:rPr>
              <a:t>Lettres</a:t>
            </a:r>
          </a:p>
        </p:txBody>
      </p:sp>
      <p:sp>
        <p:nvSpPr>
          <p:cNvPr id="67592" name="AutoShape 8"/>
          <p:cNvSpPr>
            <a:spLocks noChangeArrowheads="1"/>
          </p:cNvSpPr>
          <p:nvPr/>
        </p:nvSpPr>
        <p:spPr bwMode="auto">
          <a:xfrm>
            <a:off x="1101725" y="5402263"/>
            <a:ext cx="1344613" cy="1352550"/>
          </a:xfrm>
          <a:prstGeom prst="roundRect">
            <a:avLst>
              <a:gd name="adj" fmla="val 0"/>
            </a:avLst>
          </a:prstGeom>
          <a:solidFill>
            <a:srgbClr val="580011"/>
          </a:solidFill>
          <a:ln w="9525">
            <a:solidFill>
              <a:schemeClr val="tx1"/>
            </a:solidFill>
            <a:round/>
            <a:headEnd/>
            <a:tailEnd/>
          </a:ln>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endParaRPr lang="fr-FR" altLang="fr-FR" sz="2400" b="1">
              <a:latin typeface="Century Gothic" pitchFamily="34" charset="0"/>
            </a:endParaRPr>
          </a:p>
          <a:p>
            <a:pPr algn="ctr">
              <a:lnSpc>
                <a:spcPct val="150000"/>
              </a:lnSpc>
              <a:spcBef>
                <a:spcPct val="0"/>
              </a:spcBef>
              <a:buFontTx/>
              <a:buNone/>
            </a:pPr>
            <a:endParaRPr lang="fr-FR" altLang="fr-FR" sz="2000" b="1">
              <a:latin typeface="Century Gothic" pitchFamily="34" charset="0"/>
            </a:endParaRPr>
          </a:p>
        </p:txBody>
      </p:sp>
      <p:sp>
        <p:nvSpPr>
          <p:cNvPr id="67593" name="WordArt 9"/>
          <p:cNvSpPr>
            <a:spLocks noChangeArrowheads="1" noChangeShapeType="1" noTextEdit="1"/>
          </p:cNvSpPr>
          <p:nvPr/>
        </p:nvSpPr>
        <p:spPr bwMode="auto">
          <a:xfrm>
            <a:off x="1368425" y="5870575"/>
            <a:ext cx="787400" cy="196850"/>
          </a:xfrm>
          <a:prstGeom prst="rect">
            <a:avLst/>
          </a:prstGeom>
          <a:extLst>
            <a:ext uri="{909E8E84-426E-40DD-AFC4-6F175D3DCCD1}">
              <a14:hiddenFill xmlns:a14="http://schemas.microsoft.com/office/drawing/2010/main">
                <a:solidFill>
                  <a:srgbClr val="FFFFFF"/>
                </a:solidFill>
              </a14:hiddenFill>
            </a:ext>
          </a:extLst>
        </p:spPr>
        <p:txBody>
          <a:bodyPr wrap="none" fromWordArt="1">
            <a:prstTxWarp prst="textPlain">
              <a:avLst>
                <a:gd name="adj" fmla="val 50000"/>
              </a:avLst>
            </a:prstTxWarp>
          </a:bodyPr>
          <a:lstStyle/>
          <a:p>
            <a:pPr algn="ctr"/>
            <a:r>
              <a:rPr lang="fr-FR" sz="3600" kern="10">
                <a:ln w="12700">
                  <a:solidFill>
                    <a:srgbClr val="FFB7B7"/>
                  </a:solidFill>
                  <a:round/>
                  <a:headEnd/>
                  <a:tailEnd/>
                </a:ln>
                <a:noFill/>
                <a:latin typeface="Impact"/>
              </a:rPr>
              <a:t>PREPA 1</a:t>
            </a:r>
          </a:p>
        </p:txBody>
      </p:sp>
      <p:sp>
        <p:nvSpPr>
          <p:cNvPr id="67594" name="Rectangle 10"/>
          <p:cNvSpPr>
            <a:spLocks noChangeArrowheads="1"/>
          </p:cNvSpPr>
          <p:nvPr/>
        </p:nvSpPr>
        <p:spPr bwMode="auto">
          <a:xfrm>
            <a:off x="1168400" y="6235700"/>
            <a:ext cx="1223963" cy="393700"/>
          </a:xfrm>
          <a:prstGeom prst="rect">
            <a:avLst/>
          </a:prstGeom>
          <a:noFill/>
          <a:ln>
            <a:noFill/>
          </a:ln>
          <a:effectLst>
            <a:outerShdw dist="17961" dir="2700000" algn="ctr" rotWithShape="0">
              <a:schemeClr val="tx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fr-FR" altLang="fr-FR" sz="2800">
                <a:solidFill>
                  <a:schemeClr val="bg1"/>
                </a:solidFill>
                <a:latin typeface="Impact" pitchFamily="34" charset="0"/>
              </a:rPr>
              <a:t>Lettres</a:t>
            </a:r>
          </a:p>
        </p:txBody>
      </p:sp>
      <p:sp>
        <p:nvSpPr>
          <p:cNvPr id="67595" name="Text Box 11"/>
          <p:cNvSpPr txBox="1">
            <a:spLocks noChangeArrowheads="1"/>
          </p:cNvSpPr>
          <p:nvPr/>
        </p:nvSpPr>
        <p:spPr bwMode="auto">
          <a:xfrm>
            <a:off x="1193800" y="620713"/>
            <a:ext cx="7021513" cy="579437"/>
          </a:xfrm>
          <a:prstGeom prst="rect">
            <a:avLst/>
          </a:prstGeom>
          <a:noFill/>
          <a:ln>
            <a:noFill/>
          </a:ln>
          <a:effectLst>
            <a:outerShdw algn="ctr" rotWithShape="0">
              <a:schemeClr val="bg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fr-FR" altLang="fr-FR" b="1">
                <a:solidFill>
                  <a:srgbClr val="580011"/>
                </a:solidFill>
                <a:latin typeface="Century Gothic" pitchFamily="34" charset="0"/>
              </a:rPr>
              <a:t>Classes préparatoires littéraires</a:t>
            </a:r>
          </a:p>
        </p:txBody>
      </p:sp>
      <p:sp>
        <p:nvSpPr>
          <p:cNvPr id="67596" name="AutoShape 12"/>
          <p:cNvSpPr>
            <a:spLocks noChangeArrowheads="1"/>
          </p:cNvSpPr>
          <p:nvPr/>
        </p:nvSpPr>
        <p:spPr bwMode="auto">
          <a:xfrm>
            <a:off x="2032000" y="3754438"/>
            <a:ext cx="1344613" cy="1355725"/>
          </a:xfrm>
          <a:prstGeom prst="roundRect">
            <a:avLst>
              <a:gd name="adj" fmla="val 0"/>
            </a:avLst>
          </a:prstGeom>
          <a:solidFill>
            <a:srgbClr val="5C0012"/>
          </a:solidFill>
          <a:ln w="9525">
            <a:solidFill>
              <a:schemeClr val="tx1"/>
            </a:solidFill>
            <a:round/>
            <a:headEnd/>
            <a:tailEnd/>
          </a:ln>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endParaRPr lang="fr-FR" altLang="fr-FR" sz="2400" b="1">
              <a:latin typeface="Century Gothic" pitchFamily="34" charset="0"/>
            </a:endParaRPr>
          </a:p>
          <a:p>
            <a:pPr algn="ctr">
              <a:lnSpc>
                <a:spcPct val="150000"/>
              </a:lnSpc>
              <a:spcBef>
                <a:spcPct val="0"/>
              </a:spcBef>
              <a:buFontTx/>
              <a:buNone/>
            </a:pPr>
            <a:endParaRPr lang="fr-FR" altLang="fr-FR" sz="2000" b="1">
              <a:latin typeface="Century Gothic" pitchFamily="34" charset="0"/>
            </a:endParaRPr>
          </a:p>
        </p:txBody>
      </p:sp>
      <p:sp>
        <p:nvSpPr>
          <p:cNvPr id="67597" name="WordArt 13"/>
          <p:cNvSpPr>
            <a:spLocks noChangeArrowheads="1" noChangeShapeType="1" noTextEdit="1"/>
          </p:cNvSpPr>
          <p:nvPr/>
        </p:nvSpPr>
        <p:spPr bwMode="auto">
          <a:xfrm>
            <a:off x="2312988" y="3849688"/>
            <a:ext cx="785812" cy="176212"/>
          </a:xfrm>
          <a:prstGeom prst="rect">
            <a:avLst/>
          </a:prstGeom>
          <a:extLst>
            <a:ext uri="{909E8E84-426E-40DD-AFC4-6F175D3DCCD1}">
              <a14:hiddenFill xmlns:a14="http://schemas.microsoft.com/office/drawing/2010/main">
                <a:solidFill>
                  <a:srgbClr val="FFFFFF"/>
                </a:solidFill>
              </a14:hiddenFill>
            </a:ext>
          </a:extLst>
        </p:spPr>
        <p:txBody>
          <a:bodyPr wrap="none" fromWordArt="1">
            <a:prstTxWarp prst="textPlain">
              <a:avLst>
                <a:gd name="adj" fmla="val 50000"/>
              </a:avLst>
            </a:prstTxWarp>
          </a:bodyPr>
          <a:lstStyle/>
          <a:p>
            <a:pPr algn="ctr"/>
            <a:r>
              <a:rPr lang="fr-FR" sz="3600" kern="10">
                <a:ln w="12700">
                  <a:solidFill>
                    <a:srgbClr val="FFB7B7"/>
                  </a:solidFill>
                  <a:round/>
                  <a:headEnd/>
                  <a:tailEnd/>
                </a:ln>
                <a:noFill/>
                <a:latin typeface="Impact"/>
              </a:rPr>
              <a:t>PREPA 2</a:t>
            </a:r>
          </a:p>
        </p:txBody>
      </p:sp>
      <p:sp>
        <p:nvSpPr>
          <p:cNvPr id="67598" name="Rectangle 14"/>
          <p:cNvSpPr>
            <a:spLocks noChangeArrowheads="1"/>
          </p:cNvSpPr>
          <p:nvPr/>
        </p:nvSpPr>
        <p:spPr bwMode="auto">
          <a:xfrm>
            <a:off x="2109788" y="4435475"/>
            <a:ext cx="1225550" cy="354013"/>
          </a:xfrm>
          <a:prstGeom prst="rect">
            <a:avLst/>
          </a:prstGeom>
          <a:noFill/>
          <a:ln>
            <a:noFill/>
          </a:ln>
          <a:effectLst>
            <a:outerShdw dist="17961" dir="2700000" algn="ctr" rotWithShape="0">
              <a:schemeClr val="tx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fr-FR" altLang="fr-FR" sz="1800">
                <a:solidFill>
                  <a:schemeClr val="bg1"/>
                </a:solidFill>
                <a:latin typeface="Impact" pitchFamily="34" charset="0"/>
              </a:rPr>
              <a:t>ENS Lyon</a:t>
            </a:r>
          </a:p>
          <a:p>
            <a:pPr algn="ctr">
              <a:lnSpc>
                <a:spcPct val="85000"/>
              </a:lnSpc>
              <a:spcBef>
                <a:spcPct val="0"/>
              </a:spcBef>
              <a:buFontTx/>
              <a:buNone/>
            </a:pPr>
            <a:r>
              <a:rPr lang="fr-FR" altLang="fr-FR" sz="1800">
                <a:solidFill>
                  <a:schemeClr val="bg1"/>
                </a:solidFill>
                <a:latin typeface="Impact" pitchFamily="34" charset="0"/>
              </a:rPr>
              <a:t>Lettres et</a:t>
            </a:r>
          </a:p>
          <a:p>
            <a:pPr algn="ctr">
              <a:lnSpc>
                <a:spcPct val="85000"/>
              </a:lnSpc>
              <a:spcBef>
                <a:spcPct val="0"/>
              </a:spcBef>
              <a:buFontTx/>
              <a:buNone/>
            </a:pPr>
            <a:r>
              <a:rPr lang="fr-FR" altLang="fr-FR" sz="1800">
                <a:solidFill>
                  <a:schemeClr val="bg1"/>
                </a:solidFill>
                <a:latin typeface="Impact" pitchFamily="34" charset="0"/>
              </a:rPr>
              <a:t>Sciences</a:t>
            </a:r>
          </a:p>
          <a:p>
            <a:pPr algn="ctr">
              <a:lnSpc>
                <a:spcPct val="85000"/>
              </a:lnSpc>
              <a:spcBef>
                <a:spcPct val="0"/>
              </a:spcBef>
              <a:buFontTx/>
              <a:buNone/>
            </a:pPr>
            <a:r>
              <a:rPr lang="fr-FR" altLang="fr-FR" sz="1800">
                <a:solidFill>
                  <a:schemeClr val="bg1"/>
                </a:solidFill>
                <a:latin typeface="Impact" pitchFamily="34" charset="0"/>
              </a:rPr>
              <a:t>humaines</a:t>
            </a:r>
          </a:p>
        </p:txBody>
      </p:sp>
      <p:sp>
        <p:nvSpPr>
          <p:cNvPr id="67599" name="AutoShape 15"/>
          <p:cNvSpPr>
            <a:spLocks noChangeArrowheads="1"/>
          </p:cNvSpPr>
          <p:nvPr/>
        </p:nvSpPr>
        <p:spPr bwMode="auto">
          <a:xfrm>
            <a:off x="3825875" y="5402263"/>
            <a:ext cx="1344613" cy="1352550"/>
          </a:xfrm>
          <a:prstGeom prst="roundRect">
            <a:avLst>
              <a:gd name="adj" fmla="val 0"/>
            </a:avLst>
          </a:prstGeom>
          <a:solidFill>
            <a:srgbClr val="580011"/>
          </a:solidFill>
          <a:ln w="9525">
            <a:solidFill>
              <a:schemeClr val="tx1"/>
            </a:solidFill>
            <a:round/>
            <a:headEnd/>
            <a:tailEnd/>
          </a:ln>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endParaRPr lang="fr-FR" altLang="fr-FR" sz="2400" b="1">
              <a:latin typeface="Century Gothic" pitchFamily="34" charset="0"/>
            </a:endParaRPr>
          </a:p>
          <a:p>
            <a:pPr algn="ctr">
              <a:lnSpc>
                <a:spcPct val="150000"/>
              </a:lnSpc>
              <a:spcBef>
                <a:spcPct val="0"/>
              </a:spcBef>
              <a:buFontTx/>
              <a:buNone/>
            </a:pPr>
            <a:endParaRPr lang="fr-FR" altLang="fr-FR" sz="2000" b="1">
              <a:latin typeface="Century Gothic" pitchFamily="34" charset="0"/>
            </a:endParaRPr>
          </a:p>
        </p:txBody>
      </p:sp>
      <p:sp>
        <p:nvSpPr>
          <p:cNvPr id="67600" name="WordArt 16"/>
          <p:cNvSpPr>
            <a:spLocks noChangeArrowheads="1" noChangeShapeType="1" noTextEdit="1"/>
          </p:cNvSpPr>
          <p:nvPr/>
        </p:nvSpPr>
        <p:spPr bwMode="auto">
          <a:xfrm>
            <a:off x="4092575" y="5514975"/>
            <a:ext cx="787400" cy="196850"/>
          </a:xfrm>
          <a:prstGeom prst="rect">
            <a:avLst/>
          </a:prstGeom>
          <a:extLst>
            <a:ext uri="{909E8E84-426E-40DD-AFC4-6F175D3DCCD1}">
              <a14:hiddenFill xmlns:a14="http://schemas.microsoft.com/office/drawing/2010/main">
                <a:solidFill>
                  <a:srgbClr val="FFFFFF"/>
                </a:solidFill>
              </a14:hiddenFill>
            </a:ext>
          </a:extLst>
        </p:spPr>
        <p:txBody>
          <a:bodyPr wrap="none" fromWordArt="1">
            <a:prstTxWarp prst="textPlain">
              <a:avLst>
                <a:gd name="adj" fmla="val 50000"/>
              </a:avLst>
            </a:prstTxWarp>
          </a:bodyPr>
          <a:lstStyle/>
          <a:p>
            <a:pPr algn="ctr"/>
            <a:r>
              <a:rPr lang="fr-FR" sz="3600" kern="10">
                <a:ln w="12700">
                  <a:solidFill>
                    <a:srgbClr val="FFB7B7"/>
                  </a:solidFill>
                  <a:round/>
                  <a:headEnd/>
                  <a:tailEnd/>
                </a:ln>
                <a:noFill/>
                <a:latin typeface="Impact"/>
              </a:rPr>
              <a:t>PREPA 1</a:t>
            </a:r>
          </a:p>
        </p:txBody>
      </p:sp>
      <p:sp>
        <p:nvSpPr>
          <p:cNvPr id="67601" name="Rectangle 17"/>
          <p:cNvSpPr>
            <a:spLocks noChangeArrowheads="1"/>
          </p:cNvSpPr>
          <p:nvPr/>
        </p:nvSpPr>
        <p:spPr bwMode="auto">
          <a:xfrm>
            <a:off x="3892550" y="6073775"/>
            <a:ext cx="1223963" cy="393700"/>
          </a:xfrm>
          <a:prstGeom prst="rect">
            <a:avLst/>
          </a:prstGeom>
          <a:noFill/>
          <a:ln>
            <a:noFill/>
          </a:ln>
          <a:effectLst>
            <a:outerShdw dist="17961" dir="2700000" algn="ctr" rotWithShape="0">
              <a:schemeClr val="tx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85000"/>
              </a:lnSpc>
              <a:spcBef>
                <a:spcPct val="0"/>
              </a:spcBef>
              <a:buFontTx/>
              <a:buNone/>
            </a:pPr>
            <a:r>
              <a:rPr lang="fr-FR" altLang="fr-FR" sz="2000">
                <a:solidFill>
                  <a:schemeClr val="bg1"/>
                </a:solidFill>
                <a:latin typeface="Impact" pitchFamily="34" charset="0"/>
              </a:rPr>
              <a:t>Lettres et</a:t>
            </a:r>
          </a:p>
          <a:p>
            <a:pPr algn="ctr">
              <a:lnSpc>
                <a:spcPct val="85000"/>
              </a:lnSpc>
              <a:spcBef>
                <a:spcPct val="0"/>
              </a:spcBef>
              <a:buFontTx/>
              <a:buNone/>
            </a:pPr>
            <a:r>
              <a:rPr lang="fr-FR" altLang="fr-FR" sz="2000">
                <a:solidFill>
                  <a:schemeClr val="bg1"/>
                </a:solidFill>
                <a:latin typeface="Impact" pitchFamily="34" charset="0"/>
              </a:rPr>
              <a:t>Sciences</a:t>
            </a:r>
          </a:p>
          <a:p>
            <a:pPr algn="ctr">
              <a:lnSpc>
                <a:spcPct val="85000"/>
              </a:lnSpc>
              <a:spcBef>
                <a:spcPct val="0"/>
              </a:spcBef>
              <a:buFontTx/>
              <a:buNone/>
            </a:pPr>
            <a:r>
              <a:rPr lang="fr-FR" altLang="fr-FR" sz="2000">
                <a:solidFill>
                  <a:schemeClr val="bg1"/>
                </a:solidFill>
                <a:latin typeface="Impact" pitchFamily="34" charset="0"/>
              </a:rPr>
              <a:t>sociales</a:t>
            </a:r>
          </a:p>
        </p:txBody>
      </p:sp>
      <p:sp>
        <p:nvSpPr>
          <p:cNvPr id="67602" name="AutoShape 18"/>
          <p:cNvSpPr>
            <a:spLocks noChangeArrowheads="1"/>
          </p:cNvSpPr>
          <p:nvPr/>
        </p:nvSpPr>
        <p:spPr bwMode="auto">
          <a:xfrm>
            <a:off x="3825875" y="3754438"/>
            <a:ext cx="1344613" cy="1343025"/>
          </a:xfrm>
          <a:prstGeom prst="roundRect">
            <a:avLst>
              <a:gd name="adj" fmla="val 0"/>
            </a:avLst>
          </a:prstGeom>
          <a:solidFill>
            <a:srgbClr val="580011"/>
          </a:solidFill>
          <a:ln w="9525">
            <a:solidFill>
              <a:schemeClr val="tx1"/>
            </a:solidFill>
            <a:round/>
            <a:headEnd/>
            <a:tailEnd/>
          </a:ln>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endParaRPr lang="fr-FR" altLang="fr-FR" sz="2400" b="1">
              <a:latin typeface="Century Gothic" pitchFamily="34" charset="0"/>
            </a:endParaRPr>
          </a:p>
          <a:p>
            <a:pPr algn="ctr">
              <a:lnSpc>
                <a:spcPct val="150000"/>
              </a:lnSpc>
              <a:spcBef>
                <a:spcPct val="0"/>
              </a:spcBef>
              <a:buFontTx/>
              <a:buNone/>
            </a:pPr>
            <a:endParaRPr lang="fr-FR" altLang="fr-FR" sz="2000" b="1">
              <a:latin typeface="Century Gothic" pitchFamily="34" charset="0"/>
            </a:endParaRPr>
          </a:p>
        </p:txBody>
      </p:sp>
      <p:sp>
        <p:nvSpPr>
          <p:cNvPr id="67603" name="WordArt 19"/>
          <p:cNvSpPr>
            <a:spLocks noChangeArrowheads="1" noChangeShapeType="1" noTextEdit="1"/>
          </p:cNvSpPr>
          <p:nvPr/>
        </p:nvSpPr>
        <p:spPr bwMode="auto">
          <a:xfrm>
            <a:off x="4095750" y="3863975"/>
            <a:ext cx="787400" cy="176213"/>
          </a:xfrm>
          <a:prstGeom prst="rect">
            <a:avLst/>
          </a:prstGeom>
          <a:extLst>
            <a:ext uri="{909E8E84-426E-40DD-AFC4-6F175D3DCCD1}">
              <a14:hiddenFill xmlns:a14="http://schemas.microsoft.com/office/drawing/2010/main">
                <a:solidFill>
                  <a:srgbClr val="FFFFFF"/>
                </a:solidFill>
              </a14:hiddenFill>
            </a:ext>
          </a:extLst>
        </p:spPr>
        <p:txBody>
          <a:bodyPr wrap="none" fromWordArt="1">
            <a:prstTxWarp prst="textPlain">
              <a:avLst>
                <a:gd name="adj" fmla="val 50000"/>
              </a:avLst>
            </a:prstTxWarp>
          </a:bodyPr>
          <a:lstStyle/>
          <a:p>
            <a:pPr algn="ctr"/>
            <a:r>
              <a:rPr lang="fr-FR" sz="3600" kern="10">
                <a:ln w="12700">
                  <a:solidFill>
                    <a:srgbClr val="FFB7B7"/>
                  </a:solidFill>
                  <a:round/>
                  <a:headEnd/>
                  <a:tailEnd/>
                </a:ln>
                <a:noFill/>
                <a:latin typeface="Impact"/>
              </a:rPr>
              <a:t>PREPA 2</a:t>
            </a:r>
          </a:p>
        </p:txBody>
      </p:sp>
      <p:sp>
        <p:nvSpPr>
          <p:cNvPr id="67604" name="Rectangle 20"/>
          <p:cNvSpPr>
            <a:spLocks noChangeArrowheads="1"/>
          </p:cNvSpPr>
          <p:nvPr/>
        </p:nvSpPr>
        <p:spPr bwMode="auto">
          <a:xfrm>
            <a:off x="3895725" y="4454525"/>
            <a:ext cx="1223963" cy="354013"/>
          </a:xfrm>
          <a:prstGeom prst="rect">
            <a:avLst/>
          </a:prstGeom>
          <a:noFill/>
          <a:ln>
            <a:noFill/>
          </a:ln>
          <a:effectLst>
            <a:outerShdw dist="17961" dir="2700000" algn="ctr" rotWithShape="0">
              <a:schemeClr val="tx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85000"/>
              </a:lnSpc>
              <a:spcBef>
                <a:spcPct val="0"/>
              </a:spcBef>
              <a:buFontTx/>
              <a:buNone/>
            </a:pPr>
            <a:r>
              <a:rPr lang="fr-FR" altLang="fr-FR" sz="2000">
                <a:solidFill>
                  <a:schemeClr val="bg1"/>
                </a:solidFill>
                <a:latin typeface="Impact" pitchFamily="34" charset="0"/>
              </a:rPr>
              <a:t>Lettres et</a:t>
            </a:r>
          </a:p>
          <a:p>
            <a:pPr algn="ctr">
              <a:lnSpc>
                <a:spcPct val="85000"/>
              </a:lnSpc>
              <a:spcBef>
                <a:spcPct val="0"/>
              </a:spcBef>
              <a:buFontTx/>
              <a:buNone/>
            </a:pPr>
            <a:r>
              <a:rPr lang="fr-FR" altLang="fr-FR" sz="2000">
                <a:solidFill>
                  <a:schemeClr val="bg1"/>
                </a:solidFill>
                <a:latin typeface="Impact" pitchFamily="34" charset="0"/>
              </a:rPr>
              <a:t>Sciences</a:t>
            </a:r>
          </a:p>
          <a:p>
            <a:pPr algn="ctr">
              <a:lnSpc>
                <a:spcPct val="85000"/>
              </a:lnSpc>
              <a:spcBef>
                <a:spcPct val="0"/>
              </a:spcBef>
              <a:buFontTx/>
              <a:buNone/>
            </a:pPr>
            <a:r>
              <a:rPr lang="fr-FR" altLang="fr-FR" sz="2000">
                <a:solidFill>
                  <a:schemeClr val="bg1"/>
                </a:solidFill>
                <a:latin typeface="Impact" pitchFamily="34" charset="0"/>
              </a:rPr>
              <a:t>sociales</a:t>
            </a:r>
          </a:p>
        </p:txBody>
      </p:sp>
      <p:sp>
        <p:nvSpPr>
          <p:cNvPr id="67605" name="AutoShape 21"/>
          <p:cNvSpPr>
            <a:spLocks noChangeArrowheads="1"/>
          </p:cNvSpPr>
          <p:nvPr/>
        </p:nvSpPr>
        <p:spPr bwMode="auto">
          <a:xfrm>
            <a:off x="5645150" y="5402263"/>
            <a:ext cx="1031875" cy="1352550"/>
          </a:xfrm>
          <a:prstGeom prst="roundRect">
            <a:avLst>
              <a:gd name="adj" fmla="val 0"/>
            </a:avLst>
          </a:prstGeom>
          <a:solidFill>
            <a:srgbClr val="580011"/>
          </a:solidFill>
          <a:ln w="9525">
            <a:solidFill>
              <a:schemeClr val="tx1"/>
            </a:solidFill>
            <a:round/>
            <a:headEnd/>
            <a:tailEnd/>
          </a:ln>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endParaRPr lang="fr-FR" altLang="fr-FR" sz="2400" b="1">
              <a:latin typeface="Century Gothic" pitchFamily="34" charset="0"/>
            </a:endParaRPr>
          </a:p>
          <a:p>
            <a:pPr algn="ctr">
              <a:lnSpc>
                <a:spcPct val="150000"/>
              </a:lnSpc>
              <a:spcBef>
                <a:spcPct val="0"/>
              </a:spcBef>
              <a:buFontTx/>
              <a:buNone/>
            </a:pPr>
            <a:endParaRPr lang="fr-FR" altLang="fr-FR" sz="2000" b="1">
              <a:latin typeface="Century Gothic" pitchFamily="34" charset="0"/>
            </a:endParaRPr>
          </a:p>
        </p:txBody>
      </p:sp>
      <p:sp>
        <p:nvSpPr>
          <p:cNvPr id="67606" name="WordArt 22"/>
          <p:cNvSpPr>
            <a:spLocks noChangeArrowheads="1" noChangeShapeType="1" noTextEdit="1"/>
          </p:cNvSpPr>
          <p:nvPr/>
        </p:nvSpPr>
        <p:spPr bwMode="auto">
          <a:xfrm>
            <a:off x="5853113" y="5514975"/>
            <a:ext cx="604837" cy="196850"/>
          </a:xfrm>
          <a:prstGeom prst="rect">
            <a:avLst/>
          </a:prstGeom>
          <a:extLst>
            <a:ext uri="{909E8E84-426E-40DD-AFC4-6F175D3DCCD1}">
              <a14:hiddenFill xmlns:a14="http://schemas.microsoft.com/office/drawing/2010/main">
                <a:solidFill>
                  <a:srgbClr val="FFFFFF"/>
                </a:solidFill>
              </a14:hiddenFill>
            </a:ext>
          </a:extLst>
        </p:spPr>
        <p:txBody>
          <a:bodyPr wrap="none" fromWordArt="1">
            <a:prstTxWarp prst="textPlain">
              <a:avLst>
                <a:gd name="adj" fmla="val 50000"/>
              </a:avLst>
            </a:prstTxWarp>
          </a:bodyPr>
          <a:lstStyle/>
          <a:p>
            <a:pPr algn="ctr"/>
            <a:r>
              <a:rPr lang="fr-FR" sz="3600" kern="10">
                <a:ln w="12700">
                  <a:solidFill>
                    <a:srgbClr val="FFB7B7"/>
                  </a:solidFill>
                  <a:round/>
                  <a:headEnd/>
                  <a:tailEnd/>
                </a:ln>
                <a:noFill/>
                <a:latin typeface="Impact"/>
              </a:rPr>
              <a:t>PREPA 1</a:t>
            </a:r>
          </a:p>
        </p:txBody>
      </p:sp>
      <p:sp>
        <p:nvSpPr>
          <p:cNvPr id="67607" name="Rectangle 23"/>
          <p:cNvSpPr>
            <a:spLocks noChangeArrowheads="1"/>
          </p:cNvSpPr>
          <p:nvPr/>
        </p:nvSpPr>
        <p:spPr bwMode="auto">
          <a:xfrm>
            <a:off x="5710238" y="6164263"/>
            <a:ext cx="941387" cy="393700"/>
          </a:xfrm>
          <a:prstGeom prst="rect">
            <a:avLst/>
          </a:prstGeom>
          <a:noFill/>
          <a:ln>
            <a:noFill/>
          </a:ln>
          <a:effectLst>
            <a:outerShdw dist="17961" dir="2700000" algn="ctr" rotWithShape="0">
              <a:schemeClr val="tx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85000"/>
              </a:lnSpc>
              <a:spcBef>
                <a:spcPct val="0"/>
              </a:spcBef>
              <a:buFontTx/>
              <a:buNone/>
            </a:pPr>
            <a:r>
              <a:rPr lang="fr-FR" altLang="fr-FR" sz="1600">
                <a:solidFill>
                  <a:schemeClr val="bg1"/>
                </a:solidFill>
                <a:latin typeface="Impact" pitchFamily="34" charset="0"/>
              </a:rPr>
              <a:t>Chartes</a:t>
            </a:r>
          </a:p>
        </p:txBody>
      </p:sp>
      <p:sp>
        <p:nvSpPr>
          <p:cNvPr id="67608" name="AutoShape 24"/>
          <p:cNvSpPr>
            <a:spLocks noChangeArrowheads="1"/>
          </p:cNvSpPr>
          <p:nvPr/>
        </p:nvSpPr>
        <p:spPr bwMode="auto">
          <a:xfrm>
            <a:off x="5645150" y="3754438"/>
            <a:ext cx="1031875" cy="1343025"/>
          </a:xfrm>
          <a:prstGeom prst="roundRect">
            <a:avLst>
              <a:gd name="adj" fmla="val 0"/>
            </a:avLst>
          </a:prstGeom>
          <a:solidFill>
            <a:srgbClr val="580011"/>
          </a:solidFill>
          <a:ln w="9525">
            <a:solidFill>
              <a:schemeClr val="tx1"/>
            </a:solidFill>
            <a:round/>
            <a:headEnd/>
            <a:tailEnd/>
          </a:ln>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endParaRPr lang="fr-FR" altLang="fr-FR" sz="2400" b="1">
              <a:latin typeface="Century Gothic" pitchFamily="34" charset="0"/>
            </a:endParaRPr>
          </a:p>
          <a:p>
            <a:pPr algn="ctr">
              <a:lnSpc>
                <a:spcPct val="150000"/>
              </a:lnSpc>
              <a:spcBef>
                <a:spcPct val="0"/>
              </a:spcBef>
              <a:buFontTx/>
              <a:buNone/>
            </a:pPr>
            <a:endParaRPr lang="fr-FR" altLang="fr-FR" sz="2000" b="1">
              <a:latin typeface="Century Gothic" pitchFamily="34" charset="0"/>
            </a:endParaRPr>
          </a:p>
        </p:txBody>
      </p:sp>
      <p:sp>
        <p:nvSpPr>
          <p:cNvPr id="67609" name="WordArt 25"/>
          <p:cNvSpPr>
            <a:spLocks noChangeArrowheads="1" noChangeShapeType="1" noTextEdit="1"/>
          </p:cNvSpPr>
          <p:nvPr/>
        </p:nvSpPr>
        <p:spPr bwMode="auto">
          <a:xfrm>
            <a:off x="5862638" y="3851275"/>
            <a:ext cx="604837" cy="176213"/>
          </a:xfrm>
          <a:prstGeom prst="rect">
            <a:avLst/>
          </a:prstGeom>
          <a:extLst>
            <a:ext uri="{909E8E84-426E-40DD-AFC4-6F175D3DCCD1}">
              <a14:hiddenFill xmlns:a14="http://schemas.microsoft.com/office/drawing/2010/main">
                <a:solidFill>
                  <a:srgbClr val="FFFFFF"/>
                </a:solidFill>
              </a14:hiddenFill>
            </a:ext>
          </a:extLst>
        </p:spPr>
        <p:txBody>
          <a:bodyPr wrap="none" fromWordArt="1">
            <a:prstTxWarp prst="textPlain">
              <a:avLst>
                <a:gd name="adj" fmla="val 50000"/>
              </a:avLst>
            </a:prstTxWarp>
          </a:bodyPr>
          <a:lstStyle/>
          <a:p>
            <a:pPr algn="ctr"/>
            <a:r>
              <a:rPr lang="fr-FR" sz="3600" kern="10">
                <a:ln w="12700">
                  <a:solidFill>
                    <a:srgbClr val="FFB7B7"/>
                  </a:solidFill>
                  <a:round/>
                  <a:headEnd/>
                  <a:tailEnd/>
                </a:ln>
                <a:noFill/>
                <a:latin typeface="Impact"/>
              </a:rPr>
              <a:t>PREPA 2</a:t>
            </a:r>
          </a:p>
        </p:txBody>
      </p:sp>
      <p:sp>
        <p:nvSpPr>
          <p:cNvPr id="67610" name="Rectangle 26"/>
          <p:cNvSpPr>
            <a:spLocks noChangeArrowheads="1"/>
          </p:cNvSpPr>
          <p:nvPr/>
        </p:nvSpPr>
        <p:spPr bwMode="auto">
          <a:xfrm>
            <a:off x="5705475" y="4416425"/>
            <a:ext cx="941388" cy="354013"/>
          </a:xfrm>
          <a:prstGeom prst="rect">
            <a:avLst/>
          </a:prstGeom>
          <a:noFill/>
          <a:ln>
            <a:noFill/>
          </a:ln>
          <a:effectLst>
            <a:outerShdw dist="17961" dir="2700000" algn="ctr" rotWithShape="0">
              <a:schemeClr val="tx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85000"/>
              </a:lnSpc>
              <a:spcBef>
                <a:spcPct val="0"/>
              </a:spcBef>
              <a:buFontTx/>
              <a:buNone/>
            </a:pPr>
            <a:r>
              <a:rPr lang="fr-FR" altLang="fr-FR" sz="1600">
                <a:solidFill>
                  <a:schemeClr val="bg1"/>
                </a:solidFill>
                <a:latin typeface="Impact" pitchFamily="34" charset="0"/>
              </a:rPr>
              <a:t>Chartes</a:t>
            </a:r>
          </a:p>
        </p:txBody>
      </p:sp>
      <p:sp>
        <p:nvSpPr>
          <p:cNvPr id="67611" name="AutoShape 27"/>
          <p:cNvSpPr>
            <a:spLocks noChangeArrowheads="1"/>
          </p:cNvSpPr>
          <p:nvPr/>
        </p:nvSpPr>
        <p:spPr bwMode="auto">
          <a:xfrm>
            <a:off x="6786563" y="5402263"/>
            <a:ext cx="1042987" cy="1352550"/>
          </a:xfrm>
          <a:prstGeom prst="roundRect">
            <a:avLst>
              <a:gd name="adj" fmla="val 0"/>
            </a:avLst>
          </a:prstGeom>
          <a:solidFill>
            <a:srgbClr val="580011"/>
          </a:solidFill>
          <a:ln w="9525">
            <a:solidFill>
              <a:schemeClr val="tx1"/>
            </a:solidFill>
            <a:round/>
            <a:headEnd/>
            <a:tailEnd/>
          </a:ln>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endParaRPr lang="fr-FR" altLang="fr-FR" sz="2400" b="1">
              <a:latin typeface="Century Gothic" pitchFamily="34" charset="0"/>
            </a:endParaRPr>
          </a:p>
          <a:p>
            <a:pPr algn="ctr">
              <a:lnSpc>
                <a:spcPct val="150000"/>
              </a:lnSpc>
              <a:spcBef>
                <a:spcPct val="0"/>
              </a:spcBef>
              <a:buFontTx/>
              <a:buNone/>
            </a:pPr>
            <a:endParaRPr lang="fr-FR" altLang="fr-FR" sz="2000" b="1">
              <a:latin typeface="Century Gothic" pitchFamily="34" charset="0"/>
            </a:endParaRPr>
          </a:p>
        </p:txBody>
      </p:sp>
      <p:sp>
        <p:nvSpPr>
          <p:cNvPr id="67612" name="WordArt 28"/>
          <p:cNvSpPr>
            <a:spLocks noChangeArrowheads="1" noChangeShapeType="1" noTextEdit="1"/>
          </p:cNvSpPr>
          <p:nvPr/>
        </p:nvSpPr>
        <p:spPr bwMode="auto">
          <a:xfrm>
            <a:off x="6985000" y="5514975"/>
            <a:ext cx="611188" cy="196850"/>
          </a:xfrm>
          <a:prstGeom prst="rect">
            <a:avLst/>
          </a:prstGeom>
          <a:extLst>
            <a:ext uri="{909E8E84-426E-40DD-AFC4-6F175D3DCCD1}">
              <a14:hiddenFill xmlns:a14="http://schemas.microsoft.com/office/drawing/2010/main">
                <a:solidFill>
                  <a:srgbClr val="FFFFFF"/>
                </a:solidFill>
              </a14:hiddenFill>
            </a:ext>
          </a:extLst>
        </p:spPr>
        <p:txBody>
          <a:bodyPr wrap="none" fromWordArt="1">
            <a:prstTxWarp prst="textPlain">
              <a:avLst>
                <a:gd name="adj" fmla="val 50000"/>
              </a:avLst>
            </a:prstTxWarp>
          </a:bodyPr>
          <a:lstStyle/>
          <a:p>
            <a:pPr algn="ctr"/>
            <a:r>
              <a:rPr lang="fr-FR" sz="3600" kern="10">
                <a:ln w="12700">
                  <a:solidFill>
                    <a:srgbClr val="FFB7B7"/>
                  </a:solidFill>
                  <a:round/>
                  <a:headEnd/>
                  <a:tailEnd/>
                </a:ln>
                <a:noFill/>
                <a:latin typeface="Impact"/>
              </a:rPr>
              <a:t>PREPA 1</a:t>
            </a:r>
          </a:p>
        </p:txBody>
      </p:sp>
      <p:sp>
        <p:nvSpPr>
          <p:cNvPr id="67613" name="Rectangle 29"/>
          <p:cNvSpPr>
            <a:spLocks noChangeArrowheads="1"/>
          </p:cNvSpPr>
          <p:nvPr/>
        </p:nvSpPr>
        <p:spPr bwMode="auto">
          <a:xfrm>
            <a:off x="6840538" y="6164263"/>
            <a:ext cx="950912" cy="393700"/>
          </a:xfrm>
          <a:prstGeom prst="rect">
            <a:avLst/>
          </a:prstGeom>
          <a:noFill/>
          <a:ln>
            <a:noFill/>
          </a:ln>
          <a:effectLst>
            <a:outerShdw dist="17961" dir="2700000" algn="ctr" rotWithShape="0">
              <a:schemeClr val="tx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85000"/>
              </a:lnSpc>
              <a:spcBef>
                <a:spcPct val="0"/>
              </a:spcBef>
              <a:buFontTx/>
              <a:buNone/>
            </a:pPr>
            <a:r>
              <a:rPr lang="fr-FR" altLang="fr-FR" sz="1600">
                <a:solidFill>
                  <a:schemeClr val="bg1"/>
                </a:solidFill>
                <a:latin typeface="Impact" pitchFamily="34" charset="0"/>
              </a:rPr>
              <a:t>Saint-Cyr</a:t>
            </a:r>
          </a:p>
          <a:p>
            <a:pPr algn="ctr">
              <a:lnSpc>
                <a:spcPct val="85000"/>
              </a:lnSpc>
              <a:spcBef>
                <a:spcPct val="0"/>
              </a:spcBef>
              <a:buFontTx/>
              <a:buNone/>
            </a:pPr>
            <a:r>
              <a:rPr lang="fr-FR" altLang="fr-FR" sz="1600">
                <a:solidFill>
                  <a:schemeClr val="bg1"/>
                </a:solidFill>
                <a:latin typeface="Impact" pitchFamily="34" charset="0"/>
              </a:rPr>
              <a:t>Lettres</a:t>
            </a:r>
          </a:p>
        </p:txBody>
      </p:sp>
      <p:sp>
        <p:nvSpPr>
          <p:cNvPr id="67614" name="AutoShape 30"/>
          <p:cNvSpPr>
            <a:spLocks noChangeArrowheads="1"/>
          </p:cNvSpPr>
          <p:nvPr/>
        </p:nvSpPr>
        <p:spPr bwMode="auto">
          <a:xfrm>
            <a:off x="6786563" y="3754438"/>
            <a:ext cx="1042987" cy="1343025"/>
          </a:xfrm>
          <a:prstGeom prst="roundRect">
            <a:avLst>
              <a:gd name="adj" fmla="val 0"/>
            </a:avLst>
          </a:prstGeom>
          <a:solidFill>
            <a:srgbClr val="580011"/>
          </a:solidFill>
          <a:ln w="9525">
            <a:solidFill>
              <a:schemeClr val="tx1"/>
            </a:solidFill>
            <a:round/>
            <a:headEnd/>
            <a:tailEnd/>
          </a:ln>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endParaRPr lang="fr-FR" altLang="fr-FR" sz="2400" b="1">
              <a:latin typeface="Century Gothic" pitchFamily="34" charset="0"/>
            </a:endParaRPr>
          </a:p>
          <a:p>
            <a:pPr algn="ctr">
              <a:lnSpc>
                <a:spcPct val="150000"/>
              </a:lnSpc>
              <a:spcBef>
                <a:spcPct val="0"/>
              </a:spcBef>
              <a:buFontTx/>
              <a:buNone/>
            </a:pPr>
            <a:endParaRPr lang="fr-FR" altLang="fr-FR" sz="2000" b="1">
              <a:latin typeface="Century Gothic" pitchFamily="34" charset="0"/>
            </a:endParaRPr>
          </a:p>
        </p:txBody>
      </p:sp>
      <p:sp>
        <p:nvSpPr>
          <p:cNvPr id="67615" name="WordArt 31"/>
          <p:cNvSpPr>
            <a:spLocks noChangeArrowheads="1" noChangeShapeType="1" noTextEdit="1"/>
          </p:cNvSpPr>
          <p:nvPr/>
        </p:nvSpPr>
        <p:spPr bwMode="auto">
          <a:xfrm>
            <a:off x="7000875" y="3863975"/>
            <a:ext cx="609600" cy="176213"/>
          </a:xfrm>
          <a:prstGeom prst="rect">
            <a:avLst/>
          </a:prstGeom>
          <a:extLst>
            <a:ext uri="{909E8E84-426E-40DD-AFC4-6F175D3DCCD1}">
              <a14:hiddenFill xmlns:a14="http://schemas.microsoft.com/office/drawing/2010/main">
                <a:solidFill>
                  <a:srgbClr val="FFFFFF"/>
                </a:solidFill>
              </a14:hiddenFill>
            </a:ext>
          </a:extLst>
        </p:spPr>
        <p:txBody>
          <a:bodyPr wrap="none" fromWordArt="1">
            <a:prstTxWarp prst="textPlain">
              <a:avLst>
                <a:gd name="adj" fmla="val 50000"/>
              </a:avLst>
            </a:prstTxWarp>
          </a:bodyPr>
          <a:lstStyle/>
          <a:p>
            <a:pPr algn="ctr"/>
            <a:r>
              <a:rPr lang="fr-FR" sz="3600" kern="10">
                <a:ln w="12700">
                  <a:solidFill>
                    <a:srgbClr val="FFB7B7"/>
                  </a:solidFill>
                  <a:round/>
                  <a:headEnd/>
                  <a:tailEnd/>
                </a:ln>
                <a:noFill/>
                <a:latin typeface="Impact"/>
              </a:rPr>
              <a:t>PREPA 2</a:t>
            </a:r>
          </a:p>
        </p:txBody>
      </p:sp>
      <p:sp>
        <p:nvSpPr>
          <p:cNvPr id="67616" name="Rectangle 32"/>
          <p:cNvSpPr>
            <a:spLocks noChangeArrowheads="1"/>
          </p:cNvSpPr>
          <p:nvPr/>
        </p:nvSpPr>
        <p:spPr bwMode="auto">
          <a:xfrm>
            <a:off x="6843713" y="4416425"/>
            <a:ext cx="950912" cy="354013"/>
          </a:xfrm>
          <a:prstGeom prst="rect">
            <a:avLst/>
          </a:prstGeom>
          <a:noFill/>
          <a:ln>
            <a:noFill/>
          </a:ln>
          <a:effectLst>
            <a:outerShdw dist="17961" dir="2700000" algn="ctr" rotWithShape="0">
              <a:schemeClr val="tx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85000"/>
              </a:lnSpc>
              <a:spcBef>
                <a:spcPct val="0"/>
              </a:spcBef>
              <a:buFontTx/>
              <a:buNone/>
            </a:pPr>
            <a:r>
              <a:rPr lang="fr-FR" altLang="fr-FR" sz="1600">
                <a:solidFill>
                  <a:schemeClr val="bg1"/>
                </a:solidFill>
                <a:latin typeface="Impact" pitchFamily="34" charset="0"/>
              </a:rPr>
              <a:t>Saint-Cyr</a:t>
            </a:r>
          </a:p>
          <a:p>
            <a:pPr algn="ctr">
              <a:lnSpc>
                <a:spcPct val="85000"/>
              </a:lnSpc>
              <a:spcBef>
                <a:spcPct val="0"/>
              </a:spcBef>
              <a:buFontTx/>
              <a:buNone/>
            </a:pPr>
            <a:r>
              <a:rPr lang="fr-FR" altLang="fr-FR" sz="1600">
                <a:solidFill>
                  <a:schemeClr val="bg1"/>
                </a:solidFill>
                <a:latin typeface="Impact" pitchFamily="34" charset="0"/>
              </a:rPr>
              <a:t>Lettres</a:t>
            </a:r>
          </a:p>
        </p:txBody>
      </p:sp>
      <p:sp>
        <p:nvSpPr>
          <p:cNvPr id="67617" name="AutoShape 33"/>
          <p:cNvSpPr>
            <a:spLocks noChangeArrowheads="1"/>
          </p:cNvSpPr>
          <p:nvPr/>
        </p:nvSpPr>
        <p:spPr bwMode="auto">
          <a:xfrm>
            <a:off x="7927975" y="5402263"/>
            <a:ext cx="1031875" cy="1352550"/>
          </a:xfrm>
          <a:prstGeom prst="roundRect">
            <a:avLst>
              <a:gd name="adj" fmla="val 0"/>
            </a:avLst>
          </a:prstGeom>
          <a:solidFill>
            <a:srgbClr val="580011"/>
          </a:solidFill>
          <a:ln w="9525">
            <a:solidFill>
              <a:schemeClr val="tx1"/>
            </a:solidFill>
            <a:round/>
            <a:headEnd/>
            <a:tailEnd/>
          </a:ln>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endParaRPr lang="fr-FR" altLang="fr-FR" sz="2400" b="1">
              <a:latin typeface="Century Gothic" pitchFamily="34" charset="0"/>
            </a:endParaRPr>
          </a:p>
          <a:p>
            <a:pPr algn="ctr">
              <a:lnSpc>
                <a:spcPct val="150000"/>
              </a:lnSpc>
              <a:spcBef>
                <a:spcPct val="0"/>
              </a:spcBef>
              <a:buFontTx/>
              <a:buNone/>
            </a:pPr>
            <a:endParaRPr lang="fr-FR" altLang="fr-FR" sz="2000" b="1">
              <a:latin typeface="Century Gothic" pitchFamily="34" charset="0"/>
            </a:endParaRPr>
          </a:p>
        </p:txBody>
      </p:sp>
      <p:sp>
        <p:nvSpPr>
          <p:cNvPr id="67618" name="WordArt 34"/>
          <p:cNvSpPr>
            <a:spLocks noChangeArrowheads="1" noChangeShapeType="1" noTextEdit="1"/>
          </p:cNvSpPr>
          <p:nvPr/>
        </p:nvSpPr>
        <p:spPr bwMode="auto">
          <a:xfrm>
            <a:off x="8128000" y="5514975"/>
            <a:ext cx="604838" cy="196850"/>
          </a:xfrm>
          <a:prstGeom prst="rect">
            <a:avLst/>
          </a:prstGeom>
          <a:extLst>
            <a:ext uri="{909E8E84-426E-40DD-AFC4-6F175D3DCCD1}">
              <a14:hiddenFill xmlns:a14="http://schemas.microsoft.com/office/drawing/2010/main">
                <a:solidFill>
                  <a:srgbClr val="FFFFFF"/>
                </a:solidFill>
              </a14:hiddenFill>
            </a:ext>
          </a:extLst>
        </p:spPr>
        <p:txBody>
          <a:bodyPr wrap="none" fromWordArt="1">
            <a:prstTxWarp prst="textPlain">
              <a:avLst>
                <a:gd name="adj" fmla="val 50000"/>
              </a:avLst>
            </a:prstTxWarp>
          </a:bodyPr>
          <a:lstStyle/>
          <a:p>
            <a:pPr algn="ctr"/>
            <a:r>
              <a:rPr lang="fr-FR" sz="3600" kern="10">
                <a:ln w="12700">
                  <a:solidFill>
                    <a:srgbClr val="FFB7B7"/>
                  </a:solidFill>
                  <a:round/>
                  <a:headEnd/>
                  <a:tailEnd/>
                </a:ln>
                <a:noFill/>
                <a:latin typeface="Impact"/>
              </a:rPr>
              <a:t>PREPA 1</a:t>
            </a:r>
          </a:p>
        </p:txBody>
      </p:sp>
      <p:sp>
        <p:nvSpPr>
          <p:cNvPr id="67619" name="Rectangle 35"/>
          <p:cNvSpPr>
            <a:spLocks noChangeArrowheads="1"/>
          </p:cNvSpPr>
          <p:nvPr/>
        </p:nvSpPr>
        <p:spPr bwMode="auto">
          <a:xfrm>
            <a:off x="7981950" y="6164263"/>
            <a:ext cx="941388" cy="393700"/>
          </a:xfrm>
          <a:prstGeom prst="rect">
            <a:avLst/>
          </a:prstGeom>
          <a:noFill/>
          <a:ln>
            <a:noFill/>
          </a:ln>
          <a:effectLst>
            <a:outerShdw dist="17961" dir="2700000" algn="ctr" rotWithShape="0">
              <a:schemeClr val="tx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85000"/>
              </a:lnSpc>
              <a:spcBef>
                <a:spcPct val="0"/>
              </a:spcBef>
              <a:buFontTx/>
              <a:buNone/>
            </a:pPr>
            <a:r>
              <a:rPr lang="fr-FR" altLang="fr-FR" sz="1600">
                <a:solidFill>
                  <a:schemeClr val="bg1"/>
                </a:solidFill>
                <a:latin typeface="Impact" pitchFamily="34" charset="0"/>
              </a:rPr>
              <a:t>Artistique</a:t>
            </a:r>
          </a:p>
          <a:p>
            <a:pPr algn="ctr">
              <a:spcBef>
                <a:spcPct val="0"/>
              </a:spcBef>
              <a:buFontTx/>
              <a:buNone/>
            </a:pPr>
            <a:r>
              <a:rPr lang="fr-FR" altLang="fr-FR" sz="1600">
                <a:solidFill>
                  <a:schemeClr val="bg1"/>
                </a:solidFill>
                <a:latin typeface="Impact" pitchFamily="34" charset="0"/>
              </a:rPr>
              <a:t>Cachan</a:t>
            </a:r>
          </a:p>
        </p:txBody>
      </p:sp>
      <p:sp>
        <p:nvSpPr>
          <p:cNvPr id="67620" name="AutoShape 36"/>
          <p:cNvSpPr>
            <a:spLocks noChangeArrowheads="1"/>
          </p:cNvSpPr>
          <p:nvPr/>
        </p:nvSpPr>
        <p:spPr bwMode="auto">
          <a:xfrm>
            <a:off x="7927975" y="3754438"/>
            <a:ext cx="1031875" cy="1343025"/>
          </a:xfrm>
          <a:prstGeom prst="roundRect">
            <a:avLst>
              <a:gd name="adj" fmla="val 0"/>
            </a:avLst>
          </a:prstGeom>
          <a:solidFill>
            <a:srgbClr val="580011"/>
          </a:solidFill>
          <a:ln w="9525">
            <a:solidFill>
              <a:schemeClr val="tx1"/>
            </a:solidFill>
            <a:round/>
            <a:headEnd/>
            <a:tailEnd/>
          </a:ln>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endParaRPr lang="fr-FR" altLang="fr-FR" sz="2400" b="1">
              <a:latin typeface="Century Gothic" pitchFamily="34" charset="0"/>
            </a:endParaRPr>
          </a:p>
          <a:p>
            <a:pPr algn="ctr">
              <a:lnSpc>
                <a:spcPct val="150000"/>
              </a:lnSpc>
              <a:spcBef>
                <a:spcPct val="0"/>
              </a:spcBef>
              <a:buFontTx/>
              <a:buNone/>
            </a:pPr>
            <a:endParaRPr lang="fr-FR" altLang="fr-FR" sz="2000" b="1">
              <a:latin typeface="Century Gothic" pitchFamily="34" charset="0"/>
            </a:endParaRPr>
          </a:p>
        </p:txBody>
      </p:sp>
      <p:sp>
        <p:nvSpPr>
          <p:cNvPr id="67621" name="WordArt 37"/>
          <p:cNvSpPr>
            <a:spLocks noChangeArrowheads="1" noChangeShapeType="1" noTextEdit="1"/>
          </p:cNvSpPr>
          <p:nvPr/>
        </p:nvSpPr>
        <p:spPr bwMode="auto">
          <a:xfrm>
            <a:off x="8143875" y="3863975"/>
            <a:ext cx="603250" cy="176213"/>
          </a:xfrm>
          <a:prstGeom prst="rect">
            <a:avLst/>
          </a:prstGeom>
          <a:extLst>
            <a:ext uri="{909E8E84-426E-40DD-AFC4-6F175D3DCCD1}">
              <a14:hiddenFill xmlns:a14="http://schemas.microsoft.com/office/drawing/2010/main">
                <a:solidFill>
                  <a:srgbClr val="FFFFFF"/>
                </a:solidFill>
              </a14:hiddenFill>
            </a:ext>
          </a:extLst>
        </p:spPr>
        <p:txBody>
          <a:bodyPr wrap="none" fromWordArt="1">
            <a:prstTxWarp prst="textPlain">
              <a:avLst>
                <a:gd name="adj" fmla="val 50000"/>
              </a:avLst>
            </a:prstTxWarp>
          </a:bodyPr>
          <a:lstStyle/>
          <a:p>
            <a:pPr algn="ctr"/>
            <a:r>
              <a:rPr lang="fr-FR" sz="3600" kern="10">
                <a:ln w="12700">
                  <a:solidFill>
                    <a:srgbClr val="FFB7B7"/>
                  </a:solidFill>
                  <a:round/>
                  <a:headEnd/>
                  <a:tailEnd/>
                </a:ln>
                <a:noFill/>
                <a:latin typeface="Impact"/>
              </a:rPr>
              <a:t>PREPA 2</a:t>
            </a:r>
          </a:p>
        </p:txBody>
      </p:sp>
      <p:sp>
        <p:nvSpPr>
          <p:cNvPr id="67622" name="Rectangle 38"/>
          <p:cNvSpPr>
            <a:spLocks noChangeArrowheads="1"/>
          </p:cNvSpPr>
          <p:nvPr/>
        </p:nvSpPr>
        <p:spPr bwMode="auto">
          <a:xfrm>
            <a:off x="7985125" y="4416425"/>
            <a:ext cx="939800" cy="354013"/>
          </a:xfrm>
          <a:prstGeom prst="rect">
            <a:avLst/>
          </a:prstGeom>
          <a:noFill/>
          <a:ln>
            <a:noFill/>
          </a:ln>
          <a:effectLst>
            <a:outerShdw dist="17961" dir="2700000" algn="ctr" rotWithShape="0">
              <a:schemeClr val="tx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85000"/>
              </a:lnSpc>
              <a:spcBef>
                <a:spcPct val="0"/>
              </a:spcBef>
              <a:buFontTx/>
              <a:buNone/>
            </a:pPr>
            <a:r>
              <a:rPr lang="fr-FR" altLang="fr-FR" sz="1600">
                <a:solidFill>
                  <a:schemeClr val="bg1"/>
                </a:solidFill>
                <a:latin typeface="Impact" pitchFamily="34" charset="0"/>
              </a:rPr>
              <a:t>Artistique</a:t>
            </a:r>
          </a:p>
          <a:p>
            <a:pPr algn="ctr">
              <a:spcBef>
                <a:spcPct val="0"/>
              </a:spcBef>
              <a:buFontTx/>
              <a:buNone/>
            </a:pPr>
            <a:r>
              <a:rPr lang="fr-FR" altLang="fr-FR" sz="1600">
                <a:solidFill>
                  <a:schemeClr val="bg1"/>
                </a:solidFill>
                <a:latin typeface="Impact" pitchFamily="34" charset="0"/>
              </a:rPr>
              <a:t>Cachan</a:t>
            </a:r>
          </a:p>
        </p:txBody>
      </p:sp>
      <p:sp>
        <p:nvSpPr>
          <p:cNvPr id="67623" name="Text Box 39"/>
          <p:cNvSpPr txBox="1">
            <a:spLocks noChangeArrowheads="1"/>
          </p:cNvSpPr>
          <p:nvPr/>
        </p:nvSpPr>
        <p:spPr bwMode="auto">
          <a:xfrm>
            <a:off x="133350" y="1279525"/>
            <a:ext cx="1581150" cy="238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Clr>
                <a:srgbClr val="580011"/>
              </a:buClr>
              <a:buFont typeface="Wingdings" pitchFamily="2" charset="2"/>
              <a:buChar char=""/>
            </a:pPr>
            <a:r>
              <a:rPr lang="fr-FR" altLang="fr-FR" sz="1400" b="1">
                <a:solidFill>
                  <a:srgbClr val="0000CC"/>
                </a:solidFill>
                <a:latin typeface="Arial Narrow" pitchFamily="34" charset="0"/>
              </a:rPr>
              <a:t> ENS Ulm « lettres »</a:t>
            </a:r>
          </a:p>
          <a:p>
            <a:pPr eaLnBrk="1" hangingPunct="1">
              <a:spcBef>
                <a:spcPct val="0"/>
              </a:spcBef>
              <a:buClr>
                <a:srgbClr val="580011"/>
              </a:buClr>
              <a:buFont typeface="Wingdings" pitchFamily="2" charset="2"/>
              <a:buChar char=""/>
            </a:pPr>
            <a:endParaRPr lang="fr-FR" altLang="fr-FR" sz="500" b="1">
              <a:solidFill>
                <a:srgbClr val="0000CC"/>
              </a:solidFill>
              <a:latin typeface="Arial Narrow" pitchFamily="34" charset="0"/>
            </a:endParaRPr>
          </a:p>
          <a:p>
            <a:pPr eaLnBrk="1" hangingPunct="1">
              <a:spcBef>
                <a:spcPct val="0"/>
              </a:spcBef>
              <a:buClr>
                <a:srgbClr val="580011"/>
              </a:buClr>
              <a:buFont typeface="Wingdings" pitchFamily="2" charset="2"/>
              <a:buChar char=""/>
            </a:pPr>
            <a:r>
              <a:rPr lang="fr-FR" altLang="fr-FR" sz="1400" b="1">
                <a:solidFill>
                  <a:srgbClr val="0000CC"/>
                </a:solidFill>
                <a:latin typeface="Arial Narrow" pitchFamily="34" charset="0"/>
              </a:rPr>
              <a:t> École des chartes, </a:t>
            </a:r>
            <a:r>
              <a:rPr lang="fr-FR" altLang="fr-FR" sz="1200" b="1">
                <a:solidFill>
                  <a:srgbClr val="0000CC"/>
                </a:solidFill>
                <a:latin typeface="Arial Narrow" pitchFamily="34" charset="0"/>
              </a:rPr>
              <a:t>concours B (sans latin)</a:t>
            </a:r>
          </a:p>
          <a:p>
            <a:pPr eaLnBrk="1" hangingPunct="1">
              <a:spcBef>
                <a:spcPct val="0"/>
              </a:spcBef>
              <a:buClr>
                <a:srgbClr val="580011"/>
              </a:buClr>
              <a:buFont typeface="Wingdings" pitchFamily="2" charset="2"/>
              <a:buChar char=""/>
            </a:pPr>
            <a:endParaRPr lang="fr-FR" altLang="fr-FR" sz="500" b="1">
              <a:solidFill>
                <a:srgbClr val="0000CC"/>
              </a:solidFill>
              <a:latin typeface="Arial Narrow" pitchFamily="34" charset="0"/>
            </a:endParaRPr>
          </a:p>
          <a:p>
            <a:pPr eaLnBrk="1" hangingPunct="1">
              <a:spcBef>
                <a:spcPct val="0"/>
              </a:spcBef>
              <a:buClr>
                <a:srgbClr val="580011"/>
              </a:buClr>
              <a:buFont typeface="Wingdings" pitchFamily="2" charset="2"/>
              <a:buChar char=""/>
            </a:pPr>
            <a:r>
              <a:rPr lang="fr-FR" altLang="fr-FR" sz="1400" b="1">
                <a:solidFill>
                  <a:srgbClr val="0000CC"/>
                </a:solidFill>
                <a:latin typeface="Arial Narrow" pitchFamily="34" charset="0"/>
              </a:rPr>
              <a:t> Écoles de commerce </a:t>
            </a:r>
          </a:p>
          <a:p>
            <a:pPr eaLnBrk="1" hangingPunct="1">
              <a:spcBef>
                <a:spcPct val="0"/>
              </a:spcBef>
              <a:buClr>
                <a:srgbClr val="580011"/>
              </a:buClr>
              <a:buFont typeface="Wingdings" pitchFamily="2" charset="2"/>
              <a:buNone/>
            </a:pPr>
            <a:r>
              <a:rPr lang="fr-FR" altLang="fr-FR" sz="1200" b="1">
                <a:solidFill>
                  <a:srgbClr val="0000CC"/>
                </a:solidFill>
                <a:latin typeface="Arial Narrow" pitchFamily="34" charset="0"/>
              </a:rPr>
              <a:t>« lettres et sciences humaines »</a:t>
            </a:r>
          </a:p>
          <a:p>
            <a:pPr eaLnBrk="1" hangingPunct="1">
              <a:spcBef>
                <a:spcPct val="0"/>
              </a:spcBef>
              <a:buClr>
                <a:srgbClr val="580011"/>
              </a:buClr>
              <a:buFont typeface="Wingdings" pitchFamily="2" charset="2"/>
              <a:buChar char=""/>
            </a:pPr>
            <a:endParaRPr lang="fr-FR" altLang="fr-FR" sz="500" b="1">
              <a:solidFill>
                <a:srgbClr val="0000CC"/>
              </a:solidFill>
              <a:latin typeface="Arial Narrow" pitchFamily="34" charset="0"/>
            </a:endParaRPr>
          </a:p>
          <a:p>
            <a:pPr eaLnBrk="1" hangingPunct="1">
              <a:spcBef>
                <a:spcPct val="0"/>
              </a:spcBef>
              <a:buClr>
                <a:srgbClr val="580011"/>
              </a:buClr>
              <a:buFont typeface="Wingdings" pitchFamily="2" charset="2"/>
              <a:buChar char=""/>
            </a:pPr>
            <a:r>
              <a:rPr lang="fr-FR" altLang="fr-FR" sz="1400" b="1">
                <a:solidFill>
                  <a:srgbClr val="0000CC"/>
                </a:solidFill>
                <a:latin typeface="Arial Narrow" pitchFamily="34" charset="0"/>
              </a:rPr>
              <a:t> IEP</a:t>
            </a:r>
          </a:p>
        </p:txBody>
      </p:sp>
      <p:sp>
        <p:nvSpPr>
          <p:cNvPr id="67624" name="Text Box 40"/>
          <p:cNvSpPr txBox="1">
            <a:spLocks noChangeArrowheads="1"/>
          </p:cNvSpPr>
          <p:nvPr/>
        </p:nvSpPr>
        <p:spPr bwMode="auto">
          <a:xfrm>
            <a:off x="7747000" y="1592263"/>
            <a:ext cx="12858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Clr>
                <a:srgbClr val="580011"/>
              </a:buClr>
              <a:buFont typeface="Wingdings" pitchFamily="2" charset="2"/>
              <a:buChar char=""/>
            </a:pPr>
            <a:r>
              <a:rPr lang="fr-FR" altLang="fr-FR" sz="1600" b="1">
                <a:solidFill>
                  <a:srgbClr val="0000CC"/>
                </a:solidFill>
                <a:latin typeface="Arial Narrow" pitchFamily="34" charset="0"/>
              </a:rPr>
              <a:t>ENS Cachan</a:t>
            </a:r>
          </a:p>
          <a:p>
            <a:pPr algn="ctr" eaLnBrk="1" hangingPunct="1">
              <a:spcBef>
                <a:spcPct val="0"/>
              </a:spcBef>
              <a:buClr>
                <a:srgbClr val="580011"/>
              </a:buClr>
              <a:buFont typeface="Wingdings" pitchFamily="2" charset="2"/>
              <a:buNone/>
            </a:pPr>
            <a:r>
              <a:rPr lang="fr-FR" altLang="fr-FR" sz="1600" b="1">
                <a:solidFill>
                  <a:srgbClr val="0000CC"/>
                </a:solidFill>
                <a:latin typeface="Arial Narrow" pitchFamily="34" charset="0"/>
              </a:rPr>
              <a:t>section</a:t>
            </a:r>
          </a:p>
          <a:p>
            <a:pPr algn="ctr" eaLnBrk="1" hangingPunct="1">
              <a:spcBef>
                <a:spcPct val="0"/>
              </a:spcBef>
              <a:buClr>
                <a:srgbClr val="580011"/>
              </a:buClr>
              <a:buFont typeface="Wingdings" pitchFamily="2" charset="2"/>
              <a:buNone/>
            </a:pPr>
            <a:r>
              <a:rPr lang="fr-FR" altLang="fr-FR" sz="1600" b="1">
                <a:solidFill>
                  <a:srgbClr val="0000CC"/>
                </a:solidFill>
                <a:latin typeface="Arial Narrow" pitchFamily="34" charset="0"/>
              </a:rPr>
              <a:t>« design »</a:t>
            </a:r>
          </a:p>
        </p:txBody>
      </p:sp>
      <p:sp>
        <p:nvSpPr>
          <p:cNvPr id="67625" name="Text Box 41"/>
          <p:cNvSpPr txBox="1">
            <a:spLocks noChangeArrowheads="1"/>
          </p:cNvSpPr>
          <p:nvPr/>
        </p:nvSpPr>
        <p:spPr bwMode="auto">
          <a:xfrm>
            <a:off x="6594475" y="1557338"/>
            <a:ext cx="1331913" cy="116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Clr>
                <a:srgbClr val="580011"/>
              </a:buClr>
              <a:buFont typeface="Wingdings" pitchFamily="2" charset="2"/>
              <a:buChar char=""/>
            </a:pPr>
            <a:r>
              <a:rPr lang="fr-FR" altLang="fr-FR" sz="1400" b="1">
                <a:solidFill>
                  <a:srgbClr val="0000CC"/>
                </a:solidFill>
                <a:latin typeface="Arial Narrow" pitchFamily="34" charset="0"/>
              </a:rPr>
              <a:t> École spéciale</a:t>
            </a:r>
          </a:p>
          <a:p>
            <a:pPr algn="ctr" eaLnBrk="1" hangingPunct="1">
              <a:spcBef>
                <a:spcPct val="0"/>
              </a:spcBef>
              <a:buClr>
                <a:srgbClr val="580011"/>
              </a:buClr>
              <a:buFont typeface="Wingdings" pitchFamily="2" charset="2"/>
              <a:buNone/>
            </a:pPr>
            <a:r>
              <a:rPr lang="fr-FR" altLang="fr-FR" sz="1400" b="1">
                <a:solidFill>
                  <a:srgbClr val="0000CC"/>
                </a:solidFill>
                <a:latin typeface="Arial Narrow" pitchFamily="34" charset="0"/>
              </a:rPr>
              <a:t>Militaire</a:t>
            </a:r>
          </a:p>
          <a:p>
            <a:pPr algn="ctr" eaLnBrk="1" hangingPunct="1">
              <a:spcBef>
                <a:spcPct val="0"/>
              </a:spcBef>
              <a:buClr>
                <a:srgbClr val="580011"/>
              </a:buClr>
              <a:buFont typeface="Wingdings" pitchFamily="2" charset="2"/>
              <a:buNone/>
            </a:pPr>
            <a:r>
              <a:rPr lang="fr-FR" altLang="fr-FR" sz="1400" b="1">
                <a:solidFill>
                  <a:srgbClr val="0000CC"/>
                </a:solidFill>
                <a:latin typeface="Arial Narrow" pitchFamily="34" charset="0"/>
              </a:rPr>
              <a:t>Saint-Cyr </a:t>
            </a:r>
          </a:p>
          <a:p>
            <a:pPr algn="ctr" eaLnBrk="1" hangingPunct="1">
              <a:spcBef>
                <a:spcPct val="0"/>
              </a:spcBef>
              <a:buClr>
                <a:srgbClr val="580011"/>
              </a:buClr>
              <a:buFont typeface="Wingdings" pitchFamily="2" charset="2"/>
              <a:buNone/>
            </a:pPr>
            <a:r>
              <a:rPr lang="fr-FR" altLang="fr-FR" sz="1400" b="1">
                <a:solidFill>
                  <a:srgbClr val="0000CC"/>
                </a:solidFill>
                <a:latin typeface="Arial Narrow" pitchFamily="34" charset="0"/>
              </a:rPr>
              <a:t>Section</a:t>
            </a:r>
          </a:p>
          <a:p>
            <a:pPr algn="ctr" eaLnBrk="1" hangingPunct="1">
              <a:spcBef>
                <a:spcPct val="0"/>
              </a:spcBef>
              <a:buClr>
                <a:srgbClr val="580011"/>
              </a:buClr>
              <a:buFont typeface="Wingdings" pitchFamily="2" charset="2"/>
              <a:buNone/>
            </a:pPr>
            <a:r>
              <a:rPr lang="fr-FR" altLang="fr-FR" sz="1400" b="1">
                <a:solidFill>
                  <a:srgbClr val="0000CC"/>
                </a:solidFill>
                <a:latin typeface="Arial Narrow" pitchFamily="34" charset="0"/>
              </a:rPr>
              <a:t>« lettres »</a:t>
            </a:r>
          </a:p>
        </p:txBody>
      </p:sp>
      <p:sp>
        <p:nvSpPr>
          <p:cNvPr id="67626" name="Text Box 42"/>
          <p:cNvSpPr txBox="1">
            <a:spLocks noChangeArrowheads="1"/>
          </p:cNvSpPr>
          <p:nvPr/>
        </p:nvSpPr>
        <p:spPr bwMode="auto">
          <a:xfrm>
            <a:off x="5605463" y="1639888"/>
            <a:ext cx="1004887"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Clr>
                <a:srgbClr val="580011"/>
              </a:buClr>
              <a:buFont typeface="Wingdings" pitchFamily="2" charset="2"/>
              <a:buChar char=""/>
            </a:pPr>
            <a:r>
              <a:rPr lang="fr-FR" altLang="fr-FR" sz="1400" b="1">
                <a:solidFill>
                  <a:srgbClr val="0000CC"/>
                </a:solidFill>
                <a:latin typeface="Arial Narrow" pitchFamily="34" charset="0"/>
              </a:rPr>
              <a:t> École </a:t>
            </a:r>
          </a:p>
          <a:p>
            <a:pPr algn="ctr" eaLnBrk="1" hangingPunct="1">
              <a:spcBef>
                <a:spcPct val="0"/>
              </a:spcBef>
              <a:buClr>
                <a:srgbClr val="580011"/>
              </a:buClr>
              <a:buFont typeface="Wingdings" pitchFamily="2" charset="2"/>
              <a:buNone/>
            </a:pPr>
            <a:r>
              <a:rPr lang="fr-FR" altLang="fr-FR" sz="1400" b="1">
                <a:solidFill>
                  <a:srgbClr val="0000CC"/>
                </a:solidFill>
                <a:latin typeface="Arial Narrow" pitchFamily="34" charset="0"/>
              </a:rPr>
              <a:t>des chartes</a:t>
            </a:r>
          </a:p>
          <a:p>
            <a:pPr algn="ctr" eaLnBrk="1" hangingPunct="1">
              <a:spcBef>
                <a:spcPct val="0"/>
              </a:spcBef>
              <a:buClr>
                <a:srgbClr val="580011"/>
              </a:buClr>
              <a:buFont typeface="Wingdings" pitchFamily="2" charset="2"/>
              <a:buNone/>
            </a:pPr>
            <a:r>
              <a:rPr lang="fr-FR" altLang="fr-FR" sz="1400" b="1">
                <a:solidFill>
                  <a:srgbClr val="0000CC"/>
                </a:solidFill>
                <a:latin typeface="Arial Narrow" pitchFamily="34" charset="0"/>
              </a:rPr>
              <a:t>concours A</a:t>
            </a:r>
          </a:p>
          <a:p>
            <a:pPr algn="ctr" eaLnBrk="1" hangingPunct="1">
              <a:spcBef>
                <a:spcPct val="0"/>
              </a:spcBef>
              <a:buClr>
                <a:srgbClr val="580011"/>
              </a:buClr>
              <a:buFont typeface="Wingdings" pitchFamily="2" charset="2"/>
              <a:buNone/>
            </a:pPr>
            <a:r>
              <a:rPr lang="fr-FR" altLang="fr-FR" sz="1400" b="1">
                <a:solidFill>
                  <a:srgbClr val="0000CC"/>
                </a:solidFill>
                <a:latin typeface="Arial Narrow" pitchFamily="34" charset="0"/>
              </a:rPr>
              <a:t>avec latin</a:t>
            </a:r>
          </a:p>
        </p:txBody>
      </p:sp>
      <p:sp>
        <p:nvSpPr>
          <p:cNvPr id="67627" name="Text Box 43"/>
          <p:cNvSpPr txBox="1">
            <a:spLocks noChangeArrowheads="1"/>
          </p:cNvSpPr>
          <p:nvPr/>
        </p:nvSpPr>
        <p:spPr bwMode="auto">
          <a:xfrm>
            <a:off x="3643313" y="1279525"/>
            <a:ext cx="1992312"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Clr>
                <a:srgbClr val="580011"/>
              </a:buClr>
              <a:buFont typeface="Wingdings" pitchFamily="2" charset="2"/>
              <a:buChar char=""/>
            </a:pPr>
            <a:r>
              <a:rPr lang="fr-FR" altLang="fr-FR" sz="1400" b="1">
                <a:solidFill>
                  <a:srgbClr val="0000CC"/>
                </a:solidFill>
                <a:latin typeface="Arial Narrow" pitchFamily="34" charset="0"/>
              </a:rPr>
              <a:t>ENS </a:t>
            </a:r>
          </a:p>
          <a:p>
            <a:pPr eaLnBrk="1" hangingPunct="1">
              <a:spcBef>
                <a:spcPct val="0"/>
              </a:spcBef>
              <a:buClr>
                <a:srgbClr val="580011"/>
              </a:buClr>
              <a:buFont typeface="Wingdings" pitchFamily="2" charset="2"/>
              <a:buNone/>
            </a:pPr>
            <a:r>
              <a:rPr lang="fr-FR" altLang="fr-FR" sz="1200" b="1">
                <a:solidFill>
                  <a:srgbClr val="0000CC"/>
                </a:solidFill>
                <a:latin typeface="Arial Narrow" pitchFamily="34" charset="0"/>
              </a:rPr>
              <a:t>  - Ulm « sciences sociales »</a:t>
            </a:r>
          </a:p>
          <a:p>
            <a:pPr eaLnBrk="1" hangingPunct="1">
              <a:spcBef>
                <a:spcPct val="0"/>
              </a:spcBef>
              <a:buClr>
                <a:srgbClr val="580011"/>
              </a:buClr>
              <a:buFont typeface="Wingdings" pitchFamily="2" charset="2"/>
              <a:buNone/>
            </a:pPr>
            <a:r>
              <a:rPr lang="fr-FR" altLang="fr-FR" sz="1200" b="1">
                <a:solidFill>
                  <a:srgbClr val="0000CC"/>
                </a:solidFill>
                <a:latin typeface="Arial Narrow" pitchFamily="34" charset="0"/>
              </a:rPr>
              <a:t>  - Lyon lettres et sciences</a:t>
            </a:r>
            <a:br>
              <a:rPr lang="fr-FR" altLang="fr-FR" sz="1200" b="1">
                <a:solidFill>
                  <a:srgbClr val="0000CC"/>
                </a:solidFill>
                <a:latin typeface="Arial Narrow" pitchFamily="34" charset="0"/>
              </a:rPr>
            </a:br>
            <a:r>
              <a:rPr lang="fr-FR" altLang="fr-FR" sz="1200" b="1">
                <a:solidFill>
                  <a:srgbClr val="0000CC"/>
                </a:solidFill>
                <a:latin typeface="Arial Narrow" pitchFamily="34" charset="0"/>
              </a:rPr>
              <a:t>  humaines « sciences éco. et</a:t>
            </a:r>
            <a:br>
              <a:rPr lang="fr-FR" altLang="fr-FR" sz="1200" b="1">
                <a:solidFill>
                  <a:srgbClr val="0000CC"/>
                </a:solidFill>
                <a:latin typeface="Arial Narrow" pitchFamily="34" charset="0"/>
              </a:rPr>
            </a:br>
            <a:r>
              <a:rPr lang="fr-FR" altLang="fr-FR" sz="1200" b="1">
                <a:solidFill>
                  <a:srgbClr val="0000CC"/>
                </a:solidFill>
                <a:latin typeface="Arial Narrow" pitchFamily="34" charset="0"/>
              </a:rPr>
              <a:t>  sociales »</a:t>
            </a:r>
          </a:p>
          <a:p>
            <a:pPr eaLnBrk="1" hangingPunct="1">
              <a:spcBef>
                <a:spcPct val="0"/>
              </a:spcBef>
              <a:buClr>
                <a:srgbClr val="580011"/>
              </a:buClr>
              <a:buFont typeface="Wingdings" pitchFamily="2" charset="2"/>
              <a:buNone/>
            </a:pPr>
            <a:r>
              <a:rPr lang="fr-FR" altLang="fr-FR" sz="1200" b="1">
                <a:solidFill>
                  <a:srgbClr val="0000CC"/>
                </a:solidFill>
                <a:latin typeface="Arial Narrow" pitchFamily="34" charset="0"/>
              </a:rPr>
              <a:t>  - Cachan « sciences sociales »</a:t>
            </a:r>
          </a:p>
          <a:p>
            <a:pPr eaLnBrk="1" hangingPunct="1">
              <a:spcBef>
                <a:spcPct val="0"/>
              </a:spcBef>
              <a:buClr>
                <a:srgbClr val="580011"/>
              </a:buClr>
              <a:buFont typeface="Wingdings" pitchFamily="2" charset="2"/>
              <a:buChar char=""/>
            </a:pPr>
            <a:r>
              <a:rPr lang="fr-FR" altLang="fr-FR" sz="1400" b="1">
                <a:solidFill>
                  <a:srgbClr val="0000CC"/>
                </a:solidFill>
                <a:latin typeface="Arial Narrow" pitchFamily="34" charset="0"/>
              </a:rPr>
              <a:t> ENSAE</a:t>
            </a:r>
          </a:p>
          <a:p>
            <a:pPr eaLnBrk="1" hangingPunct="1">
              <a:spcBef>
                <a:spcPct val="0"/>
              </a:spcBef>
              <a:buClr>
                <a:srgbClr val="580011"/>
              </a:buClr>
              <a:buFont typeface="Wingdings" pitchFamily="2" charset="2"/>
              <a:buChar char=""/>
            </a:pPr>
            <a:r>
              <a:rPr lang="fr-FR" altLang="fr-FR" sz="1400" b="1">
                <a:solidFill>
                  <a:srgbClr val="0000CC"/>
                </a:solidFill>
                <a:latin typeface="Arial Narrow" pitchFamily="34" charset="0"/>
              </a:rPr>
              <a:t> </a:t>
            </a:r>
            <a:r>
              <a:rPr lang="fr-FR" altLang="fr-FR" sz="1000" b="1">
                <a:solidFill>
                  <a:srgbClr val="0000CC"/>
                </a:solidFill>
                <a:latin typeface="Arial Narrow" pitchFamily="34" charset="0"/>
              </a:rPr>
              <a:t>Écoles de commerce </a:t>
            </a:r>
          </a:p>
          <a:p>
            <a:pPr eaLnBrk="1" hangingPunct="1">
              <a:spcBef>
                <a:spcPct val="0"/>
              </a:spcBef>
              <a:buClr>
                <a:srgbClr val="580011"/>
              </a:buClr>
              <a:buFont typeface="Wingdings" pitchFamily="2" charset="2"/>
              <a:buNone/>
            </a:pPr>
            <a:r>
              <a:rPr lang="fr-FR" altLang="fr-FR" sz="1000" b="1">
                <a:solidFill>
                  <a:srgbClr val="0000CC"/>
                </a:solidFill>
                <a:latin typeface="Arial Narrow" pitchFamily="34" charset="0"/>
              </a:rPr>
              <a:t>« lettres et sciences humaines » </a:t>
            </a:r>
          </a:p>
          <a:p>
            <a:pPr eaLnBrk="1" hangingPunct="1">
              <a:spcBef>
                <a:spcPct val="0"/>
              </a:spcBef>
              <a:buClr>
                <a:srgbClr val="580011"/>
              </a:buClr>
              <a:buFont typeface="Wingdings" pitchFamily="2" charset="2"/>
              <a:buNone/>
            </a:pPr>
            <a:r>
              <a:rPr lang="fr-FR" altLang="fr-FR" sz="1000" b="1">
                <a:solidFill>
                  <a:srgbClr val="0000CC"/>
                </a:solidFill>
                <a:latin typeface="Arial Narrow" pitchFamily="34" charset="0"/>
              </a:rPr>
              <a:t>ou « économie»</a:t>
            </a:r>
          </a:p>
          <a:p>
            <a:pPr eaLnBrk="1" hangingPunct="1">
              <a:spcBef>
                <a:spcPct val="0"/>
              </a:spcBef>
              <a:buClr>
                <a:srgbClr val="580011"/>
              </a:buClr>
              <a:buFont typeface="Wingdings" pitchFamily="2" charset="2"/>
              <a:buChar char=""/>
            </a:pPr>
            <a:r>
              <a:rPr lang="fr-FR" altLang="fr-FR" sz="1000" b="1">
                <a:solidFill>
                  <a:srgbClr val="0000CC"/>
                </a:solidFill>
                <a:latin typeface="Arial Narrow" pitchFamily="34" charset="0"/>
              </a:rPr>
              <a:t> IEP</a:t>
            </a:r>
          </a:p>
        </p:txBody>
      </p:sp>
      <p:sp>
        <p:nvSpPr>
          <p:cNvPr id="67628" name="Text Box 44"/>
          <p:cNvSpPr txBox="1">
            <a:spLocks noChangeArrowheads="1"/>
          </p:cNvSpPr>
          <p:nvPr/>
        </p:nvSpPr>
        <p:spPr bwMode="auto">
          <a:xfrm>
            <a:off x="2047875" y="1279525"/>
            <a:ext cx="1527175" cy="215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Clr>
                <a:srgbClr val="580011"/>
              </a:buClr>
              <a:buFont typeface="Wingdings" pitchFamily="2" charset="2"/>
              <a:buChar char=""/>
            </a:pPr>
            <a:r>
              <a:rPr lang="fr-FR" altLang="fr-FR" sz="1400" b="1">
                <a:solidFill>
                  <a:srgbClr val="0000CC"/>
                </a:solidFill>
                <a:latin typeface="Arial Narrow" pitchFamily="34" charset="0"/>
              </a:rPr>
              <a:t> ENS </a:t>
            </a:r>
          </a:p>
          <a:p>
            <a:pPr eaLnBrk="1" hangingPunct="1">
              <a:spcBef>
                <a:spcPct val="0"/>
              </a:spcBef>
              <a:buClr>
                <a:srgbClr val="580011"/>
              </a:buClr>
              <a:buFont typeface="Wingdings" pitchFamily="2" charset="2"/>
              <a:buNone/>
            </a:pPr>
            <a:r>
              <a:rPr lang="fr-FR" altLang="fr-FR" sz="1200" b="1">
                <a:solidFill>
                  <a:srgbClr val="0000CC"/>
                </a:solidFill>
                <a:latin typeface="Arial Narrow" pitchFamily="34" charset="0"/>
              </a:rPr>
              <a:t>  - Lyon « lettres et sciences humaines »</a:t>
            </a:r>
          </a:p>
          <a:p>
            <a:pPr eaLnBrk="1" hangingPunct="1">
              <a:spcBef>
                <a:spcPct val="0"/>
              </a:spcBef>
              <a:buClr>
                <a:srgbClr val="580011"/>
              </a:buClr>
              <a:buFont typeface="Wingdings" pitchFamily="2" charset="2"/>
              <a:buNone/>
            </a:pPr>
            <a:r>
              <a:rPr lang="fr-FR" altLang="fr-FR" sz="1200" b="1">
                <a:solidFill>
                  <a:srgbClr val="0000CC"/>
                </a:solidFill>
                <a:latin typeface="Arial Narrow" pitchFamily="34" charset="0"/>
              </a:rPr>
              <a:t>  - Cachan « langues étrangères anglais »</a:t>
            </a:r>
          </a:p>
          <a:p>
            <a:pPr eaLnBrk="1" hangingPunct="1">
              <a:spcBef>
                <a:spcPct val="0"/>
              </a:spcBef>
              <a:buClr>
                <a:srgbClr val="580011"/>
              </a:buClr>
              <a:buFont typeface="Wingdings" pitchFamily="2" charset="2"/>
              <a:buChar char=""/>
            </a:pPr>
            <a:endParaRPr lang="fr-FR" altLang="fr-FR" sz="300" b="1">
              <a:solidFill>
                <a:srgbClr val="0000CC"/>
              </a:solidFill>
              <a:latin typeface="Arial Narrow" pitchFamily="34" charset="0"/>
            </a:endParaRPr>
          </a:p>
          <a:p>
            <a:pPr eaLnBrk="1" hangingPunct="1">
              <a:spcBef>
                <a:spcPct val="0"/>
              </a:spcBef>
              <a:buClr>
                <a:srgbClr val="580011"/>
              </a:buClr>
              <a:buFont typeface="Wingdings" pitchFamily="2" charset="2"/>
              <a:buChar char=""/>
            </a:pPr>
            <a:r>
              <a:rPr lang="fr-FR" altLang="fr-FR" sz="1400" b="1">
                <a:solidFill>
                  <a:srgbClr val="0000CC"/>
                </a:solidFill>
                <a:latin typeface="Arial Narrow" pitchFamily="34" charset="0"/>
              </a:rPr>
              <a:t> Écoles de commerce </a:t>
            </a:r>
          </a:p>
          <a:p>
            <a:pPr eaLnBrk="1" hangingPunct="1">
              <a:spcBef>
                <a:spcPct val="0"/>
              </a:spcBef>
              <a:buClr>
                <a:srgbClr val="580011"/>
              </a:buClr>
              <a:buFont typeface="Wingdings" pitchFamily="2" charset="2"/>
              <a:buNone/>
            </a:pPr>
            <a:r>
              <a:rPr lang="fr-FR" altLang="fr-FR" sz="1200" b="1">
                <a:solidFill>
                  <a:srgbClr val="0000CC"/>
                </a:solidFill>
                <a:latin typeface="Arial Narrow" pitchFamily="34" charset="0"/>
              </a:rPr>
              <a:t>« lettres et sciences humaines »</a:t>
            </a:r>
          </a:p>
          <a:p>
            <a:pPr eaLnBrk="1" hangingPunct="1">
              <a:spcBef>
                <a:spcPct val="0"/>
              </a:spcBef>
              <a:buClr>
                <a:srgbClr val="580011"/>
              </a:buClr>
              <a:buFont typeface="Wingdings" pitchFamily="2" charset="2"/>
              <a:buChar char=""/>
            </a:pPr>
            <a:endParaRPr lang="fr-FR" altLang="fr-FR" sz="300" b="1">
              <a:solidFill>
                <a:srgbClr val="0000CC"/>
              </a:solidFill>
              <a:latin typeface="Arial Narrow" pitchFamily="34" charset="0"/>
            </a:endParaRPr>
          </a:p>
          <a:p>
            <a:pPr eaLnBrk="1" hangingPunct="1">
              <a:spcBef>
                <a:spcPct val="0"/>
              </a:spcBef>
              <a:buClr>
                <a:srgbClr val="580011"/>
              </a:buClr>
              <a:buFont typeface="Wingdings" pitchFamily="2" charset="2"/>
              <a:buChar char=""/>
            </a:pPr>
            <a:r>
              <a:rPr lang="fr-FR" altLang="fr-FR" sz="1400" b="1">
                <a:solidFill>
                  <a:srgbClr val="0000CC"/>
                </a:solidFill>
                <a:latin typeface="Arial Narrow" pitchFamily="34" charset="0"/>
              </a:rPr>
              <a:t> IEP</a:t>
            </a:r>
          </a:p>
        </p:txBody>
      </p:sp>
      <p:sp>
        <p:nvSpPr>
          <p:cNvPr id="67629" name="Oval 45"/>
          <p:cNvSpPr>
            <a:spLocks noChangeArrowheads="1"/>
          </p:cNvSpPr>
          <p:nvPr/>
        </p:nvSpPr>
        <p:spPr bwMode="auto">
          <a:xfrm>
            <a:off x="1598613" y="5083175"/>
            <a:ext cx="234950" cy="506413"/>
          </a:xfrm>
          <a:prstGeom prst="ellipse">
            <a:avLst/>
          </a:prstGeom>
          <a:solidFill>
            <a:srgbClr val="580011"/>
          </a:solidFill>
          <a:ln w="57150">
            <a:solidFill>
              <a:schemeClr val="bg1"/>
            </a:solidFill>
            <a:round/>
            <a:headEnd/>
            <a:tailEnd/>
          </a:ln>
        </p:spPr>
        <p:txBody>
          <a:bodyPr wrap="none" lIns="82726" tIns="41363" rIns="82726" bIns="41363" anchor="ct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latin typeface="Tahoma" pitchFamily="34" charset="0"/>
            </a:endParaRPr>
          </a:p>
        </p:txBody>
      </p:sp>
      <p:sp>
        <p:nvSpPr>
          <p:cNvPr id="67630" name="Line 46"/>
          <p:cNvSpPr>
            <a:spLocks noChangeShapeType="1"/>
          </p:cNvSpPr>
          <p:nvPr/>
        </p:nvSpPr>
        <p:spPr bwMode="auto">
          <a:xfrm flipH="1" flipV="1">
            <a:off x="1408113" y="5157788"/>
            <a:ext cx="201612" cy="144462"/>
          </a:xfrm>
          <a:prstGeom prst="line">
            <a:avLst/>
          </a:prstGeom>
          <a:noFill/>
          <a:ln w="57150">
            <a:solidFill>
              <a:srgbClr val="58001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67631" name="Line 47"/>
          <p:cNvSpPr>
            <a:spLocks noChangeShapeType="1"/>
          </p:cNvSpPr>
          <p:nvPr/>
        </p:nvSpPr>
        <p:spPr bwMode="auto">
          <a:xfrm flipV="1">
            <a:off x="1933575" y="5145088"/>
            <a:ext cx="198438" cy="144462"/>
          </a:xfrm>
          <a:prstGeom prst="line">
            <a:avLst/>
          </a:prstGeom>
          <a:noFill/>
          <a:ln w="57150">
            <a:solidFill>
              <a:srgbClr val="58001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67632" name="AutoShape 48"/>
          <p:cNvSpPr>
            <a:spLocks noChangeArrowheads="1"/>
          </p:cNvSpPr>
          <p:nvPr/>
        </p:nvSpPr>
        <p:spPr bwMode="auto">
          <a:xfrm>
            <a:off x="271463" y="3427413"/>
            <a:ext cx="1128712" cy="288925"/>
          </a:xfrm>
          <a:prstGeom prst="triangle">
            <a:avLst>
              <a:gd name="adj" fmla="val 50000"/>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latin typeface="Tahoma" pitchFamily="34" charset="0"/>
            </a:endParaRPr>
          </a:p>
        </p:txBody>
      </p:sp>
      <p:sp>
        <p:nvSpPr>
          <p:cNvPr id="67633" name="AutoShape 49"/>
          <p:cNvSpPr>
            <a:spLocks noChangeArrowheads="1"/>
          </p:cNvSpPr>
          <p:nvPr/>
        </p:nvSpPr>
        <p:spPr bwMode="auto">
          <a:xfrm>
            <a:off x="2136775" y="3427413"/>
            <a:ext cx="1130300" cy="288925"/>
          </a:xfrm>
          <a:prstGeom prst="triangle">
            <a:avLst>
              <a:gd name="adj" fmla="val 50000"/>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latin typeface="Tahoma" pitchFamily="34" charset="0"/>
            </a:endParaRPr>
          </a:p>
        </p:txBody>
      </p:sp>
      <p:sp>
        <p:nvSpPr>
          <p:cNvPr id="67634" name="AutoShape 50"/>
          <p:cNvSpPr>
            <a:spLocks noChangeArrowheads="1"/>
          </p:cNvSpPr>
          <p:nvPr/>
        </p:nvSpPr>
        <p:spPr bwMode="auto">
          <a:xfrm>
            <a:off x="3906838" y="3427413"/>
            <a:ext cx="1130300" cy="288925"/>
          </a:xfrm>
          <a:prstGeom prst="triangle">
            <a:avLst>
              <a:gd name="adj" fmla="val 50000"/>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latin typeface="Tahoma" pitchFamily="34" charset="0"/>
            </a:endParaRPr>
          </a:p>
        </p:txBody>
      </p:sp>
      <p:sp>
        <p:nvSpPr>
          <p:cNvPr id="67635" name="AutoShape 51"/>
          <p:cNvSpPr>
            <a:spLocks noChangeArrowheads="1"/>
          </p:cNvSpPr>
          <p:nvPr/>
        </p:nvSpPr>
        <p:spPr bwMode="auto">
          <a:xfrm>
            <a:off x="5600700" y="3427413"/>
            <a:ext cx="1130300" cy="288925"/>
          </a:xfrm>
          <a:prstGeom prst="triangle">
            <a:avLst>
              <a:gd name="adj" fmla="val 50000"/>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latin typeface="Tahoma" pitchFamily="34" charset="0"/>
            </a:endParaRPr>
          </a:p>
        </p:txBody>
      </p:sp>
      <p:sp>
        <p:nvSpPr>
          <p:cNvPr id="67636" name="AutoShape 52"/>
          <p:cNvSpPr>
            <a:spLocks noChangeArrowheads="1"/>
          </p:cNvSpPr>
          <p:nvPr/>
        </p:nvSpPr>
        <p:spPr bwMode="auto">
          <a:xfrm>
            <a:off x="6753225" y="3427413"/>
            <a:ext cx="1130300" cy="288925"/>
          </a:xfrm>
          <a:prstGeom prst="triangle">
            <a:avLst>
              <a:gd name="adj" fmla="val 50000"/>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latin typeface="Tahoma" pitchFamily="34" charset="0"/>
            </a:endParaRPr>
          </a:p>
        </p:txBody>
      </p:sp>
      <p:sp>
        <p:nvSpPr>
          <p:cNvPr id="67637" name="AutoShape 53"/>
          <p:cNvSpPr>
            <a:spLocks noChangeArrowheads="1"/>
          </p:cNvSpPr>
          <p:nvPr/>
        </p:nvSpPr>
        <p:spPr bwMode="auto">
          <a:xfrm>
            <a:off x="7883525" y="3427413"/>
            <a:ext cx="1130300" cy="288925"/>
          </a:xfrm>
          <a:prstGeom prst="triangle">
            <a:avLst>
              <a:gd name="adj" fmla="val 50000"/>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latin typeface="Tahoma" pitchFamily="34" charset="0"/>
            </a:endParaRPr>
          </a:p>
        </p:txBody>
      </p:sp>
      <p:sp>
        <p:nvSpPr>
          <p:cNvPr id="33846" name="AutoShape 54">
            <a:hlinkClick r:id="" action="ppaction://noaction" highlightClick="1"/>
          </p:cNvPr>
          <p:cNvSpPr>
            <a:spLocks noChangeArrowheads="1"/>
          </p:cNvSpPr>
          <p:nvPr/>
        </p:nvSpPr>
        <p:spPr bwMode="auto">
          <a:xfrm flipH="1">
            <a:off x="8561388" y="138113"/>
            <a:ext cx="433387" cy="411162"/>
          </a:xfrm>
          <a:prstGeom prst="actionButtonForwardNext">
            <a:avLst/>
          </a:prstGeom>
          <a:gradFill rotWithShape="1">
            <a:gsLst>
              <a:gs pos="0">
                <a:srgbClr val="FFCC00"/>
              </a:gs>
              <a:gs pos="50000">
                <a:srgbClr val="FFFFFF"/>
              </a:gs>
              <a:gs pos="100000">
                <a:srgbClr val="FFCC00"/>
              </a:gs>
            </a:gsLst>
            <a:lin ang="2700000" scaled="1"/>
          </a:gradFill>
          <a:ln w="9525">
            <a:solidFill>
              <a:schemeClr val="tx1"/>
            </a:solidFill>
            <a:miter lim="800000"/>
            <a:headEnd/>
            <a:tailEnd/>
          </a:ln>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latin typeface="Tahoma" pitchFamily="34" charset="0"/>
            </a:endParaRPr>
          </a:p>
        </p:txBody>
      </p:sp>
    </p:spTree>
    <p:extLst>
      <p:ext uri="{BB962C8B-B14F-4D97-AF65-F5344CB8AC3E}">
        <p14:creationId xmlns:p14="http://schemas.microsoft.com/office/powerpoint/2010/main" val="14158671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3846"/>
                                        </p:tgtEl>
                                        <p:attrNameLst>
                                          <p:attrName>style.visibility</p:attrName>
                                        </p:attrNameLst>
                                      </p:cBhvr>
                                      <p:to>
                                        <p:strVal val="visible"/>
                                      </p:to>
                                    </p:set>
                                    <p:anim from="(-#ppt_w/2)" to="(#ppt_x)" calcmode="lin" valueType="num">
                                      <p:cBhvr>
                                        <p:cTn id="7" dur="300" fill="hold">
                                          <p:stCondLst>
                                            <p:cond delay="0"/>
                                          </p:stCondLst>
                                        </p:cTn>
                                        <p:tgtEl>
                                          <p:spTgt spid="33846"/>
                                        </p:tgtEl>
                                        <p:attrNameLst>
                                          <p:attrName>ppt_x</p:attrName>
                                        </p:attrNameLst>
                                      </p:cBhvr>
                                    </p:anim>
                                    <p:anim from="0" to="-1.0" calcmode="lin" valueType="num">
                                      <p:cBhvr>
                                        <p:cTn id="8" dur="100" decel="50000" autoRev="1" fill="hold">
                                          <p:stCondLst>
                                            <p:cond delay="300"/>
                                          </p:stCondLst>
                                        </p:cTn>
                                        <p:tgtEl>
                                          <p:spTgt spid="33846"/>
                                        </p:tgtEl>
                                        <p:attrNameLst>
                                          <p:attrName>xshear</p:attrName>
                                        </p:attrNameLst>
                                      </p:cBhvr>
                                    </p:anim>
                                    <p:animScale>
                                      <p:cBhvr>
                                        <p:cTn id="9" dur="100" decel="100000" autoRev="1" fill="hold">
                                          <p:stCondLst>
                                            <p:cond delay="300"/>
                                          </p:stCondLst>
                                        </p:cTn>
                                        <p:tgtEl>
                                          <p:spTgt spid="33846"/>
                                        </p:tgtEl>
                                      </p:cBhvr>
                                      <p:from x="100000" y="100000"/>
                                      <p:to x="80000" y="100000"/>
                                    </p:animScale>
                                    <p:anim by="(#ppt_h/3+#ppt_w*0.1)" calcmode="lin" valueType="num">
                                      <p:cBhvr additive="sum">
                                        <p:cTn id="10" dur="100" decel="100000" autoRev="1" fill="hold">
                                          <p:stCondLst>
                                            <p:cond delay="300"/>
                                          </p:stCondLst>
                                        </p:cTn>
                                        <p:tgtEl>
                                          <p:spTgt spid="338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4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10" name="Picture 2" descr="openfi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4325" y="-303213"/>
            <a:ext cx="9823450" cy="7489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1" name="Rectangle 3"/>
          <p:cNvSpPr>
            <a:spLocks noChangeArrowheads="1"/>
          </p:cNvSpPr>
          <p:nvPr/>
        </p:nvSpPr>
        <p:spPr bwMode="auto">
          <a:xfrm>
            <a:off x="52388" y="44450"/>
            <a:ext cx="1397000" cy="549275"/>
          </a:xfrm>
          <a:prstGeom prst="rect">
            <a:avLst/>
          </a:prstGeom>
          <a:solidFill>
            <a:srgbClr val="FFD5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latin typeface="Tahoma" pitchFamily="34" charset="0"/>
            </a:endParaRPr>
          </a:p>
        </p:txBody>
      </p:sp>
      <p:sp>
        <p:nvSpPr>
          <p:cNvPr id="68612" name="Text Box 4"/>
          <p:cNvSpPr txBox="1">
            <a:spLocks noChangeArrowheads="1"/>
          </p:cNvSpPr>
          <p:nvPr/>
        </p:nvSpPr>
        <p:spPr bwMode="auto">
          <a:xfrm>
            <a:off x="2128838" y="117475"/>
            <a:ext cx="64865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fr-FR" altLang="fr-FR" sz="1800" b="1">
                <a:solidFill>
                  <a:schemeClr val="bg1"/>
                </a:solidFill>
                <a:latin typeface="Century Gothic" pitchFamily="34" charset="0"/>
              </a:rPr>
              <a:t>École Normale Supérieure de RENNES et Paris Saclay</a:t>
            </a:r>
          </a:p>
        </p:txBody>
      </p:sp>
      <p:sp>
        <p:nvSpPr>
          <p:cNvPr id="37893" name="AutoShape 5">
            <a:hlinkClick r:id="" action="ppaction://noaction" highlightClick="1"/>
          </p:cNvPr>
          <p:cNvSpPr>
            <a:spLocks noChangeArrowheads="1"/>
          </p:cNvSpPr>
          <p:nvPr/>
        </p:nvSpPr>
        <p:spPr bwMode="auto">
          <a:xfrm flipH="1">
            <a:off x="8561388" y="138113"/>
            <a:ext cx="433387" cy="411162"/>
          </a:xfrm>
          <a:prstGeom prst="actionButtonForwardNext">
            <a:avLst/>
          </a:prstGeom>
          <a:gradFill rotWithShape="1">
            <a:gsLst>
              <a:gs pos="0">
                <a:srgbClr val="FFCC00"/>
              </a:gs>
              <a:gs pos="50000">
                <a:srgbClr val="FFFFFF"/>
              </a:gs>
              <a:gs pos="100000">
                <a:srgbClr val="FFCC00"/>
              </a:gs>
            </a:gsLst>
            <a:lin ang="2700000" scaled="1"/>
          </a:gradFill>
          <a:ln w="9525">
            <a:solidFill>
              <a:schemeClr val="tx1"/>
            </a:solidFill>
            <a:miter lim="800000"/>
            <a:headEnd/>
            <a:tailEnd/>
          </a:ln>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latin typeface="Tahoma" pitchFamily="34" charset="0"/>
            </a:endParaRPr>
          </a:p>
        </p:txBody>
      </p:sp>
      <p:sp>
        <p:nvSpPr>
          <p:cNvPr id="68614" name="Text Box 6"/>
          <p:cNvSpPr txBox="1">
            <a:spLocks noChangeArrowheads="1"/>
          </p:cNvSpPr>
          <p:nvPr/>
        </p:nvSpPr>
        <p:spPr bwMode="auto">
          <a:xfrm>
            <a:off x="219075" y="76200"/>
            <a:ext cx="17430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fr-FR" altLang="fr-FR">
                <a:latin typeface="Impact" pitchFamily="34" charset="0"/>
              </a:rPr>
              <a:t>C.P.G.E.</a:t>
            </a:r>
            <a:r>
              <a:rPr lang="fr-FR" altLang="fr-FR">
                <a:solidFill>
                  <a:schemeClr val="bg1"/>
                </a:solidFill>
                <a:latin typeface="Impact" pitchFamily="34" charset="0"/>
              </a:rPr>
              <a:t>           </a:t>
            </a:r>
          </a:p>
        </p:txBody>
      </p:sp>
      <p:graphicFrame>
        <p:nvGraphicFramePr>
          <p:cNvPr id="37949" name="Group 61">
            <a:extLst/>
          </p:cNvPr>
          <p:cNvGraphicFramePr>
            <a:graphicFrameLocks noGrp="1"/>
          </p:cNvGraphicFramePr>
          <p:nvPr/>
        </p:nvGraphicFramePr>
        <p:xfrm>
          <a:off x="182563" y="1431925"/>
          <a:ext cx="4521200" cy="4324351"/>
        </p:xfrm>
        <a:graphic>
          <a:graphicData uri="http://schemas.openxmlformats.org/drawingml/2006/table">
            <a:tbl>
              <a:tblPr/>
              <a:tblGrid>
                <a:gridCol w="2263775">
                  <a:extLst>
                    <a:ext uri="{9D8B030D-6E8A-4147-A177-3AD203B41FA5}">
                      <a16:colId xmlns:a16="http://schemas.microsoft.com/office/drawing/2014/main" val="20000"/>
                    </a:ext>
                  </a:extLst>
                </a:gridCol>
                <a:gridCol w="2257425">
                  <a:extLst>
                    <a:ext uri="{9D8B030D-6E8A-4147-A177-3AD203B41FA5}">
                      <a16:colId xmlns:a16="http://schemas.microsoft.com/office/drawing/2014/main" val="20001"/>
                    </a:ext>
                  </a:extLst>
                </a:gridCol>
              </a:tblGrid>
              <a:tr h="677910">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80000"/>
                        </a:lnSpc>
                        <a:spcBef>
                          <a:spcPct val="0"/>
                        </a:spcBef>
                        <a:spcAft>
                          <a:spcPct val="0"/>
                        </a:spcAft>
                        <a:buClr>
                          <a:schemeClr val="folHlink"/>
                        </a:buClr>
                        <a:buSzPct val="60000"/>
                        <a:buFont typeface="Wingdings" pitchFamily="2" charset="2"/>
                        <a:buNone/>
                        <a:tabLst/>
                      </a:pPr>
                      <a:endParaRPr kumimoji="0" lang="fr-FR" altLang="fr-FR" sz="2200" b="0" i="0" u="none" strike="noStrike" cap="none" normalizeH="0" baseline="0">
                        <a:ln>
                          <a:noFill/>
                        </a:ln>
                        <a:solidFill>
                          <a:schemeClr val="bg1"/>
                        </a:solidFill>
                        <a:effectLst/>
                        <a:latin typeface="Impact" pitchFamily="34" charset="0"/>
                      </a:endParaRPr>
                    </a:p>
                  </a:txBody>
                  <a:tcPr marL="82726" marR="82726" marT="41366" marB="41366" anchor="ctr" horzOverflow="overflow">
                    <a:lnL cap="flat">
                      <a:noFill/>
                    </a:lnL>
                    <a:lnR>
                      <a:noFill/>
                    </a:lnR>
                    <a:lnT cap="flat">
                      <a:noFill/>
                    </a:lnT>
                    <a:lnB>
                      <a:noFill/>
                    </a:lnB>
                    <a:lnTlToBr>
                      <a:noFill/>
                    </a:lnTlToBr>
                    <a:lnBlToTr>
                      <a:noFill/>
                    </a:lnBlToTr>
                    <a:noFill/>
                  </a:tcPr>
                </a:tc>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itchFamily="2" charset="2"/>
                        <a:buNone/>
                        <a:tabLst/>
                      </a:pPr>
                      <a:endParaRPr kumimoji="0" lang="fr-FR" altLang="fr-FR" sz="2200" b="0" i="0" u="none" strike="noStrike" cap="none" normalizeH="0" baseline="0">
                        <a:ln>
                          <a:noFill/>
                        </a:ln>
                        <a:solidFill>
                          <a:schemeClr val="bg1"/>
                        </a:solidFill>
                        <a:effectLst/>
                        <a:latin typeface="Impact" pitchFamily="34" charset="0"/>
                      </a:endParaRPr>
                    </a:p>
                  </a:txBody>
                  <a:tcPr marL="82726" marR="82726" marT="41366" marB="41366"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381026">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fr-FR" altLang="fr-FR" sz="1900" b="0" i="0" u="none" strike="noStrike" cap="none" normalizeH="0" baseline="0">
                          <a:ln>
                            <a:noFill/>
                          </a:ln>
                          <a:solidFill>
                            <a:srgbClr val="AC0000"/>
                          </a:solidFill>
                          <a:effectLst/>
                          <a:latin typeface="Impact" pitchFamily="34" charset="0"/>
                        </a:rPr>
                        <a:t>Droit civil </a:t>
                      </a:r>
                    </a:p>
                  </a:txBody>
                  <a:tcPr marL="82726" marR="82726" marT="41366" marB="41366" anchor="ctr" horzOverflow="overflow">
                    <a:lnL cap="flat">
                      <a:noFill/>
                    </a:lnL>
                    <a:lnR>
                      <a:noFill/>
                    </a:lnR>
                    <a:lnT>
                      <a:noFill/>
                    </a:lnT>
                    <a:lnB>
                      <a:noFill/>
                    </a:lnB>
                    <a:lnTlToBr>
                      <a:noFill/>
                    </a:lnTlToBr>
                    <a:lnBlToTr>
                      <a:noFill/>
                    </a:lnBlToTr>
                    <a:solidFill>
                      <a:schemeClr val="bg1"/>
                    </a:solidFill>
                  </a:tcPr>
                </a:tc>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fr-FR" altLang="fr-FR" sz="1900" b="0" i="0" u="none" strike="noStrike" cap="none" normalizeH="0" baseline="0">
                          <a:ln>
                            <a:noFill/>
                          </a:ln>
                          <a:solidFill>
                            <a:schemeClr val="tx1"/>
                          </a:solidFill>
                          <a:effectLst/>
                          <a:latin typeface="Impact" pitchFamily="34" charset="0"/>
                        </a:rPr>
                        <a:t>   2h                   3h  </a:t>
                      </a:r>
                    </a:p>
                  </a:txBody>
                  <a:tcPr marL="82726" marR="82726" marT="41366" marB="41366" anchor="ctr" horzOverflow="overflow">
                    <a:lnL>
                      <a:noFill/>
                    </a:lnL>
                    <a:lnR cap="flat">
                      <a:noFill/>
                    </a:lnR>
                    <a:lnT>
                      <a:noFill/>
                    </a:lnT>
                    <a:lnB>
                      <a:noFill/>
                    </a:lnB>
                    <a:lnTlToBr>
                      <a:noFill/>
                    </a:lnTlToBr>
                    <a:lnBlToTr>
                      <a:noFill/>
                    </a:lnBlToTr>
                    <a:solidFill>
                      <a:schemeClr val="bg1"/>
                    </a:solidFill>
                  </a:tcPr>
                </a:tc>
                <a:extLst>
                  <a:ext uri="{0D108BD9-81ED-4DB2-BD59-A6C34878D82A}">
                    <a16:rowId xmlns:a16="http://schemas.microsoft.com/office/drawing/2014/main" val="10001"/>
                  </a:ext>
                </a:extLst>
              </a:tr>
              <a:tr h="374676">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fr-FR" altLang="fr-FR" sz="1900" b="0" i="0" u="none" strike="noStrike" cap="none" normalizeH="0" baseline="0">
                          <a:ln>
                            <a:noFill/>
                          </a:ln>
                          <a:solidFill>
                            <a:srgbClr val="AC0000"/>
                          </a:solidFill>
                          <a:effectLst/>
                          <a:latin typeface="Impact" pitchFamily="34" charset="0"/>
                        </a:rPr>
                        <a:t>Économie et social </a:t>
                      </a:r>
                    </a:p>
                  </a:txBody>
                  <a:tcPr marL="82726" marR="82726" marT="41366" marB="41366" anchor="ctr" horzOverflow="overflow">
                    <a:lnL cap="flat">
                      <a:noFill/>
                    </a:lnL>
                    <a:lnR>
                      <a:noFill/>
                    </a:lnR>
                    <a:lnT>
                      <a:noFill/>
                    </a:lnT>
                    <a:lnB>
                      <a:noFill/>
                    </a:lnB>
                    <a:lnTlToBr>
                      <a:noFill/>
                    </a:lnTlToBr>
                    <a:lnBlToTr>
                      <a:noFill/>
                    </a:lnBlToTr>
                    <a:solidFill>
                      <a:srgbClr val="FFCC66"/>
                    </a:solidFill>
                  </a:tcPr>
                </a:tc>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fr-FR" altLang="fr-FR" sz="1900" b="0" i="0" u="none" strike="noStrike" cap="none" normalizeH="0" baseline="0">
                          <a:ln>
                            <a:noFill/>
                          </a:ln>
                          <a:solidFill>
                            <a:schemeClr val="tx1"/>
                          </a:solidFill>
                          <a:effectLst/>
                          <a:latin typeface="Impact" pitchFamily="34" charset="0"/>
                        </a:rPr>
                        <a:t>   2h                   2h  </a:t>
                      </a:r>
                    </a:p>
                  </a:txBody>
                  <a:tcPr marL="82726" marR="82726" marT="41366" marB="41366" anchor="ctr" horzOverflow="overflow">
                    <a:lnL>
                      <a:noFill/>
                    </a:lnL>
                    <a:lnR cap="flat">
                      <a:noFill/>
                    </a:lnR>
                    <a:lnT>
                      <a:noFill/>
                    </a:lnT>
                    <a:lnB>
                      <a:noFill/>
                    </a:lnB>
                    <a:lnTlToBr>
                      <a:noFill/>
                    </a:lnTlToBr>
                    <a:lnBlToTr>
                      <a:noFill/>
                    </a:lnBlToTr>
                    <a:solidFill>
                      <a:srgbClr val="FFCC66"/>
                    </a:solidFill>
                  </a:tcPr>
                </a:tc>
                <a:extLst>
                  <a:ext uri="{0D108BD9-81ED-4DB2-BD59-A6C34878D82A}">
                    <a16:rowId xmlns:a16="http://schemas.microsoft.com/office/drawing/2014/main" val="10002"/>
                  </a:ext>
                </a:extLst>
              </a:tr>
              <a:tr h="661891">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fr-FR" altLang="fr-FR" sz="1900" b="0" i="0" u="none" strike="noStrike" cap="none" normalizeH="0" baseline="0">
                          <a:ln>
                            <a:noFill/>
                          </a:ln>
                          <a:solidFill>
                            <a:srgbClr val="AC0000"/>
                          </a:solidFill>
                          <a:effectLst/>
                          <a:latin typeface="Impact" pitchFamily="34" charset="0"/>
                        </a:rPr>
                        <a:t>Approfondissement méthodologique</a:t>
                      </a:r>
                    </a:p>
                  </a:txBody>
                  <a:tcPr marL="82726" marR="82726" marT="41366" marB="41366" anchor="ctr" horzOverflow="overflow">
                    <a:lnL cap="flat">
                      <a:noFill/>
                    </a:lnL>
                    <a:lnR>
                      <a:noFill/>
                    </a:lnR>
                    <a:lnT>
                      <a:noFill/>
                    </a:lnT>
                    <a:lnB>
                      <a:noFill/>
                    </a:lnB>
                    <a:lnTlToBr>
                      <a:noFill/>
                    </a:lnTlToBr>
                    <a:lnBlToTr>
                      <a:noFill/>
                    </a:lnBlToTr>
                    <a:solidFill>
                      <a:schemeClr val="bg1"/>
                    </a:solidFill>
                  </a:tcPr>
                </a:tc>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fr-FR" altLang="fr-FR" sz="1900" b="0" i="0" u="none" strike="noStrike" cap="none" normalizeH="0" baseline="0">
                          <a:ln>
                            <a:noFill/>
                          </a:ln>
                          <a:solidFill>
                            <a:schemeClr val="tx1"/>
                          </a:solidFill>
                          <a:effectLst/>
                          <a:latin typeface="Impact" pitchFamily="34" charset="0"/>
                        </a:rPr>
                        <a:t>   2h                   2h  </a:t>
                      </a:r>
                    </a:p>
                  </a:txBody>
                  <a:tcPr marL="82726" marR="82726" marT="41366" marB="41366" anchor="ctr" horzOverflow="overflow">
                    <a:lnL>
                      <a:noFill/>
                    </a:lnL>
                    <a:lnR cap="flat">
                      <a:noFill/>
                    </a:lnR>
                    <a:lnT>
                      <a:noFill/>
                    </a:lnT>
                    <a:lnB>
                      <a:noFill/>
                    </a:lnB>
                    <a:lnTlToBr>
                      <a:noFill/>
                    </a:lnTlToBr>
                    <a:lnBlToTr>
                      <a:noFill/>
                    </a:lnBlToTr>
                    <a:solidFill>
                      <a:schemeClr val="bg1"/>
                    </a:solidFill>
                  </a:tcPr>
                </a:tc>
                <a:extLst>
                  <a:ext uri="{0D108BD9-81ED-4DB2-BD59-A6C34878D82A}">
                    <a16:rowId xmlns:a16="http://schemas.microsoft.com/office/drawing/2014/main" val="10003"/>
                  </a:ext>
                </a:extLst>
              </a:tr>
              <a:tr h="372312">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85000"/>
                        </a:lnSpc>
                        <a:spcBef>
                          <a:spcPct val="0"/>
                        </a:spcBef>
                        <a:spcAft>
                          <a:spcPct val="0"/>
                        </a:spcAft>
                        <a:buClr>
                          <a:schemeClr val="folHlink"/>
                        </a:buClr>
                        <a:buSzPct val="60000"/>
                        <a:buFont typeface="Wingdings" pitchFamily="2" charset="2"/>
                        <a:buNone/>
                        <a:tabLst/>
                      </a:pPr>
                      <a:r>
                        <a:rPr kumimoji="0" lang="fr-FR" altLang="fr-FR" sz="1900" b="0" i="0" u="none" strike="noStrike" cap="none" normalizeH="0" baseline="0">
                          <a:ln>
                            <a:noFill/>
                          </a:ln>
                          <a:solidFill>
                            <a:srgbClr val="AC0000"/>
                          </a:solidFill>
                          <a:effectLst/>
                          <a:latin typeface="Impact" pitchFamily="34" charset="0"/>
                        </a:rPr>
                        <a:t>Langue vivante</a:t>
                      </a:r>
                    </a:p>
                  </a:txBody>
                  <a:tcPr marL="82726" marR="82726" marT="41366" marB="41366" anchor="ctr" horzOverflow="overflow">
                    <a:lnL cap="flat">
                      <a:noFill/>
                    </a:lnL>
                    <a:lnR>
                      <a:noFill/>
                    </a:lnR>
                    <a:lnT>
                      <a:noFill/>
                    </a:lnT>
                    <a:lnB>
                      <a:noFill/>
                    </a:lnB>
                    <a:lnTlToBr>
                      <a:noFill/>
                    </a:lnTlToBr>
                    <a:lnBlToTr>
                      <a:noFill/>
                    </a:lnBlToTr>
                    <a:solidFill>
                      <a:srgbClr val="FFCC66"/>
                    </a:solidFill>
                  </a:tcPr>
                </a:tc>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fr-FR" altLang="fr-FR" sz="1900" b="0" i="0" u="none" strike="noStrike" cap="none" normalizeH="0" baseline="0">
                          <a:ln>
                            <a:noFill/>
                          </a:ln>
                          <a:solidFill>
                            <a:schemeClr val="tx1"/>
                          </a:solidFill>
                          <a:effectLst/>
                          <a:latin typeface="Impact" pitchFamily="34" charset="0"/>
                        </a:rPr>
                        <a:t>   2h                   2h  </a:t>
                      </a:r>
                    </a:p>
                  </a:txBody>
                  <a:tcPr marL="82726" marR="82726" marT="41366" marB="41366" anchor="ctr" horzOverflow="overflow">
                    <a:lnL>
                      <a:noFill/>
                    </a:lnL>
                    <a:lnR cap="flat">
                      <a:noFill/>
                    </a:lnR>
                    <a:lnT>
                      <a:noFill/>
                    </a:lnT>
                    <a:lnB>
                      <a:noFill/>
                    </a:lnB>
                    <a:lnTlToBr>
                      <a:noFill/>
                    </a:lnTlToBr>
                    <a:lnBlToTr>
                      <a:noFill/>
                    </a:lnBlToTr>
                    <a:solidFill>
                      <a:srgbClr val="FFCC66"/>
                    </a:solidFill>
                  </a:tcPr>
                </a:tc>
                <a:extLst>
                  <a:ext uri="{0D108BD9-81ED-4DB2-BD59-A6C34878D82A}">
                    <a16:rowId xmlns:a16="http://schemas.microsoft.com/office/drawing/2014/main" val="10004"/>
                  </a:ext>
                </a:extLst>
              </a:tr>
              <a:tr h="374676">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80000"/>
                        </a:lnSpc>
                        <a:spcBef>
                          <a:spcPct val="0"/>
                        </a:spcBef>
                        <a:spcAft>
                          <a:spcPct val="0"/>
                        </a:spcAft>
                        <a:buClr>
                          <a:schemeClr val="folHlink"/>
                        </a:buClr>
                        <a:buSzPct val="60000"/>
                        <a:buFont typeface="Wingdings" pitchFamily="2" charset="2"/>
                        <a:buNone/>
                        <a:tabLst/>
                      </a:pPr>
                      <a:r>
                        <a:rPr kumimoji="0" lang="fr-FR" altLang="fr-FR" sz="1900" b="1" i="0" u="none" strike="noStrike" cap="none" normalizeH="0" baseline="0">
                          <a:ln>
                            <a:noFill/>
                          </a:ln>
                          <a:solidFill>
                            <a:srgbClr val="AC0000"/>
                          </a:solidFill>
                          <a:effectLst/>
                          <a:latin typeface="Arial Narrow" pitchFamily="34" charset="0"/>
                        </a:rPr>
                        <a:t>Option</a:t>
                      </a:r>
                    </a:p>
                  </a:txBody>
                  <a:tcPr marL="82726" marR="82726" marT="41366" marB="41366" anchor="ctr" horzOverflow="overflow">
                    <a:lnL cap="flat">
                      <a:noFill/>
                    </a:lnL>
                    <a:lnR>
                      <a:noFill/>
                    </a:lnR>
                    <a:lnT>
                      <a:noFill/>
                    </a:lnT>
                    <a:lnB>
                      <a:noFill/>
                    </a:lnB>
                    <a:lnTlToBr>
                      <a:noFill/>
                    </a:lnTlToBr>
                    <a:lnBlToTr>
                      <a:noFill/>
                    </a:lnBlToTr>
                    <a:solidFill>
                      <a:schemeClr val="bg1"/>
                    </a:solidFill>
                  </a:tcPr>
                </a:tc>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fr-FR" altLang="fr-FR" sz="1900" b="0" i="0" u="none" strike="noStrike" cap="none" normalizeH="0" baseline="0">
                          <a:ln>
                            <a:noFill/>
                          </a:ln>
                          <a:solidFill>
                            <a:schemeClr val="tx1"/>
                          </a:solidFill>
                          <a:effectLst/>
                          <a:latin typeface="Impact" pitchFamily="34" charset="0"/>
                        </a:rPr>
                        <a:t>  </a:t>
                      </a:r>
                    </a:p>
                  </a:txBody>
                  <a:tcPr marL="82726" marR="82726" marT="41366" marB="41366" anchor="ctr" horzOverflow="overflow">
                    <a:lnL>
                      <a:noFill/>
                    </a:lnL>
                    <a:lnR cap="flat">
                      <a:noFill/>
                    </a:lnR>
                    <a:lnT>
                      <a:noFill/>
                    </a:lnT>
                    <a:lnB>
                      <a:noFill/>
                    </a:lnB>
                    <a:lnTlToBr>
                      <a:noFill/>
                    </a:lnTlToBr>
                    <a:lnBlToTr>
                      <a:noFill/>
                    </a:lnBlToTr>
                    <a:solidFill>
                      <a:schemeClr val="bg1"/>
                    </a:solidFill>
                  </a:tcPr>
                </a:tc>
                <a:extLst>
                  <a:ext uri="{0D108BD9-81ED-4DB2-BD59-A6C34878D82A}">
                    <a16:rowId xmlns:a16="http://schemas.microsoft.com/office/drawing/2014/main" val="10005"/>
                  </a:ext>
                </a:extLst>
              </a:tr>
              <a:tr h="1481860">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90000"/>
                        </a:lnSpc>
                        <a:spcBef>
                          <a:spcPct val="0"/>
                        </a:spcBef>
                        <a:spcAft>
                          <a:spcPct val="0"/>
                        </a:spcAft>
                        <a:buClr>
                          <a:schemeClr val="folHlink"/>
                        </a:buClr>
                        <a:buSzPct val="60000"/>
                        <a:buFont typeface="Wingdings" pitchFamily="2" charset="2"/>
                        <a:buNone/>
                        <a:tabLst/>
                      </a:pPr>
                      <a:r>
                        <a:rPr kumimoji="0" lang="fr-FR" altLang="fr-FR" sz="1700" b="0" i="0" u="none" strike="noStrike" cap="none" normalizeH="0" baseline="0">
                          <a:ln>
                            <a:noFill/>
                          </a:ln>
                          <a:solidFill>
                            <a:srgbClr val="AC0000"/>
                          </a:solidFill>
                          <a:effectLst/>
                          <a:latin typeface="Impact" pitchFamily="34" charset="0"/>
                        </a:rPr>
                        <a:t>Droit commercial </a:t>
                      </a:r>
                    </a:p>
                    <a:p>
                      <a:pPr marL="0" marR="0" lvl="0" indent="0" algn="l" defTabSz="914400" rtl="0" eaLnBrk="1" fontAlgn="base" latinLnBrk="0" hangingPunct="1">
                        <a:lnSpc>
                          <a:spcPct val="90000"/>
                        </a:lnSpc>
                        <a:spcBef>
                          <a:spcPct val="0"/>
                        </a:spcBef>
                        <a:spcAft>
                          <a:spcPct val="0"/>
                        </a:spcAft>
                        <a:buClr>
                          <a:schemeClr val="folHlink"/>
                        </a:buClr>
                        <a:buSzPct val="60000"/>
                        <a:buFont typeface="Wingdings" pitchFamily="2" charset="2"/>
                        <a:buNone/>
                        <a:tabLst/>
                      </a:pPr>
                      <a:r>
                        <a:rPr kumimoji="0" lang="fr-FR" altLang="fr-FR" sz="1700" b="1" i="0" u="none" strike="noStrike" cap="none" normalizeH="0" baseline="0">
                          <a:ln>
                            <a:noFill/>
                          </a:ln>
                          <a:solidFill>
                            <a:srgbClr val="AC0000"/>
                          </a:solidFill>
                          <a:effectLst/>
                          <a:latin typeface="Arial Narrow" pitchFamily="34" charset="0"/>
                        </a:rPr>
                        <a:t>ou</a:t>
                      </a:r>
                      <a:r>
                        <a:rPr kumimoji="0" lang="fr-FR" altLang="fr-FR" sz="1700" b="0" i="0" u="none" strike="noStrike" cap="none" normalizeH="0" baseline="0">
                          <a:ln>
                            <a:noFill/>
                          </a:ln>
                          <a:solidFill>
                            <a:srgbClr val="AC0000"/>
                          </a:solidFill>
                          <a:effectLst/>
                          <a:latin typeface="Impact" pitchFamily="34" charset="0"/>
                        </a:rPr>
                        <a:t> Étude de cas </a:t>
                      </a:r>
                    </a:p>
                    <a:p>
                      <a:pPr marL="0" marR="0" lvl="0" indent="0" algn="l" defTabSz="914400" rtl="0" eaLnBrk="1" fontAlgn="base" latinLnBrk="0" hangingPunct="1">
                        <a:lnSpc>
                          <a:spcPct val="90000"/>
                        </a:lnSpc>
                        <a:spcBef>
                          <a:spcPct val="0"/>
                        </a:spcBef>
                        <a:spcAft>
                          <a:spcPct val="0"/>
                        </a:spcAft>
                        <a:buClr>
                          <a:schemeClr val="folHlink"/>
                        </a:buClr>
                        <a:buSzPct val="60000"/>
                        <a:buFont typeface="Wingdings" pitchFamily="2" charset="2"/>
                        <a:buNone/>
                        <a:tabLst/>
                      </a:pPr>
                      <a:r>
                        <a:rPr kumimoji="0" lang="fr-FR" altLang="fr-FR" sz="1700" b="1" i="0" u="none" strike="noStrike" cap="none" normalizeH="0" baseline="0">
                          <a:ln>
                            <a:noFill/>
                          </a:ln>
                          <a:solidFill>
                            <a:srgbClr val="AC0000"/>
                          </a:solidFill>
                          <a:effectLst/>
                          <a:latin typeface="Arial Narrow" pitchFamily="34" charset="0"/>
                        </a:rPr>
                        <a:t>ou</a:t>
                      </a:r>
                      <a:r>
                        <a:rPr kumimoji="0" lang="fr-FR" altLang="fr-FR" sz="1700" b="0" i="0" u="none" strike="noStrike" cap="none" normalizeH="0" baseline="0">
                          <a:ln>
                            <a:noFill/>
                          </a:ln>
                          <a:solidFill>
                            <a:srgbClr val="AC0000"/>
                          </a:solidFill>
                          <a:effectLst/>
                          <a:latin typeface="Impact" pitchFamily="34" charset="0"/>
                        </a:rPr>
                        <a:t> Histoire économique </a:t>
                      </a:r>
                      <a:r>
                        <a:rPr kumimoji="0" lang="fr-FR" altLang="fr-FR" sz="1700" b="1" i="0" u="none" strike="noStrike" cap="none" normalizeH="0" baseline="0">
                          <a:ln>
                            <a:noFill/>
                          </a:ln>
                          <a:solidFill>
                            <a:srgbClr val="AC0000"/>
                          </a:solidFill>
                          <a:effectLst/>
                          <a:latin typeface="Arial Narrow" pitchFamily="34" charset="0"/>
                        </a:rPr>
                        <a:t>ou</a:t>
                      </a:r>
                      <a:r>
                        <a:rPr kumimoji="0" lang="fr-FR" altLang="fr-FR" sz="1700" b="0" i="0" u="none" strike="noStrike" cap="none" normalizeH="0" baseline="0">
                          <a:ln>
                            <a:noFill/>
                          </a:ln>
                          <a:solidFill>
                            <a:srgbClr val="AC0000"/>
                          </a:solidFill>
                          <a:effectLst/>
                          <a:latin typeface="Impact" pitchFamily="34" charset="0"/>
                        </a:rPr>
                        <a:t> Maths appliquées et statistiques</a:t>
                      </a:r>
                    </a:p>
                  </a:txBody>
                  <a:tcPr marL="82726" marR="82726" marT="41366" marB="41366" anchor="ctr" horzOverflow="overflow">
                    <a:lnL cap="flat">
                      <a:noFill/>
                    </a:lnL>
                    <a:lnR>
                      <a:noFill/>
                    </a:lnR>
                    <a:lnT>
                      <a:noFill/>
                    </a:lnT>
                    <a:lnB cap="flat">
                      <a:noFill/>
                    </a:lnB>
                    <a:lnTlToBr>
                      <a:noFill/>
                    </a:lnTlToBr>
                    <a:lnBlToTr>
                      <a:noFill/>
                    </a:lnBlToTr>
                    <a:solidFill>
                      <a:srgbClr val="FFCC66"/>
                    </a:solidFill>
                  </a:tcPr>
                </a:tc>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fr-FR" altLang="fr-FR" sz="1900" b="0" i="0" u="none" strike="noStrike" cap="none" normalizeH="0" baseline="0">
                          <a:ln>
                            <a:noFill/>
                          </a:ln>
                          <a:solidFill>
                            <a:schemeClr val="tx1"/>
                          </a:solidFill>
                          <a:effectLst/>
                          <a:latin typeface="Impact" pitchFamily="34" charset="0"/>
                        </a:rPr>
                        <a:t>   2h                   3h </a:t>
                      </a:r>
                    </a:p>
                  </a:txBody>
                  <a:tcPr marL="82726" marR="82726" marT="41366" marB="41366" anchor="ctr" horzOverflow="overflow">
                    <a:lnL>
                      <a:noFill/>
                    </a:lnL>
                    <a:lnR cap="flat">
                      <a:noFill/>
                    </a:lnR>
                    <a:lnT>
                      <a:noFill/>
                    </a:lnT>
                    <a:lnB cap="flat">
                      <a:noFill/>
                    </a:lnB>
                    <a:lnTlToBr>
                      <a:noFill/>
                    </a:lnTlToBr>
                    <a:lnBlToTr>
                      <a:noFill/>
                    </a:lnBlToTr>
                    <a:solidFill>
                      <a:srgbClr val="FFCC66"/>
                    </a:solidFill>
                  </a:tcPr>
                </a:tc>
                <a:extLst>
                  <a:ext uri="{0D108BD9-81ED-4DB2-BD59-A6C34878D82A}">
                    <a16:rowId xmlns:a16="http://schemas.microsoft.com/office/drawing/2014/main" val="10006"/>
                  </a:ext>
                </a:extLst>
              </a:tr>
            </a:tbl>
          </a:graphicData>
        </a:graphic>
      </p:graphicFrame>
      <p:sp>
        <p:nvSpPr>
          <p:cNvPr id="68630" name="Line 27"/>
          <p:cNvSpPr>
            <a:spLocks noChangeShapeType="1"/>
          </p:cNvSpPr>
          <p:nvPr/>
        </p:nvSpPr>
        <p:spPr bwMode="auto">
          <a:xfrm>
            <a:off x="2376488" y="1878013"/>
            <a:ext cx="0" cy="363855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82726" tIns="41363" rIns="82726" bIns="41363">
            <a:spAutoFit/>
          </a:bodyPr>
          <a:lstStyle/>
          <a:p>
            <a:endParaRPr lang="fr-FR"/>
          </a:p>
        </p:txBody>
      </p:sp>
      <p:sp>
        <p:nvSpPr>
          <p:cNvPr id="68631" name="Rectangle 28"/>
          <p:cNvSpPr>
            <a:spLocks noChangeArrowheads="1"/>
          </p:cNvSpPr>
          <p:nvPr/>
        </p:nvSpPr>
        <p:spPr bwMode="auto">
          <a:xfrm>
            <a:off x="185738" y="871538"/>
            <a:ext cx="445135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726" tIns="41363" rIns="82726" bIns="41363" anchor="ct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fr-FR" altLang="fr-FR" sz="3600">
                <a:solidFill>
                  <a:srgbClr val="CC0000"/>
                </a:solidFill>
                <a:latin typeface="Impact" pitchFamily="34" charset="0"/>
              </a:rPr>
              <a:t>D1 </a:t>
            </a:r>
            <a:r>
              <a:rPr lang="fr-FR" altLang="fr-FR" sz="2800">
                <a:solidFill>
                  <a:srgbClr val="CC0000"/>
                </a:solidFill>
                <a:latin typeface="Impact" pitchFamily="34" charset="0"/>
              </a:rPr>
              <a:t> </a:t>
            </a:r>
            <a:r>
              <a:rPr lang="fr-FR" altLang="fr-FR" sz="2600">
                <a:solidFill>
                  <a:srgbClr val="003366"/>
                </a:solidFill>
                <a:latin typeface="Impact" pitchFamily="34" charset="0"/>
              </a:rPr>
              <a:t>Économie,  droit  et  gestion</a:t>
            </a:r>
          </a:p>
        </p:txBody>
      </p:sp>
      <p:sp>
        <p:nvSpPr>
          <p:cNvPr id="68632" name="Rectangle 29"/>
          <p:cNvSpPr>
            <a:spLocks noChangeArrowheads="1"/>
          </p:cNvSpPr>
          <p:nvPr/>
        </p:nvSpPr>
        <p:spPr bwMode="auto">
          <a:xfrm>
            <a:off x="4648200" y="855663"/>
            <a:ext cx="4716463" cy="95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726" tIns="41363" rIns="82726" bIns="41363" anchor="ct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fr-FR" altLang="fr-FR" sz="3600">
                <a:solidFill>
                  <a:srgbClr val="CC0000"/>
                </a:solidFill>
                <a:latin typeface="Impact" pitchFamily="34" charset="0"/>
              </a:rPr>
              <a:t>D2  </a:t>
            </a:r>
            <a:r>
              <a:rPr lang="fr-FR" altLang="fr-FR" sz="2600">
                <a:solidFill>
                  <a:srgbClr val="003366"/>
                </a:solidFill>
                <a:latin typeface="Impact" pitchFamily="34" charset="0"/>
              </a:rPr>
              <a:t>Économie,  méthodes </a:t>
            </a:r>
          </a:p>
          <a:p>
            <a:pPr>
              <a:lnSpc>
                <a:spcPct val="80000"/>
              </a:lnSpc>
              <a:spcBef>
                <a:spcPct val="0"/>
              </a:spcBef>
              <a:buFontTx/>
              <a:buNone/>
            </a:pPr>
            <a:r>
              <a:rPr lang="fr-FR" altLang="fr-FR" sz="2600">
                <a:solidFill>
                  <a:srgbClr val="003366"/>
                </a:solidFill>
                <a:latin typeface="Impact" pitchFamily="34" charset="0"/>
              </a:rPr>
              <a:t>                    quantitatives  et  gestion</a:t>
            </a:r>
          </a:p>
        </p:txBody>
      </p:sp>
      <p:sp>
        <p:nvSpPr>
          <p:cNvPr id="68633" name="Rectangle 30"/>
          <p:cNvSpPr>
            <a:spLocks noChangeArrowheads="1"/>
          </p:cNvSpPr>
          <p:nvPr/>
        </p:nvSpPr>
        <p:spPr bwMode="auto">
          <a:xfrm>
            <a:off x="4238625" y="1827213"/>
            <a:ext cx="930275" cy="37147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latin typeface="Tahoma" pitchFamily="34" charset="0"/>
            </a:endParaRPr>
          </a:p>
        </p:txBody>
      </p:sp>
      <p:graphicFrame>
        <p:nvGraphicFramePr>
          <p:cNvPr id="37950" name="Group 62">
            <a:extLst/>
          </p:cNvPr>
          <p:cNvGraphicFramePr>
            <a:graphicFrameLocks noGrp="1"/>
          </p:cNvGraphicFramePr>
          <p:nvPr/>
        </p:nvGraphicFramePr>
        <p:xfrm>
          <a:off x="4438650" y="1773238"/>
          <a:ext cx="4521200" cy="3744914"/>
        </p:xfrm>
        <a:graphic>
          <a:graphicData uri="http://schemas.openxmlformats.org/drawingml/2006/table">
            <a:tbl>
              <a:tblPr/>
              <a:tblGrid>
                <a:gridCol w="2262188">
                  <a:extLst>
                    <a:ext uri="{9D8B030D-6E8A-4147-A177-3AD203B41FA5}">
                      <a16:colId xmlns:a16="http://schemas.microsoft.com/office/drawing/2014/main" val="20000"/>
                    </a:ext>
                  </a:extLst>
                </a:gridCol>
                <a:gridCol w="2259012">
                  <a:extLst>
                    <a:ext uri="{9D8B030D-6E8A-4147-A177-3AD203B41FA5}">
                      <a16:colId xmlns:a16="http://schemas.microsoft.com/office/drawing/2014/main" val="20001"/>
                    </a:ext>
                  </a:extLst>
                </a:gridCol>
              </a:tblGrid>
              <a:tr h="517525">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80000"/>
                        </a:lnSpc>
                        <a:spcBef>
                          <a:spcPct val="0"/>
                        </a:spcBef>
                        <a:spcAft>
                          <a:spcPct val="0"/>
                        </a:spcAft>
                        <a:buClr>
                          <a:schemeClr val="folHlink"/>
                        </a:buClr>
                        <a:buSzPct val="60000"/>
                        <a:buFont typeface="Wingdings" pitchFamily="2" charset="2"/>
                        <a:buNone/>
                        <a:tabLst/>
                      </a:pPr>
                      <a:endParaRPr kumimoji="0" lang="fr-FR" altLang="fr-FR" sz="2200" b="0" i="0" u="none" strike="noStrike" cap="none" normalizeH="0" baseline="0">
                        <a:ln>
                          <a:noFill/>
                        </a:ln>
                        <a:solidFill>
                          <a:schemeClr val="bg1"/>
                        </a:solidFill>
                        <a:effectLst/>
                        <a:latin typeface="Impact" pitchFamily="34" charset="0"/>
                      </a:endParaRPr>
                    </a:p>
                  </a:txBody>
                  <a:tcPr marL="82726" marR="82726" marT="41363" marB="41363" anchor="ctr" horzOverflow="overflow">
                    <a:lnL cap="flat">
                      <a:noFill/>
                    </a:lnL>
                    <a:lnR>
                      <a:noFill/>
                    </a:lnR>
                    <a:lnT cap="flat">
                      <a:noFill/>
                    </a:lnT>
                    <a:lnB>
                      <a:noFill/>
                    </a:lnB>
                    <a:lnTlToBr>
                      <a:noFill/>
                    </a:lnTlToBr>
                    <a:lnBlToTr>
                      <a:noFill/>
                    </a:lnBlToTr>
                    <a:noFill/>
                  </a:tcPr>
                </a:tc>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itchFamily="2" charset="2"/>
                        <a:buNone/>
                        <a:tabLst/>
                      </a:pPr>
                      <a:endParaRPr kumimoji="0" lang="fr-FR" altLang="fr-FR" sz="2200" b="0" i="0" u="none" strike="noStrike" cap="none" normalizeH="0" baseline="0">
                        <a:ln>
                          <a:noFill/>
                        </a:ln>
                        <a:solidFill>
                          <a:schemeClr val="tx1"/>
                        </a:solidFill>
                        <a:effectLst/>
                        <a:latin typeface="Impact" pitchFamily="34" charset="0"/>
                      </a:endParaRPr>
                    </a:p>
                  </a:txBody>
                  <a:tcPr marL="82726" marR="82726" marT="41363" marB="41363"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03225">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fr-FR" altLang="fr-FR" sz="1900" b="0" i="0" u="none" strike="noStrike" cap="none" normalizeH="0" baseline="0">
                          <a:ln>
                            <a:noFill/>
                          </a:ln>
                          <a:solidFill>
                            <a:srgbClr val="AC0000"/>
                          </a:solidFill>
                          <a:effectLst/>
                          <a:latin typeface="Impact" pitchFamily="34" charset="0"/>
                        </a:rPr>
                        <a:t>Économie</a:t>
                      </a:r>
                    </a:p>
                  </a:txBody>
                  <a:tcPr marL="82726" marR="82726" marT="41363" marB="41363" anchor="ctr" horzOverflow="overflow">
                    <a:lnL cap="flat">
                      <a:noFill/>
                    </a:lnL>
                    <a:lnR>
                      <a:noFill/>
                    </a:lnR>
                    <a:lnT>
                      <a:noFill/>
                    </a:lnT>
                    <a:lnB>
                      <a:noFill/>
                    </a:lnB>
                    <a:lnTlToBr>
                      <a:noFill/>
                    </a:lnTlToBr>
                    <a:lnBlToTr>
                      <a:noFill/>
                    </a:lnBlToTr>
                    <a:solidFill>
                      <a:schemeClr val="bg1"/>
                    </a:solidFill>
                  </a:tcPr>
                </a:tc>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fr-FR" altLang="fr-FR" sz="1900" b="0" i="0" u="none" strike="noStrike" cap="none" normalizeH="0" baseline="0">
                          <a:ln>
                            <a:noFill/>
                          </a:ln>
                          <a:solidFill>
                            <a:schemeClr val="tx1"/>
                          </a:solidFill>
                          <a:effectLst/>
                          <a:latin typeface="Impact" pitchFamily="34" charset="0"/>
                        </a:rPr>
                        <a:t>         2h                     2h </a:t>
                      </a:r>
                    </a:p>
                  </a:txBody>
                  <a:tcPr marL="82726" marR="82726" marT="41363" marB="41363" anchor="ctr" horzOverflow="overflow">
                    <a:lnL>
                      <a:noFill/>
                    </a:lnL>
                    <a:lnR cap="flat">
                      <a:noFill/>
                    </a:lnR>
                    <a:lnT>
                      <a:noFill/>
                    </a:lnT>
                    <a:lnB>
                      <a:noFill/>
                    </a:lnB>
                    <a:lnTlToBr>
                      <a:noFill/>
                    </a:lnTlToBr>
                    <a:lnBlToTr>
                      <a:noFill/>
                    </a:lnBlToTr>
                    <a:solidFill>
                      <a:schemeClr val="bg1"/>
                    </a:solidFill>
                  </a:tcPr>
                </a:tc>
                <a:extLst>
                  <a:ext uri="{0D108BD9-81ED-4DB2-BD59-A6C34878D82A}">
                    <a16:rowId xmlns:a16="http://schemas.microsoft.com/office/drawing/2014/main" val="10001"/>
                  </a:ext>
                </a:extLst>
              </a:tr>
              <a:tr h="403225">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fr-FR" altLang="fr-FR" sz="1900" b="0" i="0" u="none" strike="noStrike" cap="none" normalizeH="0" baseline="0">
                          <a:ln>
                            <a:noFill/>
                          </a:ln>
                          <a:solidFill>
                            <a:srgbClr val="AC0000"/>
                          </a:solidFill>
                          <a:effectLst/>
                          <a:latin typeface="Impact" pitchFamily="34" charset="0"/>
                        </a:rPr>
                        <a:t>Maths et statistiques </a:t>
                      </a:r>
                    </a:p>
                  </a:txBody>
                  <a:tcPr marL="82726" marR="82726" marT="41363" marB="41363" anchor="ctr" horzOverflow="overflow">
                    <a:lnL cap="flat">
                      <a:noFill/>
                    </a:lnL>
                    <a:lnR>
                      <a:noFill/>
                    </a:lnR>
                    <a:lnT>
                      <a:noFill/>
                    </a:lnT>
                    <a:lnB>
                      <a:noFill/>
                    </a:lnB>
                    <a:lnTlToBr>
                      <a:noFill/>
                    </a:lnTlToBr>
                    <a:lnBlToTr>
                      <a:noFill/>
                    </a:lnBlToTr>
                    <a:solidFill>
                      <a:srgbClr val="FFCC66"/>
                    </a:solidFill>
                  </a:tcPr>
                </a:tc>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fr-FR" altLang="fr-FR" sz="1900" b="0" i="0" u="none" strike="noStrike" cap="none" normalizeH="0" baseline="0">
                          <a:ln>
                            <a:noFill/>
                          </a:ln>
                          <a:solidFill>
                            <a:schemeClr val="tx1"/>
                          </a:solidFill>
                          <a:effectLst/>
                          <a:latin typeface="Impact" pitchFamily="34" charset="0"/>
                        </a:rPr>
                        <a:t>         2h                     3h  </a:t>
                      </a:r>
                    </a:p>
                  </a:txBody>
                  <a:tcPr marL="82726" marR="82726" marT="41363" marB="41363" anchor="ctr" horzOverflow="overflow">
                    <a:lnL>
                      <a:noFill/>
                    </a:lnL>
                    <a:lnR cap="flat">
                      <a:noFill/>
                    </a:lnR>
                    <a:lnT>
                      <a:noFill/>
                    </a:lnT>
                    <a:lnB>
                      <a:noFill/>
                    </a:lnB>
                    <a:lnTlToBr>
                      <a:noFill/>
                    </a:lnTlToBr>
                    <a:lnBlToTr>
                      <a:noFill/>
                    </a:lnBlToTr>
                    <a:solidFill>
                      <a:srgbClr val="FFCC66"/>
                    </a:solidFill>
                  </a:tcPr>
                </a:tc>
                <a:extLst>
                  <a:ext uri="{0D108BD9-81ED-4DB2-BD59-A6C34878D82A}">
                    <a16:rowId xmlns:a16="http://schemas.microsoft.com/office/drawing/2014/main" val="10002"/>
                  </a:ext>
                </a:extLst>
              </a:tr>
              <a:tr h="719138">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fr-FR" altLang="fr-FR" sz="1900" b="0" i="0" u="none" strike="noStrike" cap="none" normalizeH="0" baseline="0">
                          <a:ln>
                            <a:noFill/>
                          </a:ln>
                          <a:solidFill>
                            <a:srgbClr val="AC0000"/>
                          </a:solidFill>
                          <a:effectLst/>
                          <a:latin typeface="Impact" pitchFamily="34" charset="0"/>
                        </a:rPr>
                        <a:t>Approfondissement méthodologique</a:t>
                      </a:r>
                    </a:p>
                  </a:txBody>
                  <a:tcPr marL="82726" marR="82726" marT="41363" marB="41363" anchor="ctr" horzOverflow="overflow">
                    <a:lnL cap="flat">
                      <a:noFill/>
                    </a:lnL>
                    <a:lnR>
                      <a:noFill/>
                    </a:lnR>
                    <a:lnT>
                      <a:noFill/>
                    </a:lnT>
                    <a:lnB>
                      <a:noFill/>
                    </a:lnB>
                    <a:lnTlToBr>
                      <a:noFill/>
                    </a:lnTlToBr>
                    <a:lnBlToTr>
                      <a:noFill/>
                    </a:lnBlToTr>
                    <a:solidFill>
                      <a:schemeClr val="bg1"/>
                    </a:solidFill>
                  </a:tcPr>
                </a:tc>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fr-FR" altLang="fr-FR" sz="1900" b="0" i="0" u="none" strike="noStrike" cap="none" normalizeH="0" baseline="0">
                          <a:ln>
                            <a:noFill/>
                          </a:ln>
                          <a:solidFill>
                            <a:schemeClr val="tx1"/>
                          </a:solidFill>
                          <a:effectLst/>
                          <a:latin typeface="Impact" pitchFamily="34" charset="0"/>
                        </a:rPr>
                        <a:t>         2h                     2h  </a:t>
                      </a:r>
                    </a:p>
                  </a:txBody>
                  <a:tcPr marL="82726" marR="82726" marT="41363" marB="41363" anchor="ctr" horzOverflow="overflow">
                    <a:lnL>
                      <a:noFill/>
                    </a:lnL>
                    <a:lnR cap="flat">
                      <a:noFill/>
                    </a:lnR>
                    <a:lnT>
                      <a:noFill/>
                    </a:lnT>
                    <a:lnB>
                      <a:noFill/>
                    </a:lnB>
                    <a:lnTlToBr>
                      <a:noFill/>
                    </a:lnTlToBr>
                    <a:lnBlToTr>
                      <a:noFill/>
                    </a:lnBlToTr>
                    <a:solidFill>
                      <a:schemeClr val="bg1"/>
                    </a:solidFill>
                  </a:tcPr>
                </a:tc>
                <a:extLst>
                  <a:ext uri="{0D108BD9-81ED-4DB2-BD59-A6C34878D82A}">
                    <a16:rowId xmlns:a16="http://schemas.microsoft.com/office/drawing/2014/main" val="10003"/>
                  </a:ext>
                </a:extLst>
              </a:tr>
              <a:tr h="403225">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85000"/>
                        </a:lnSpc>
                        <a:spcBef>
                          <a:spcPct val="0"/>
                        </a:spcBef>
                        <a:spcAft>
                          <a:spcPct val="0"/>
                        </a:spcAft>
                        <a:buClr>
                          <a:schemeClr val="folHlink"/>
                        </a:buClr>
                        <a:buSzPct val="60000"/>
                        <a:buFont typeface="Wingdings" pitchFamily="2" charset="2"/>
                        <a:buNone/>
                        <a:tabLst/>
                      </a:pPr>
                      <a:r>
                        <a:rPr kumimoji="0" lang="fr-FR" altLang="fr-FR" sz="1900" b="0" i="0" u="none" strike="noStrike" cap="none" normalizeH="0" baseline="0">
                          <a:ln>
                            <a:noFill/>
                          </a:ln>
                          <a:solidFill>
                            <a:srgbClr val="AC0000"/>
                          </a:solidFill>
                          <a:effectLst/>
                          <a:latin typeface="Impact" pitchFamily="34" charset="0"/>
                        </a:rPr>
                        <a:t>Langue vivante</a:t>
                      </a:r>
                    </a:p>
                  </a:txBody>
                  <a:tcPr marL="82726" marR="82726" marT="41363" marB="41363" anchor="ctr" horzOverflow="overflow">
                    <a:lnL cap="flat">
                      <a:noFill/>
                    </a:lnL>
                    <a:lnR>
                      <a:noFill/>
                    </a:lnR>
                    <a:lnT>
                      <a:noFill/>
                    </a:lnT>
                    <a:lnB>
                      <a:noFill/>
                    </a:lnB>
                    <a:lnTlToBr>
                      <a:noFill/>
                    </a:lnTlToBr>
                    <a:lnBlToTr>
                      <a:noFill/>
                    </a:lnBlToTr>
                    <a:solidFill>
                      <a:srgbClr val="FFCC66"/>
                    </a:solidFill>
                  </a:tcPr>
                </a:tc>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fr-FR" altLang="fr-FR" sz="1900" b="0" i="0" u="none" strike="noStrike" cap="none" normalizeH="0" baseline="0">
                          <a:ln>
                            <a:noFill/>
                          </a:ln>
                          <a:solidFill>
                            <a:schemeClr val="tx1"/>
                          </a:solidFill>
                          <a:effectLst/>
                          <a:latin typeface="Impact" pitchFamily="34" charset="0"/>
                        </a:rPr>
                        <a:t>         2h                     2h  </a:t>
                      </a:r>
                    </a:p>
                  </a:txBody>
                  <a:tcPr marL="82726" marR="82726" marT="41363" marB="41363" anchor="ctr" horzOverflow="overflow">
                    <a:lnL>
                      <a:noFill/>
                    </a:lnL>
                    <a:lnR cap="flat">
                      <a:noFill/>
                    </a:lnR>
                    <a:lnT>
                      <a:noFill/>
                    </a:lnT>
                    <a:lnB>
                      <a:noFill/>
                    </a:lnB>
                    <a:lnTlToBr>
                      <a:noFill/>
                    </a:lnTlToBr>
                    <a:lnBlToTr>
                      <a:noFill/>
                    </a:lnBlToTr>
                    <a:solidFill>
                      <a:srgbClr val="FFCC66"/>
                    </a:solidFill>
                  </a:tcPr>
                </a:tc>
                <a:extLst>
                  <a:ext uri="{0D108BD9-81ED-4DB2-BD59-A6C34878D82A}">
                    <a16:rowId xmlns:a16="http://schemas.microsoft.com/office/drawing/2014/main" val="10004"/>
                  </a:ext>
                </a:extLst>
              </a:tr>
              <a:tr h="401638">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80000"/>
                        </a:lnSpc>
                        <a:spcBef>
                          <a:spcPct val="0"/>
                        </a:spcBef>
                        <a:spcAft>
                          <a:spcPct val="0"/>
                        </a:spcAft>
                        <a:buClr>
                          <a:schemeClr val="folHlink"/>
                        </a:buClr>
                        <a:buSzPct val="60000"/>
                        <a:buFont typeface="Wingdings" pitchFamily="2" charset="2"/>
                        <a:buNone/>
                        <a:tabLst/>
                      </a:pPr>
                      <a:r>
                        <a:rPr kumimoji="0" lang="fr-FR" altLang="fr-FR" sz="1900" b="1" i="0" u="none" strike="noStrike" cap="none" normalizeH="0" baseline="0">
                          <a:ln>
                            <a:noFill/>
                          </a:ln>
                          <a:solidFill>
                            <a:srgbClr val="AC0000"/>
                          </a:solidFill>
                          <a:effectLst/>
                          <a:latin typeface="Arial Narrow" pitchFamily="34" charset="0"/>
                        </a:rPr>
                        <a:t>Option</a:t>
                      </a:r>
                    </a:p>
                  </a:txBody>
                  <a:tcPr marL="82726" marR="82726" marT="41363" marB="41363" anchor="ctr" horzOverflow="overflow">
                    <a:lnL cap="flat">
                      <a:noFill/>
                    </a:lnL>
                    <a:lnR>
                      <a:noFill/>
                    </a:lnR>
                    <a:lnT>
                      <a:noFill/>
                    </a:lnT>
                    <a:lnB>
                      <a:noFill/>
                    </a:lnB>
                    <a:lnTlToBr>
                      <a:noFill/>
                    </a:lnTlToBr>
                    <a:lnBlToTr>
                      <a:noFill/>
                    </a:lnBlToTr>
                    <a:solidFill>
                      <a:schemeClr val="bg1"/>
                    </a:solidFill>
                  </a:tcPr>
                </a:tc>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fr-FR" altLang="fr-FR" sz="1900" b="0" i="0" u="none" strike="noStrike" cap="none" normalizeH="0" baseline="0">
                          <a:ln>
                            <a:noFill/>
                          </a:ln>
                          <a:solidFill>
                            <a:schemeClr val="tx1"/>
                          </a:solidFill>
                          <a:effectLst/>
                          <a:latin typeface="Impact" pitchFamily="34" charset="0"/>
                        </a:rPr>
                        <a:t>  </a:t>
                      </a:r>
                    </a:p>
                  </a:txBody>
                  <a:tcPr marL="82726" marR="82726" marT="41363" marB="41363" anchor="ctr" horzOverflow="overflow">
                    <a:lnL>
                      <a:noFill/>
                    </a:lnL>
                    <a:lnR cap="flat">
                      <a:noFill/>
                    </a:lnR>
                    <a:lnT>
                      <a:noFill/>
                    </a:lnT>
                    <a:lnB>
                      <a:noFill/>
                    </a:lnB>
                    <a:lnTlToBr>
                      <a:noFill/>
                    </a:lnTlToBr>
                    <a:lnBlToTr>
                      <a:noFill/>
                    </a:lnBlToTr>
                    <a:solidFill>
                      <a:schemeClr val="bg1"/>
                    </a:solidFill>
                  </a:tcPr>
                </a:tc>
                <a:extLst>
                  <a:ext uri="{0D108BD9-81ED-4DB2-BD59-A6C34878D82A}">
                    <a16:rowId xmlns:a16="http://schemas.microsoft.com/office/drawing/2014/main" val="10005"/>
                  </a:ext>
                </a:extLst>
              </a:tr>
              <a:tr h="896938">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90000"/>
                        </a:lnSpc>
                        <a:spcBef>
                          <a:spcPct val="0"/>
                        </a:spcBef>
                        <a:spcAft>
                          <a:spcPct val="0"/>
                        </a:spcAft>
                        <a:buClr>
                          <a:schemeClr val="folHlink"/>
                        </a:buClr>
                        <a:buSzPct val="60000"/>
                        <a:buFont typeface="Wingdings" pitchFamily="2" charset="2"/>
                        <a:buNone/>
                        <a:tabLst/>
                      </a:pPr>
                      <a:r>
                        <a:rPr kumimoji="0" lang="fr-FR" altLang="fr-FR" sz="1700" b="0" i="0" u="none" strike="noStrike" cap="none" normalizeH="0" baseline="0">
                          <a:ln>
                            <a:noFill/>
                          </a:ln>
                          <a:solidFill>
                            <a:srgbClr val="AC0000"/>
                          </a:solidFill>
                          <a:effectLst/>
                          <a:latin typeface="Impact" pitchFamily="34" charset="0"/>
                        </a:rPr>
                        <a:t>Gestion </a:t>
                      </a:r>
                    </a:p>
                    <a:p>
                      <a:pPr marL="0" marR="0" lvl="0" indent="0" algn="l" defTabSz="914400" rtl="0" eaLnBrk="1" fontAlgn="base" latinLnBrk="0" hangingPunct="1">
                        <a:lnSpc>
                          <a:spcPct val="90000"/>
                        </a:lnSpc>
                        <a:spcBef>
                          <a:spcPct val="0"/>
                        </a:spcBef>
                        <a:spcAft>
                          <a:spcPct val="0"/>
                        </a:spcAft>
                        <a:buClr>
                          <a:schemeClr val="folHlink"/>
                        </a:buClr>
                        <a:buSzPct val="60000"/>
                        <a:buFont typeface="Wingdings" pitchFamily="2" charset="2"/>
                        <a:buNone/>
                        <a:tabLst/>
                      </a:pPr>
                      <a:r>
                        <a:rPr kumimoji="0" lang="fr-FR" altLang="fr-FR" sz="1700" b="1" i="0" u="none" strike="noStrike" cap="none" normalizeH="0" baseline="0">
                          <a:ln>
                            <a:noFill/>
                          </a:ln>
                          <a:solidFill>
                            <a:srgbClr val="AC0000"/>
                          </a:solidFill>
                          <a:effectLst/>
                          <a:latin typeface="Arial Narrow" pitchFamily="34" charset="0"/>
                        </a:rPr>
                        <a:t>ou</a:t>
                      </a:r>
                      <a:endParaRPr kumimoji="0" lang="fr-FR" altLang="fr-FR" sz="1700" b="0" i="0" u="none" strike="noStrike" cap="none" normalizeH="0" baseline="0">
                        <a:ln>
                          <a:noFill/>
                        </a:ln>
                        <a:solidFill>
                          <a:srgbClr val="AC0000"/>
                        </a:solidFill>
                        <a:effectLst/>
                        <a:latin typeface="Impact" pitchFamily="34" charset="0"/>
                      </a:endParaRPr>
                    </a:p>
                    <a:p>
                      <a:pPr marL="0" marR="0" lvl="0" indent="0" algn="l" defTabSz="914400" rtl="0" eaLnBrk="1" fontAlgn="base" latinLnBrk="0" hangingPunct="1">
                        <a:lnSpc>
                          <a:spcPct val="90000"/>
                        </a:lnSpc>
                        <a:spcBef>
                          <a:spcPct val="0"/>
                        </a:spcBef>
                        <a:spcAft>
                          <a:spcPct val="0"/>
                        </a:spcAft>
                        <a:buClr>
                          <a:schemeClr val="folHlink"/>
                        </a:buClr>
                        <a:buSzPct val="60000"/>
                        <a:buFont typeface="Wingdings" pitchFamily="2" charset="2"/>
                        <a:buNone/>
                        <a:tabLst/>
                      </a:pPr>
                      <a:r>
                        <a:rPr kumimoji="0" lang="fr-FR" altLang="fr-FR" sz="1700" b="0" i="0" u="none" strike="noStrike" cap="none" normalizeH="0" baseline="0">
                          <a:ln>
                            <a:noFill/>
                          </a:ln>
                          <a:solidFill>
                            <a:srgbClr val="AC0000"/>
                          </a:solidFill>
                          <a:effectLst/>
                          <a:latin typeface="Impact" pitchFamily="34" charset="0"/>
                        </a:rPr>
                        <a:t>Économie</a:t>
                      </a:r>
                    </a:p>
                  </a:txBody>
                  <a:tcPr marL="82726" marR="82726" marT="41363" marB="41363" anchor="ctr" horzOverflow="overflow">
                    <a:lnL cap="flat">
                      <a:noFill/>
                    </a:lnL>
                    <a:lnR>
                      <a:noFill/>
                    </a:lnR>
                    <a:lnT>
                      <a:noFill/>
                    </a:lnT>
                    <a:lnB cap="flat">
                      <a:noFill/>
                    </a:lnB>
                    <a:lnTlToBr>
                      <a:noFill/>
                    </a:lnTlToBr>
                    <a:lnBlToTr>
                      <a:noFill/>
                    </a:lnBlToTr>
                    <a:solidFill>
                      <a:srgbClr val="FFCC66"/>
                    </a:solidFill>
                  </a:tcPr>
                </a:tc>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fr-FR" altLang="fr-FR" sz="1900" b="0" i="0" u="none" strike="noStrike" cap="none" normalizeH="0" baseline="0">
                          <a:ln>
                            <a:noFill/>
                          </a:ln>
                          <a:solidFill>
                            <a:schemeClr val="tx1"/>
                          </a:solidFill>
                          <a:effectLst/>
                          <a:latin typeface="Impact" pitchFamily="34" charset="0"/>
                        </a:rPr>
                        <a:t>         2h                     3h </a:t>
                      </a:r>
                    </a:p>
                  </a:txBody>
                  <a:tcPr marL="82726" marR="82726" marT="41363" marB="41363" anchor="ctr" horzOverflow="overflow">
                    <a:lnL>
                      <a:noFill/>
                    </a:lnL>
                    <a:lnR cap="flat">
                      <a:noFill/>
                    </a:lnR>
                    <a:lnT>
                      <a:noFill/>
                    </a:lnT>
                    <a:lnB cap="flat">
                      <a:noFill/>
                    </a:lnB>
                    <a:lnTlToBr>
                      <a:noFill/>
                    </a:lnTlToBr>
                    <a:lnBlToTr>
                      <a:noFill/>
                    </a:lnBlToTr>
                    <a:solidFill>
                      <a:srgbClr val="FFCC66"/>
                    </a:solidFill>
                  </a:tcPr>
                </a:tc>
                <a:extLst>
                  <a:ext uri="{0D108BD9-81ED-4DB2-BD59-A6C34878D82A}">
                    <a16:rowId xmlns:a16="http://schemas.microsoft.com/office/drawing/2014/main" val="10006"/>
                  </a:ext>
                </a:extLst>
              </a:tr>
            </a:tbl>
          </a:graphicData>
        </a:graphic>
      </p:graphicFrame>
      <p:sp>
        <p:nvSpPr>
          <p:cNvPr id="68649" name="Text Box 50"/>
          <p:cNvSpPr txBox="1">
            <a:spLocks noChangeArrowheads="1"/>
          </p:cNvSpPr>
          <p:nvPr/>
        </p:nvSpPr>
        <p:spPr bwMode="auto">
          <a:xfrm>
            <a:off x="2425700" y="1484313"/>
            <a:ext cx="20193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fr-FR" altLang="fr-FR" sz="2400">
                <a:solidFill>
                  <a:srgbClr val="008000"/>
                </a:solidFill>
                <a:latin typeface="Impact" pitchFamily="34" charset="0"/>
              </a:rPr>
              <a:t>1</a:t>
            </a:r>
            <a:r>
              <a:rPr lang="fr-FR" altLang="fr-FR" sz="2400" baseline="30000">
                <a:solidFill>
                  <a:srgbClr val="008000"/>
                </a:solidFill>
                <a:latin typeface="Impact" pitchFamily="34" charset="0"/>
              </a:rPr>
              <a:t>ère</a:t>
            </a:r>
            <a:r>
              <a:rPr lang="fr-FR" altLang="fr-FR" sz="2400">
                <a:solidFill>
                  <a:srgbClr val="008000"/>
                </a:solidFill>
                <a:latin typeface="Impact" pitchFamily="34" charset="0"/>
              </a:rPr>
              <a:t> A         2</a:t>
            </a:r>
            <a:r>
              <a:rPr lang="fr-FR" altLang="fr-FR" sz="2400" baseline="30000">
                <a:solidFill>
                  <a:srgbClr val="008000"/>
                </a:solidFill>
                <a:latin typeface="Impact" pitchFamily="34" charset="0"/>
              </a:rPr>
              <a:t>ème</a:t>
            </a:r>
            <a:r>
              <a:rPr lang="fr-FR" altLang="fr-FR" sz="2400">
                <a:solidFill>
                  <a:srgbClr val="008000"/>
                </a:solidFill>
                <a:latin typeface="Impact" pitchFamily="34" charset="0"/>
              </a:rPr>
              <a:t> A</a:t>
            </a:r>
          </a:p>
        </p:txBody>
      </p:sp>
      <p:sp>
        <p:nvSpPr>
          <p:cNvPr id="68650" name="Text Box 51"/>
          <p:cNvSpPr txBox="1">
            <a:spLocks noChangeArrowheads="1"/>
          </p:cNvSpPr>
          <p:nvPr/>
        </p:nvSpPr>
        <p:spPr bwMode="auto">
          <a:xfrm>
            <a:off x="6962775" y="1809750"/>
            <a:ext cx="20193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fr-FR" altLang="fr-FR" sz="2400">
                <a:solidFill>
                  <a:srgbClr val="008000"/>
                </a:solidFill>
                <a:latin typeface="Impact" pitchFamily="34" charset="0"/>
              </a:rPr>
              <a:t>1</a:t>
            </a:r>
            <a:r>
              <a:rPr lang="fr-FR" altLang="fr-FR" sz="2400" baseline="30000">
                <a:solidFill>
                  <a:srgbClr val="008000"/>
                </a:solidFill>
                <a:latin typeface="Impact" pitchFamily="34" charset="0"/>
              </a:rPr>
              <a:t>ère</a:t>
            </a:r>
            <a:r>
              <a:rPr lang="fr-FR" altLang="fr-FR" sz="2400">
                <a:solidFill>
                  <a:srgbClr val="008000"/>
                </a:solidFill>
                <a:latin typeface="Impact" pitchFamily="34" charset="0"/>
              </a:rPr>
              <a:t> A         2</a:t>
            </a:r>
            <a:r>
              <a:rPr lang="fr-FR" altLang="fr-FR" sz="2400" baseline="30000">
                <a:solidFill>
                  <a:srgbClr val="008000"/>
                </a:solidFill>
                <a:latin typeface="Impact" pitchFamily="34" charset="0"/>
              </a:rPr>
              <a:t>ème</a:t>
            </a:r>
            <a:r>
              <a:rPr lang="fr-FR" altLang="fr-FR" sz="2400">
                <a:solidFill>
                  <a:srgbClr val="008000"/>
                </a:solidFill>
                <a:latin typeface="Impact" pitchFamily="34" charset="0"/>
              </a:rPr>
              <a:t> A</a:t>
            </a:r>
          </a:p>
        </p:txBody>
      </p:sp>
      <p:sp>
        <p:nvSpPr>
          <p:cNvPr id="68651" name="Line 52"/>
          <p:cNvSpPr>
            <a:spLocks noChangeShapeType="1"/>
          </p:cNvSpPr>
          <p:nvPr/>
        </p:nvSpPr>
        <p:spPr bwMode="auto">
          <a:xfrm>
            <a:off x="6689725" y="1885950"/>
            <a:ext cx="0" cy="363855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82726" tIns="41363" rIns="82726" bIns="41363">
            <a:spAutoFit/>
          </a:bodyPr>
          <a:lstStyle/>
          <a:p>
            <a:endParaRPr lang="fr-FR"/>
          </a:p>
        </p:txBody>
      </p:sp>
      <p:sp>
        <p:nvSpPr>
          <p:cNvPr id="68652" name="Text Box 53"/>
          <p:cNvSpPr txBox="1">
            <a:spLocks noChangeArrowheads="1"/>
          </p:cNvSpPr>
          <p:nvPr/>
        </p:nvSpPr>
        <p:spPr bwMode="auto">
          <a:xfrm>
            <a:off x="106363" y="5761038"/>
            <a:ext cx="9037637"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 typeface="Wingdings" pitchFamily="2" charset="2"/>
              <a:buNone/>
            </a:pPr>
            <a:r>
              <a:rPr lang="fr-FR" altLang="fr-FR" sz="2200">
                <a:latin typeface="Arial Narrow" pitchFamily="34" charset="0"/>
              </a:rPr>
              <a:t>&gt; </a:t>
            </a:r>
            <a:r>
              <a:rPr lang="fr-FR" altLang="fr-FR" sz="2200" b="1">
                <a:latin typeface="Arial Narrow" pitchFamily="34" charset="0"/>
              </a:rPr>
              <a:t>simultanément, cours à l’université de L1 et L2 droit (D1) ou Économie et gestion (D2)</a:t>
            </a:r>
          </a:p>
          <a:p>
            <a:pPr>
              <a:spcBef>
                <a:spcPct val="0"/>
              </a:spcBef>
              <a:buFont typeface="Wingdings" pitchFamily="2" charset="2"/>
              <a:buNone/>
            </a:pPr>
            <a:r>
              <a:rPr lang="fr-FR" altLang="fr-FR" sz="2200">
                <a:latin typeface="Arial Narrow" pitchFamily="34" charset="0"/>
              </a:rPr>
              <a:t>&gt; </a:t>
            </a:r>
            <a:r>
              <a:rPr lang="fr-FR" altLang="fr-FR" sz="2200" b="1">
                <a:latin typeface="Arial Narrow" pitchFamily="34" charset="0"/>
              </a:rPr>
              <a:t>préparation du concours ENS Cachan, mais aussi de l’ENSAE, de Sciences PO et des écoles de commerce et de gestion</a:t>
            </a:r>
          </a:p>
        </p:txBody>
      </p:sp>
    </p:spTree>
    <p:extLst>
      <p:ext uri="{BB962C8B-B14F-4D97-AF65-F5344CB8AC3E}">
        <p14:creationId xmlns:p14="http://schemas.microsoft.com/office/powerpoint/2010/main" val="157679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7893"/>
                                        </p:tgtEl>
                                        <p:attrNameLst>
                                          <p:attrName>style.visibility</p:attrName>
                                        </p:attrNameLst>
                                      </p:cBhvr>
                                      <p:to>
                                        <p:strVal val="visible"/>
                                      </p:to>
                                    </p:set>
                                    <p:anim from="(-#ppt_w/2)" to="(#ppt_x)" calcmode="lin" valueType="num">
                                      <p:cBhvr>
                                        <p:cTn id="7" dur="300" fill="hold">
                                          <p:stCondLst>
                                            <p:cond delay="0"/>
                                          </p:stCondLst>
                                        </p:cTn>
                                        <p:tgtEl>
                                          <p:spTgt spid="37893"/>
                                        </p:tgtEl>
                                        <p:attrNameLst>
                                          <p:attrName>ppt_x</p:attrName>
                                        </p:attrNameLst>
                                      </p:cBhvr>
                                    </p:anim>
                                    <p:anim from="0" to="-1.0" calcmode="lin" valueType="num">
                                      <p:cBhvr>
                                        <p:cTn id="8" dur="100" decel="50000" autoRev="1" fill="hold">
                                          <p:stCondLst>
                                            <p:cond delay="300"/>
                                          </p:stCondLst>
                                        </p:cTn>
                                        <p:tgtEl>
                                          <p:spTgt spid="37893"/>
                                        </p:tgtEl>
                                        <p:attrNameLst>
                                          <p:attrName>xshear</p:attrName>
                                        </p:attrNameLst>
                                      </p:cBhvr>
                                    </p:anim>
                                    <p:animScale>
                                      <p:cBhvr>
                                        <p:cTn id="9" dur="100" decel="100000" autoRev="1" fill="hold">
                                          <p:stCondLst>
                                            <p:cond delay="300"/>
                                          </p:stCondLst>
                                        </p:cTn>
                                        <p:tgtEl>
                                          <p:spTgt spid="37893"/>
                                        </p:tgtEl>
                                      </p:cBhvr>
                                      <p:from x="100000" y="100000"/>
                                      <p:to x="80000" y="100000"/>
                                    </p:animScale>
                                    <p:anim by="(#ppt_h/3+#ppt_w*0.1)" calcmode="lin" valueType="num">
                                      <p:cBhvr additive="sum">
                                        <p:cTn id="10" dur="100" decel="100000" autoRev="1" fill="hold">
                                          <p:stCondLst>
                                            <p:cond delay="300"/>
                                          </p:stCondLst>
                                        </p:cTn>
                                        <p:tgtEl>
                                          <p:spTgt spid="37893"/>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a:extLst/>
          </p:cNvPr>
          <p:cNvSpPr>
            <a:spLocks noGrp="1" noChangeArrowheads="1"/>
          </p:cNvSpPr>
          <p:nvPr>
            <p:ph type="ctrTitle" sz="quarter"/>
          </p:nvPr>
        </p:nvSpPr>
        <p:spPr>
          <a:xfrm>
            <a:off x="1835150" y="1484313"/>
            <a:ext cx="6248400" cy="2774950"/>
          </a:xfrm>
        </p:spPr>
        <p:txBody>
          <a:bodyPr/>
          <a:lstStyle/>
          <a:p>
            <a:pPr eaLnBrk="1" hangingPunct="1">
              <a:defRPr/>
            </a:pPr>
            <a:r>
              <a:rPr lang="fr-FR" altLang="fr-FR" sz="5400">
                <a:latin typeface="Forte" pitchFamily="66" charset="0"/>
              </a:rPr>
              <a:t>Les licences à l’université</a:t>
            </a:r>
          </a:p>
        </p:txBody>
      </p:sp>
      <p:sp>
        <p:nvSpPr>
          <p:cNvPr id="302083" name="Rectangle 3">
            <a:extLst/>
          </p:cNvPr>
          <p:cNvSpPr>
            <a:spLocks noGrp="1" noChangeArrowheads="1"/>
          </p:cNvSpPr>
          <p:nvPr>
            <p:ph type="subTitle" sz="quarter" idx="1"/>
          </p:nvPr>
        </p:nvSpPr>
        <p:spPr>
          <a:xfrm>
            <a:off x="1547813" y="4437063"/>
            <a:ext cx="6400800" cy="1752600"/>
          </a:xfrm>
        </p:spPr>
        <p:txBody>
          <a:bodyPr/>
          <a:lstStyle/>
          <a:p>
            <a:pPr eaLnBrk="1" hangingPunct="1">
              <a:defRPr/>
            </a:pPr>
            <a:r>
              <a:rPr lang="fr-FR" altLang="fr-FR">
                <a:latin typeface="Forte" pitchFamily="66" charset="0"/>
              </a:rPr>
              <a:t>Contenu et débouchés</a:t>
            </a:r>
          </a:p>
        </p:txBody>
      </p:sp>
    </p:spTree>
    <p:extLst>
      <p:ext uri="{BB962C8B-B14F-4D97-AF65-F5344CB8AC3E}">
        <p14:creationId xmlns:p14="http://schemas.microsoft.com/office/powerpoint/2010/main" val="1066444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noGrp="1"/>
          </p:cNvSpPr>
          <p:nvPr>
            <p:ph type="title"/>
          </p:nvPr>
        </p:nvSpPr>
        <p:spPr>
          <a:xfrm>
            <a:off x="1403648" y="548680"/>
            <a:ext cx="6400799" cy="685799"/>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200" dirty="0"/>
              <a:t>Métiers du livre et de l’édition</a:t>
            </a:r>
          </a:p>
        </p:txBody>
      </p:sp>
      <p:sp>
        <p:nvSpPr>
          <p:cNvPr id="3" name="Espace réservé du contenu 2"/>
          <p:cNvSpPr txBox="1">
            <a:spLocks noGrp="1"/>
          </p:cNvSpPr>
          <p:nvPr>
            <p:ph idx="1"/>
          </p:nvPr>
        </p:nvSpPr>
        <p:spPr>
          <a:xfrm>
            <a:off x="1371599" y="2438280"/>
            <a:ext cx="6400799" cy="3048120"/>
          </a:xfrm>
        </p:spPr>
        <p:txBody>
          <a:bodyPr lIns="91440" tIns="45720" rIns="91440" bIns="4572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marL="0" lvl="0" indent="-274320" hangingPunct="1">
              <a:lnSpc>
                <a:spcPct val="90000"/>
              </a:lnSpc>
              <a:spcBef>
                <a:spcPts val="400"/>
              </a:spcBef>
              <a:spcAft>
                <a:spcPts val="0"/>
              </a:spcAft>
              <a:buSzPct val="100000"/>
              <a:buFont typeface="Wingdings" pitchFamily="2"/>
              <a:buChar char="v"/>
            </a:pPr>
            <a:r>
              <a:rPr lang="fr-FR" sz="1800" dirty="0">
                <a:latin typeface="Garamond"/>
              </a:rPr>
              <a:t>Editeur</a:t>
            </a:r>
          </a:p>
          <a:p>
            <a:pPr marL="0" lvl="0" indent="-274320" hangingPunct="1">
              <a:lnSpc>
                <a:spcPct val="90000"/>
              </a:lnSpc>
              <a:spcBef>
                <a:spcPts val="400"/>
              </a:spcBef>
              <a:spcAft>
                <a:spcPts val="0"/>
              </a:spcAft>
              <a:buSzPct val="100000"/>
              <a:buFont typeface="Wingdings" pitchFamily="2"/>
              <a:buChar char="v"/>
            </a:pPr>
            <a:r>
              <a:rPr lang="fr-FR" sz="1800" dirty="0">
                <a:latin typeface="Garamond"/>
              </a:rPr>
              <a:t>Secrétaire d’édition</a:t>
            </a:r>
          </a:p>
          <a:p>
            <a:pPr marL="0" lvl="0" indent="-274320" hangingPunct="1">
              <a:lnSpc>
                <a:spcPct val="90000"/>
              </a:lnSpc>
              <a:spcBef>
                <a:spcPts val="400"/>
              </a:spcBef>
              <a:spcAft>
                <a:spcPts val="0"/>
              </a:spcAft>
              <a:buSzPct val="100000"/>
              <a:buFont typeface="Wingdings" pitchFamily="2"/>
              <a:buChar char="v"/>
            </a:pPr>
            <a:r>
              <a:rPr lang="fr-FR" sz="1800" dirty="0">
                <a:latin typeface="Garamond"/>
              </a:rPr>
              <a:t>Auteur de romans</a:t>
            </a:r>
          </a:p>
          <a:p>
            <a:pPr marL="0" lvl="0" indent="-274320" hangingPunct="1">
              <a:lnSpc>
                <a:spcPct val="90000"/>
              </a:lnSpc>
              <a:spcBef>
                <a:spcPts val="400"/>
              </a:spcBef>
              <a:spcAft>
                <a:spcPts val="0"/>
              </a:spcAft>
              <a:buSzPct val="100000"/>
              <a:buFont typeface="Wingdings" pitchFamily="2"/>
              <a:buChar char="v"/>
            </a:pPr>
            <a:r>
              <a:rPr lang="fr-FR" sz="1800" dirty="0">
                <a:latin typeface="Garamond"/>
              </a:rPr>
              <a:t>Bibliothécaire/assistant bibliothécaire spécialisé</a:t>
            </a:r>
          </a:p>
          <a:p>
            <a:pPr marL="0" lvl="0" indent="-274320" hangingPunct="1">
              <a:lnSpc>
                <a:spcPct val="90000"/>
              </a:lnSpc>
              <a:spcBef>
                <a:spcPts val="400"/>
              </a:spcBef>
              <a:spcAft>
                <a:spcPts val="0"/>
              </a:spcAft>
              <a:buSzPct val="100000"/>
              <a:buFont typeface="Wingdings" pitchFamily="2"/>
              <a:buChar char="v"/>
            </a:pPr>
            <a:r>
              <a:rPr lang="fr-FR" sz="1800" dirty="0">
                <a:latin typeface="Garamond"/>
              </a:rPr>
              <a:t>Auteur/dessinateur de BD</a:t>
            </a:r>
          </a:p>
          <a:p>
            <a:pPr marL="0" lvl="0" indent="-274320" hangingPunct="1">
              <a:lnSpc>
                <a:spcPct val="90000"/>
              </a:lnSpc>
              <a:spcBef>
                <a:spcPts val="400"/>
              </a:spcBef>
              <a:spcAft>
                <a:spcPts val="0"/>
              </a:spcAft>
              <a:buSzPct val="100000"/>
              <a:buFont typeface="Wingdings" pitchFamily="2"/>
              <a:buChar char="v"/>
            </a:pPr>
            <a:r>
              <a:rPr lang="fr-FR" sz="1800" dirty="0">
                <a:latin typeface="Garamond"/>
              </a:rPr>
              <a:t>Libraire</a:t>
            </a:r>
          </a:p>
          <a:p>
            <a:pPr marL="0" lvl="0" indent="-274320" hangingPunct="1">
              <a:lnSpc>
                <a:spcPct val="90000"/>
              </a:lnSpc>
              <a:spcBef>
                <a:spcPts val="400"/>
              </a:spcBef>
              <a:spcAft>
                <a:spcPts val="0"/>
              </a:spcAft>
              <a:buSzPct val="100000"/>
              <a:buFont typeface="Wingdings" pitchFamily="2"/>
              <a:buChar char="v"/>
            </a:pPr>
            <a:r>
              <a:rPr lang="fr-FR" sz="1800" dirty="0">
                <a:latin typeface="Garamond"/>
              </a:rPr>
              <a:t>Correcteur</a:t>
            </a:r>
          </a:p>
        </p:txBody>
      </p:sp>
    </p:spTree>
    <p:extLst>
      <p:ext uri="{BB962C8B-B14F-4D97-AF65-F5344CB8AC3E}">
        <p14:creationId xmlns:p14="http://schemas.microsoft.com/office/powerpoint/2010/main" val="1666317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Les licences particulièrement adaptées aux profils littéraires</a:t>
            </a:r>
          </a:p>
        </p:txBody>
      </p:sp>
      <p:sp>
        <p:nvSpPr>
          <p:cNvPr id="3" name="Espace réservé du contenu 2"/>
          <p:cNvSpPr>
            <a:spLocks noGrp="1"/>
          </p:cNvSpPr>
          <p:nvPr>
            <p:ph idx="1"/>
          </p:nvPr>
        </p:nvSpPr>
        <p:spPr/>
        <p:txBody>
          <a:bodyPr/>
          <a:lstStyle/>
          <a:p>
            <a:r>
              <a:rPr lang="fr-FR" dirty="0"/>
              <a:t>Licences en langues(LEA,LLCER,LIC)</a:t>
            </a:r>
          </a:p>
          <a:p>
            <a:r>
              <a:rPr lang="fr-FR" dirty="0"/>
              <a:t>Licences en lettres modernes, classiques, sciences du langage</a:t>
            </a:r>
          </a:p>
          <a:p>
            <a:r>
              <a:rPr lang="fr-FR" dirty="0"/>
              <a:t>Licences en arts plastiques, appliqués, arts du spectacle, musicologie</a:t>
            </a:r>
          </a:p>
          <a:p>
            <a:r>
              <a:rPr lang="fr-FR" dirty="0"/>
              <a:t>Licences en sciences humaines</a:t>
            </a:r>
          </a:p>
        </p:txBody>
      </p:sp>
    </p:spTree>
    <p:extLst>
      <p:ext uri="{BB962C8B-B14F-4D97-AF65-F5344CB8AC3E}">
        <p14:creationId xmlns:p14="http://schemas.microsoft.com/office/powerpoint/2010/main" val="2269509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a:extLst/>
          </p:cNvPr>
          <p:cNvSpPr>
            <a:spLocks noGrp="1" noChangeArrowheads="1"/>
          </p:cNvSpPr>
          <p:nvPr>
            <p:ph type="title"/>
          </p:nvPr>
        </p:nvSpPr>
        <p:spPr/>
        <p:txBody>
          <a:bodyPr>
            <a:normAutofit fontScale="90000"/>
          </a:bodyPr>
          <a:lstStyle/>
          <a:p>
            <a:pPr eaLnBrk="1" hangingPunct="1">
              <a:defRPr/>
            </a:pPr>
            <a:r>
              <a:rPr lang="fr-FR" altLang="fr-FR"/>
              <a:t>Les différentes licences envisageables</a:t>
            </a:r>
          </a:p>
        </p:txBody>
      </p:sp>
      <p:sp>
        <p:nvSpPr>
          <p:cNvPr id="308227" name="Rectangle 3">
            <a:extLst/>
          </p:cNvPr>
          <p:cNvSpPr>
            <a:spLocks noGrp="1" noChangeArrowheads="1"/>
          </p:cNvSpPr>
          <p:nvPr>
            <p:ph idx="1"/>
          </p:nvPr>
        </p:nvSpPr>
        <p:spPr/>
        <p:txBody>
          <a:bodyPr>
            <a:normAutofit/>
          </a:bodyPr>
          <a:lstStyle/>
          <a:p>
            <a:pPr eaLnBrk="1" hangingPunct="1">
              <a:lnSpc>
                <a:spcPct val="90000"/>
              </a:lnSpc>
              <a:defRPr/>
            </a:pPr>
            <a:r>
              <a:rPr lang="fr-FR" altLang="fr-FR" sz="2400" dirty="0"/>
              <a:t>Arts(art du spectacle, art plastique, design, musique, histoire de l’art, médiation culturelle)</a:t>
            </a:r>
          </a:p>
          <a:p>
            <a:pPr eaLnBrk="1" hangingPunct="1">
              <a:lnSpc>
                <a:spcPct val="90000"/>
              </a:lnSpc>
              <a:defRPr/>
            </a:pPr>
            <a:r>
              <a:rPr lang="fr-FR" altLang="fr-FR" sz="2400" dirty="0"/>
              <a:t>Droit et science politique</a:t>
            </a:r>
          </a:p>
          <a:p>
            <a:pPr eaLnBrk="1" hangingPunct="1">
              <a:lnSpc>
                <a:spcPct val="90000"/>
              </a:lnSpc>
              <a:defRPr/>
            </a:pPr>
            <a:r>
              <a:rPr lang="fr-FR" altLang="fr-FR" dirty="0"/>
              <a:t>Licence humanités, lettres-langues, droit-langues</a:t>
            </a:r>
            <a:endParaRPr lang="fr-FR" altLang="fr-FR" sz="2400" dirty="0"/>
          </a:p>
          <a:p>
            <a:pPr eaLnBrk="1" hangingPunct="1">
              <a:lnSpc>
                <a:spcPct val="90000"/>
              </a:lnSpc>
              <a:defRPr/>
            </a:pPr>
            <a:r>
              <a:rPr lang="fr-FR" altLang="fr-FR" sz="2400" dirty="0"/>
              <a:t>Economie et gestion(AES,…)</a:t>
            </a:r>
          </a:p>
          <a:p>
            <a:pPr eaLnBrk="1" hangingPunct="1">
              <a:lnSpc>
                <a:spcPct val="90000"/>
              </a:lnSpc>
              <a:defRPr/>
            </a:pPr>
            <a:r>
              <a:rPr lang="fr-FR" altLang="fr-FR" sz="2400" dirty="0"/>
              <a:t>Lettres et langues(Lettres modernes, lettres classiques, sciences du langage, LLCER, LEA…)</a:t>
            </a:r>
          </a:p>
          <a:p>
            <a:pPr eaLnBrk="1" hangingPunct="1">
              <a:lnSpc>
                <a:spcPct val="90000"/>
              </a:lnSpc>
              <a:defRPr/>
            </a:pPr>
            <a:r>
              <a:rPr lang="fr-FR" altLang="fr-FR" sz="2400" dirty="0"/>
              <a:t>Sciences humaines et sociales(sociologie, psychologie, philosophie, histoire, géographie, information-communication…)</a:t>
            </a:r>
          </a:p>
          <a:p>
            <a:pPr eaLnBrk="1" hangingPunct="1">
              <a:lnSpc>
                <a:spcPct val="90000"/>
              </a:lnSpc>
              <a:defRPr/>
            </a:pPr>
            <a:r>
              <a:rPr lang="fr-FR" altLang="fr-FR" sz="2400" dirty="0"/>
              <a:t>STAPS</a:t>
            </a:r>
          </a:p>
        </p:txBody>
      </p:sp>
    </p:spTree>
    <p:extLst>
      <p:ext uri="{BB962C8B-B14F-4D97-AF65-F5344CB8AC3E}">
        <p14:creationId xmlns:p14="http://schemas.microsoft.com/office/powerpoint/2010/main" val="16766873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a:extLst/>
          </p:cNvPr>
          <p:cNvSpPr>
            <a:spLocks noGrp="1" noChangeArrowheads="1"/>
          </p:cNvSpPr>
          <p:nvPr>
            <p:ph type="title"/>
          </p:nvPr>
        </p:nvSpPr>
        <p:spPr/>
        <p:txBody>
          <a:bodyPr>
            <a:normAutofit fontScale="90000"/>
          </a:bodyPr>
          <a:lstStyle/>
          <a:p>
            <a:pPr eaLnBrk="1" hangingPunct="1">
              <a:defRPr/>
            </a:pPr>
            <a:r>
              <a:rPr lang="fr-FR" altLang="fr-FR"/>
              <a:t>Pourquoi une formation universitaire?</a:t>
            </a:r>
          </a:p>
        </p:txBody>
      </p:sp>
      <p:sp>
        <p:nvSpPr>
          <p:cNvPr id="303107" name="Rectangle 3">
            <a:extLst/>
          </p:cNvPr>
          <p:cNvSpPr>
            <a:spLocks noGrp="1" noChangeArrowheads="1"/>
          </p:cNvSpPr>
          <p:nvPr>
            <p:ph idx="1"/>
          </p:nvPr>
        </p:nvSpPr>
        <p:spPr/>
        <p:txBody>
          <a:bodyPr/>
          <a:lstStyle/>
          <a:p>
            <a:pPr eaLnBrk="1" hangingPunct="1">
              <a:lnSpc>
                <a:spcPct val="90000"/>
              </a:lnSpc>
              <a:defRPr/>
            </a:pPr>
            <a:r>
              <a:rPr lang="fr-FR" altLang="fr-FR" sz="2800"/>
              <a:t>Par intérêt pour un enseignement général, théorique</a:t>
            </a:r>
          </a:p>
          <a:p>
            <a:pPr eaLnBrk="1" hangingPunct="1">
              <a:lnSpc>
                <a:spcPct val="90000"/>
              </a:lnSpc>
              <a:defRPr/>
            </a:pPr>
            <a:r>
              <a:rPr lang="fr-FR" altLang="fr-FR" sz="2800"/>
              <a:t>Pour se laisser le temps de réfléchir avant de faire le choix d’un métier précis</a:t>
            </a:r>
          </a:p>
          <a:p>
            <a:pPr eaLnBrk="1" hangingPunct="1">
              <a:lnSpc>
                <a:spcPct val="90000"/>
              </a:lnSpc>
              <a:defRPr/>
            </a:pPr>
            <a:r>
              <a:rPr lang="fr-FR" altLang="fr-FR" sz="2800"/>
              <a:t>Pour être libre d’organiser de manière plus autonome son travail personnel</a:t>
            </a:r>
          </a:p>
          <a:p>
            <a:pPr eaLnBrk="1" hangingPunct="1">
              <a:lnSpc>
                <a:spcPct val="90000"/>
              </a:lnSpc>
              <a:defRPr/>
            </a:pPr>
            <a:r>
              <a:rPr lang="fr-FR" altLang="fr-FR" sz="2800"/>
              <a:t>Choix guidé par un projet professionnel à déterminer progressivement mais qui peut être clairement affirmé dès l’entrée à l’université</a:t>
            </a:r>
          </a:p>
        </p:txBody>
      </p:sp>
    </p:spTree>
    <p:extLst>
      <p:ext uri="{BB962C8B-B14F-4D97-AF65-F5344CB8AC3E}">
        <p14:creationId xmlns:p14="http://schemas.microsoft.com/office/powerpoint/2010/main" val="4519380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a:extLst/>
          </p:cNvPr>
          <p:cNvSpPr>
            <a:spLocks noGrp="1" noChangeArrowheads="1"/>
          </p:cNvSpPr>
          <p:nvPr>
            <p:ph type="title"/>
          </p:nvPr>
        </p:nvSpPr>
        <p:spPr/>
        <p:txBody>
          <a:bodyPr/>
          <a:lstStyle/>
          <a:p>
            <a:pPr eaLnBrk="1" hangingPunct="1">
              <a:defRPr/>
            </a:pPr>
            <a:r>
              <a:rPr lang="fr-FR" altLang="fr-FR"/>
              <a:t>Les qualités attendues</a:t>
            </a:r>
          </a:p>
        </p:txBody>
      </p:sp>
      <p:sp>
        <p:nvSpPr>
          <p:cNvPr id="304131" name="Rectangle 3">
            <a:extLst/>
          </p:cNvPr>
          <p:cNvSpPr>
            <a:spLocks noGrp="1" noChangeArrowheads="1"/>
          </p:cNvSpPr>
          <p:nvPr>
            <p:ph idx="1"/>
          </p:nvPr>
        </p:nvSpPr>
        <p:spPr>
          <a:xfrm>
            <a:off x="1042988" y="2276475"/>
            <a:ext cx="7772400" cy="4114800"/>
          </a:xfrm>
        </p:spPr>
        <p:txBody>
          <a:bodyPr>
            <a:normAutofit lnSpcReduction="10000"/>
          </a:bodyPr>
          <a:lstStyle/>
          <a:p>
            <a:pPr eaLnBrk="1" hangingPunct="1">
              <a:lnSpc>
                <a:spcPct val="90000"/>
              </a:lnSpc>
              <a:defRPr/>
            </a:pPr>
            <a:r>
              <a:rPr lang="fr-FR" altLang="fr-FR" sz="3600"/>
              <a:t>Capacité à fournir un travail personnel régulier et à organiser son temps</a:t>
            </a:r>
          </a:p>
          <a:p>
            <a:pPr eaLnBrk="1" hangingPunct="1">
              <a:lnSpc>
                <a:spcPct val="90000"/>
              </a:lnSpc>
              <a:defRPr/>
            </a:pPr>
            <a:r>
              <a:rPr lang="fr-FR" altLang="fr-FR" sz="3600"/>
              <a:t>Capacité à se projeter dans l’avenir et à réfléchir sur son  projet d’orientation</a:t>
            </a:r>
          </a:p>
          <a:p>
            <a:pPr eaLnBrk="1" hangingPunct="1">
              <a:lnSpc>
                <a:spcPct val="90000"/>
              </a:lnSpc>
              <a:defRPr/>
            </a:pPr>
            <a:r>
              <a:rPr lang="fr-FR" altLang="fr-FR" sz="3600"/>
              <a:t>Goût pour la théorie et les recherches personnelles</a:t>
            </a:r>
          </a:p>
        </p:txBody>
      </p:sp>
    </p:spTree>
    <p:extLst>
      <p:ext uri="{BB962C8B-B14F-4D97-AF65-F5344CB8AC3E}">
        <p14:creationId xmlns:p14="http://schemas.microsoft.com/office/powerpoint/2010/main" val="38736345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a:extLst/>
          </p:cNvPr>
          <p:cNvSpPr>
            <a:spLocks noGrp="1" noChangeArrowheads="1"/>
          </p:cNvSpPr>
          <p:nvPr>
            <p:ph type="title"/>
          </p:nvPr>
        </p:nvSpPr>
        <p:spPr/>
        <p:txBody>
          <a:bodyPr>
            <a:normAutofit fontScale="90000"/>
          </a:bodyPr>
          <a:lstStyle/>
          <a:p>
            <a:pPr eaLnBrk="1" hangingPunct="1">
              <a:defRPr/>
            </a:pPr>
            <a:r>
              <a:rPr lang="fr-FR" altLang="fr-FR"/>
              <a:t>Un accompagnement  progressif vers l’autonomie</a:t>
            </a:r>
          </a:p>
        </p:txBody>
      </p:sp>
      <p:sp>
        <p:nvSpPr>
          <p:cNvPr id="305155" name="Rectangle 3">
            <a:extLst/>
          </p:cNvPr>
          <p:cNvSpPr>
            <a:spLocks noGrp="1" noChangeArrowheads="1"/>
          </p:cNvSpPr>
          <p:nvPr>
            <p:ph idx="1"/>
          </p:nvPr>
        </p:nvSpPr>
        <p:spPr/>
        <p:txBody>
          <a:bodyPr/>
          <a:lstStyle/>
          <a:p>
            <a:pPr eaLnBrk="1" hangingPunct="1">
              <a:defRPr/>
            </a:pPr>
            <a:r>
              <a:rPr lang="fr-FR" altLang="fr-FR"/>
              <a:t>Orientation active en terminale</a:t>
            </a:r>
          </a:p>
          <a:p>
            <a:pPr eaLnBrk="1" hangingPunct="1">
              <a:defRPr/>
            </a:pPr>
            <a:r>
              <a:rPr lang="fr-FR" altLang="fr-FR"/>
              <a:t>Tutorat</a:t>
            </a:r>
          </a:p>
          <a:p>
            <a:pPr eaLnBrk="1" hangingPunct="1">
              <a:defRPr/>
            </a:pPr>
            <a:r>
              <a:rPr lang="fr-FR" altLang="fr-FR"/>
              <a:t>UE Méthodologie du travail universitaire  </a:t>
            </a:r>
          </a:p>
          <a:p>
            <a:pPr eaLnBrk="1" hangingPunct="1">
              <a:defRPr/>
            </a:pPr>
            <a:r>
              <a:rPr lang="fr-FR" altLang="fr-FR"/>
              <a:t>Professeur référent assurant des permanences hebdomadaires</a:t>
            </a:r>
          </a:p>
          <a:p>
            <a:pPr eaLnBrk="1" hangingPunct="1">
              <a:defRPr/>
            </a:pPr>
            <a:r>
              <a:rPr lang="fr-FR" altLang="fr-FR"/>
              <a:t>Des groupes à taille humaine en TD et en TP</a:t>
            </a:r>
          </a:p>
        </p:txBody>
      </p:sp>
    </p:spTree>
    <p:extLst>
      <p:ext uri="{BB962C8B-B14F-4D97-AF65-F5344CB8AC3E}">
        <p14:creationId xmlns:p14="http://schemas.microsoft.com/office/powerpoint/2010/main" val="36629198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a:extLst/>
          </p:cNvPr>
          <p:cNvSpPr>
            <a:spLocks noGrp="1" noChangeArrowheads="1"/>
          </p:cNvSpPr>
          <p:nvPr>
            <p:ph type="title"/>
          </p:nvPr>
        </p:nvSpPr>
        <p:spPr/>
        <p:txBody>
          <a:bodyPr>
            <a:normAutofit fontScale="90000"/>
          </a:bodyPr>
          <a:lstStyle/>
          <a:p>
            <a:pPr>
              <a:defRPr/>
            </a:pPr>
            <a:r>
              <a:rPr lang="fr-FR" dirty="0"/>
              <a:t>Quelques formations spécifiques</a:t>
            </a:r>
          </a:p>
        </p:txBody>
      </p:sp>
      <p:sp>
        <p:nvSpPr>
          <p:cNvPr id="107523" name="Rectangle 3">
            <a:extLst/>
          </p:cNvPr>
          <p:cNvSpPr>
            <a:spLocks noGrp="1" noChangeArrowheads="1"/>
          </p:cNvSpPr>
          <p:nvPr>
            <p:ph type="body" idx="1"/>
          </p:nvPr>
        </p:nvSpPr>
        <p:spPr>
          <a:xfrm>
            <a:off x="467544" y="1772816"/>
            <a:ext cx="8229600" cy="4114800"/>
          </a:xfrm>
        </p:spPr>
        <p:txBody>
          <a:bodyPr>
            <a:normAutofit/>
          </a:bodyPr>
          <a:lstStyle/>
          <a:p>
            <a:pPr>
              <a:defRPr/>
            </a:pPr>
            <a:r>
              <a:rPr lang="fr-FR" sz="2400" dirty="0"/>
              <a:t>Formation </a:t>
            </a:r>
            <a:r>
              <a:rPr lang="fr-FR" sz="2400" dirty="0" err="1"/>
              <a:t>trinationale</a:t>
            </a:r>
            <a:r>
              <a:rPr lang="fr-FR" sz="2400" dirty="0"/>
              <a:t> IBM en commerce UHA</a:t>
            </a:r>
          </a:p>
          <a:p>
            <a:pPr>
              <a:defRPr/>
            </a:pPr>
            <a:r>
              <a:rPr lang="fr-FR" sz="2400" dirty="0"/>
              <a:t>Formation binationale CADRE 2 en gestion UHA</a:t>
            </a:r>
          </a:p>
          <a:p>
            <a:pPr>
              <a:defRPr/>
            </a:pPr>
            <a:r>
              <a:rPr lang="fr-FR" sz="2400" dirty="0"/>
              <a:t>Formation binationale en tourisme  TEC2Tour UHA</a:t>
            </a:r>
          </a:p>
          <a:p>
            <a:pPr>
              <a:defRPr/>
            </a:pPr>
            <a:r>
              <a:rPr lang="fr-FR" sz="2400" dirty="0"/>
              <a:t>Licence LLCER Allemand cursus intégré CIFTE UHA</a:t>
            </a:r>
          </a:p>
          <a:p>
            <a:pPr>
              <a:defRPr/>
            </a:pPr>
            <a:r>
              <a:rPr lang="fr-FR" dirty="0"/>
              <a:t>Licence LLCER Allemand double diplôme UNISTRA</a:t>
            </a:r>
            <a:endParaRPr lang="fr-FR" sz="2400" dirty="0"/>
          </a:p>
          <a:p>
            <a:pPr>
              <a:defRPr/>
            </a:pPr>
            <a:r>
              <a:rPr lang="fr-FR" sz="2400" dirty="0"/>
              <a:t>Licence Histoire franco allemande </a:t>
            </a:r>
            <a:r>
              <a:rPr lang="fr-FR" sz="2400" dirty="0" err="1"/>
              <a:t>Histraba</a:t>
            </a:r>
            <a:r>
              <a:rPr lang="fr-FR" sz="2400" dirty="0"/>
              <a:t> UNISTRA</a:t>
            </a:r>
          </a:p>
          <a:p>
            <a:pPr>
              <a:defRPr/>
            </a:pPr>
            <a:r>
              <a:rPr lang="fr-FR" sz="2400" dirty="0"/>
              <a:t>Licence droit franco allemande UNISTRA</a:t>
            </a:r>
          </a:p>
          <a:p>
            <a:pPr>
              <a:defRPr/>
            </a:pPr>
            <a:endParaRPr lang="fr-FR" sz="2400" dirty="0"/>
          </a:p>
        </p:txBody>
      </p:sp>
    </p:spTree>
    <p:extLst>
      <p:ext uri="{BB962C8B-B14F-4D97-AF65-F5344CB8AC3E}">
        <p14:creationId xmlns:p14="http://schemas.microsoft.com/office/powerpoint/2010/main" val="40509147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Les licences renforcées ou doubles licences</a:t>
            </a:r>
          </a:p>
        </p:txBody>
      </p:sp>
      <p:sp>
        <p:nvSpPr>
          <p:cNvPr id="3" name="Espace réservé du contenu 2"/>
          <p:cNvSpPr>
            <a:spLocks noGrp="1"/>
          </p:cNvSpPr>
          <p:nvPr>
            <p:ph idx="1"/>
          </p:nvPr>
        </p:nvSpPr>
        <p:spPr/>
        <p:txBody>
          <a:bodyPr/>
          <a:lstStyle/>
          <a:p>
            <a:r>
              <a:rPr lang="fr-FR" dirty="0"/>
              <a:t>Humanités</a:t>
            </a:r>
          </a:p>
          <a:p>
            <a:r>
              <a:rPr lang="fr-FR" dirty="0"/>
              <a:t>Cycle prépa lettres</a:t>
            </a:r>
          </a:p>
          <a:p>
            <a:r>
              <a:rPr lang="fr-FR" dirty="0"/>
              <a:t>Etudes culturelles</a:t>
            </a:r>
          </a:p>
          <a:p>
            <a:r>
              <a:rPr lang="fr-FR" dirty="0"/>
              <a:t>Droit-science politique</a:t>
            </a:r>
          </a:p>
          <a:p>
            <a:r>
              <a:rPr lang="fr-FR" dirty="0"/>
              <a:t>Histoire-science politique</a:t>
            </a:r>
          </a:p>
          <a:p>
            <a:r>
              <a:rPr lang="fr-FR" dirty="0"/>
              <a:t>Droit-langues</a:t>
            </a:r>
          </a:p>
          <a:p>
            <a:r>
              <a:rPr lang="fr-FR" dirty="0"/>
              <a:t>Lettres-histoire</a:t>
            </a:r>
          </a:p>
          <a:p>
            <a:r>
              <a:rPr lang="fr-FR" dirty="0"/>
              <a:t>Droit-philosophie</a:t>
            </a:r>
          </a:p>
          <a:p>
            <a:r>
              <a:rPr lang="fr-FR" dirty="0"/>
              <a:t>…</a:t>
            </a:r>
          </a:p>
        </p:txBody>
      </p:sp>
    </p:spTree>
    <p:extLst>
      <p:ext uri="{BB962C8B-B14F-4D97-AF65-F5344CB8AC3E}">
        <p14:creationId xmlns:p14="http://schemas.microsoft.com/office/powerpoint/2010/main" val="5854761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AutoShape 8"/>
          <p:cNvSpPr>
            <a:spLocks noChangeArrowheads="1"/>
          </p:cNvSpPr>
          <p:nvPr/>
        </p:nvSpPr>
        <p:spPr bwMode="auto">
          <a:xfrm>
            <a:off x="6184900" y="2166938"/>
            <a:ext cx="2016125" cy="973137"/>
          </a:xfrm>
          <a:prstGeom prst="roundRect">
            <a:avLst>
              <a:gd name="adj" fmla="val 16667"/>
            </a:avLst>
          </a:prstGeom>
          <a:solidFill>
            <a:schemeClr val="accent6">
              <a:lumMod val="60000"/>
              <a:lumOff val="40000"/>
            </a:schemeClr>
          </a:solidFill>
          <a:ln w="38100">
            <a:solidFill>
              <a:schemeClr val="accent6">
                <a:lumMod val="60000"/>
                <a:lumOff val="40000"/>
              </a:schemeClr>
            </a:solidFill>
            <a:round/>
            <a:headEnd/>
            <a:tailEnd/>
          </a:ln>
          <a:effectLst/>
        </p:spPr>
        <p:txBody>
          <a:bodyPr anchor="ctr"/>
          <a:lstStyle/>
          <a:p>
            <a:pPr algn="r" eaLnBrk="0" hangingPunct="0">
              <a:defRPr/>
            </a:pPr>
            <a:r>
              <a:rPr lang="fr-FR" sz="2000" dirty="0"/>
              <a:t>Littérature</a:t>
            </a:r>
          </a:p>
          <a:p>
            <a:pPr algn="r" eaLnBrk="0" hangingPunct="0">
              <a:defRPr/>
            </a:pPr>
            <a:r>
              <a:rPr lang="fr-FR" sz="2000" b="1" dirty="0"/>
              <a:t>Latin</a:t>
            </a:r>
          </a:p>
          <a:p>
            <a:pPr algn="r" eaLnBrk="0" hangingPunct="0">
              <a:defRPr/>
            </a:pPr>
            <a:r>
              <a:rPr lang="fr-FR" sz="2000" b="1" dirty="0"/>
              <a:t>Grec</a:t>
            </a:r>
          </a:p>
        </p:txBody>
      </p:sp>
      <p:sp>
        <p:nvSpPr>
          <p:cNvPr id="7171" name="Oval 18"/>
          <p:cNvSpPr>
            <a:spLocks noChangeArrowheads="1"/>
          </p:cNvSpPr>
          <p:nvPr/>
        </p:nvSpPr>
        <p:spPr bwMode="auto">
          <a:xfrm rot="-5535066">
            <a:off x="2800350" y="3541713"/>
            <a:ext cx="288925" cy="288925"/>
          </a:xfrm>
          <a:prstGeom prst="ellipse">
            <a:avLst/>
          </a:prstGeom>
          <a:solidFill>
            <a:srgbClr val="FF9900"/>
          </a:soli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fr-FR" altLang="fr-FR" sz="2400">
              <a:latin typeface="Times New Roman" pitchFamily="18" charset="0"/>
            </a:endParaRPr>
          </a:p>
        </p:txBody>
      </p:sp>
      <p:sp>
        <p:nvSpPr>
          <p:cNvPr id="7172" name="Line 19"/>
          <p:cNvSpPr>
            <a:spLocks noChangeShapeType="1"/>
          </p:cNvSpPr>
          <p:nvPr/>
        </p:nvSpPr>
        <p:spPr bwMode="auto">
          <a:xfrm flipV="1">
            <a:off x="2944813" y="2117725"/>
            <a:ext cx="1063625" cy="1585913"/>
          </a:xfrm>
          <a:prstGeom prst="line">
            <a:avLst/>
          </a:prstGeom>
          <a:noFill/>
          <a:ln w="25400">
            <a:solidFill>
              <a:srgbClr val="FF99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7173" name="Line 19"/>
          <p:cNvSpPr>
            <a:spLocks noChangeShapeType="1"/>
          </p:cNvSpPr>
          <p:nvPr/>
        </p:nvSpPr>
        <p:spPr bwMode="auto">
          <a:xfrm>
            <a:off x="2928938" y="3703638"/>
            <a:ext cx="1058862" cy="1463675"/>
          </a:xfrm>
          <a:prstGeom prst="line">
            <a:avLst/>
          </a:prstGeom>
          <a:noFill/>
          <a:ln w="25400">
            <a:solidFill>
              <a:srgbClr val="FF99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7174" name="Titre 1"/>
          <p:cNvSpPr>
            <a:spLocks noGrp="1"/>
          </p:cNvSpPr>
          <p:nvPr>
            <p:ph type="title"/>
          </p:nvPr>
        </p:nvSpPr>
        <p:spPr>
          <a:xfrm>
            <a:off x="1049012" y="548680"/>
            <a:ext cx="7024744" cy="1143000"/>
          </a:xfrm>
        </p:spPr>
        <p:txBody>
          <a:bodyPr/>
          <a:lstStyle/>
          <a:p>
            <a:r>
              <a:rPr lang="fr-FR" altLang="fr-FR" dirty="0"/>
              <a:t>La licence en Lettres</a:t>
            </a:r>
          </a:p>
        </p:txBody>
      </p:sp>
      <p:sp>
        <p:nvSpPr>
          <p:cNvPr id="7175" name="AutoShape 3"/>
          <p:cNvSpPr>
            <a:spLocks noChangeArrowheads="1"/>
          </p:cNvSpPr>
          <p:nvPr/>
        </p:nvSpPr>
        <p:spPr bwMode="auto">
          <a:xfrm>
            <a:off x="323850" y="3394075"/>
            <a:ext cx="2620963" cy="585788"/>
          </a:xfrm>
          <a:prstGeom prst="roundRect">
            <a:avLst>
              <a:gd name="adj" fmla="val 16667"/>
            </a:avLst>
          </a:prstGeom>
          <a:solidFill>
            <a:schemeClr val="bg1"/>
          </a:solidFill>
          <a:ln w="41275">
            <a:solidFill>
              <a:srgbClr val="FF9900"/>
            </a:solidFill>
            <a:round/>
            <a:headEnd/>
            <a:tailEnd/>
          </a:ln>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30000"/>
              </a:spcBef>
            </a:pPr>
            <a:r>
              <a:rPr lang="fr-FR" altLang="fr-FR" sz="2400"/>
              <a:t>Lettres</a:t>
            </a:r>
          </a:p>
        </p:txBody>
      </p:sp>
      <p:sp>
        <p:nvSpPr>
          <p:cNvPr id="7176" name="AutoShape 8"/>
          <p:cNvSpPr>
            <a:spLocks noChangeArrowheads="1"/>
          </p:cNvSpPr>
          <p:nvPr/>
        </p:nvSpPr>
        <p:spPr bwMode="auto">
          <a:xfrm>
            <a:off x="4008438" y="1865313"/>
            <a:ext cx="2406650" cy="503237"/>
          </a:xfrm>
          <a:prstGeom prst="roundRect">
            <a:avLst>
              <a:gd name="adj" fmla="val 16667"/>
            </a:avLst>
          </a:pr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fr-FR" altLang="fr-FR" sz="2000"/>
              <a:t>Lettres classiques</a:t>
            </a:r>
          </a:p>
        </p:txBody>
      </p:sp>
      <p:sp>
        <p:nvSpPr>
          <p:cNvPr id="7177" name="Line 19"/>
          <p:cNvSpPr>
            <a:spLocks noChangeShapeType="1"/>
          </p:cNvSpPr>
          <p:nvPr/>
        </p:nvSpPr>
        <p:spPr bwMode="auto">
          <a:xfrm flipH="1">
            <a:off x="2944813" y="3619500"/>
            <a:ext cx="1063625" cy="84138"/>
          </a:xfrm>
          <a:prstGeom prst="line">
            <a:avLst/>
          </a:prstGeom>
          <a:noFill/>
          <a:ln w="25400">
            <a:solidFill>
              <a:srgbClr val="FF99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7178" name="Text Box 44"/>
          <p:cNvSpPr txBox="1">
            <a:spLocks noChangeArrowheads="1"/>
          </p:cNvSpPr>
          <p:nvPr/>
        </p:nvSpPr>
        <p:spPr bwMode="auto">
          <a:xfrm>
            <a:off x="425450" y="2971800"/>
            <a:ext cx="647700" cy="336550"/>
          </a:xfrm>
          <a:prstGeom prst="rect">
            <a:avLst/>
          </a:prstGeom>
          <a:solidFill>
            <a:srgbClr val="FF9900"/>
          </a:solidFill>
          <a:ln w="9525">
            <a:solidFill>
              <a:srgbClr val="FF9900"/>
            </a:solidFill>
            <a:miter lim="800000"/>
            <a:headEnd/>
            <a:tailEnd/>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1600" b="1"/>
              <a:t>L1</a:t>
            </a:r>
          </a:p>
        </p:txBody>
      </p:sp>
      <p:sp>
        <p:nvSpPr>
          <p:cNvPr id="7179" name="Text Box 45"/>
          <p:cNvSpPr txBox="1">
            <a:spLocks noChangeArrowheads="1"/>
          </p:cNvSpPr>
          <p:nvPr/>
        </p:nvSpPr>
        <p:spPr bwMode="auto">
          <a:xfrm>
            <a:off x="1289050" y="2971800"/>
            <a:ext cx="647700" cy="336550"/>
          </a:xfrm>
          <a:prstGeom prst="rect">
            <a:avLst/>
          </a:prstGeom>
          <a:solidFill>
            <a:srgbClr val="FF9900"/>
          </a:solidFill>
          <a:ln w="9525">
            <a:solidFill>
              <a:srgbClr val="FF9900"/>
            </a:solidFill>
            <a:miter lim="800000"/>
            <a:headEnd/>
            <a:tailEnd/>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1600" b="1"/>
              <a:t>L2</a:t>
            </a:r>
          </a:p>
        </p:txBody>
      </p:sp>
      <p:sp>
        <p:nvSpPr>
          <p:cNvPr id="7180" name="Text Box 46"/>
          <p:cNvSpPr txBox="1">
            <a:spLocks noChangeArrowheads="1"/>
          </p:cNvSpPr>
          <p:nvPr/>
        </p:nvSpPr>
        <p:spPr bwMode="auto">
          <a:xfrm>
            <a:off x="2152650" y="2971800"/>
            <a:ext cx="647700" cy="336550"/>
          </a:xfrm>
          <a:prstGeom prst="rect">
            <a:avLst/>
          </a:prstGeom>
          <a:solidFill>
            <a:srgbClr val="FF9900"/>
          </a:solidFill>
          <a:ln w="9525">
            <a:solidFill>
              <a:srgbClr val="FF9900"/>
            </a:solidFill>
            <a:miter lim="800000"/>
            <a:headEnd/>
            <a:tailEnd/>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1600" b="1"/>
              <a:t>L3</a:t>
            </a:r>
          </a:p>
        </p:txBody>
      </p:sp>
      <p:sp>
        <p:nvSpPr>
          <p:cNvPr id="31" name="AutoShape 8"/>
          <p:cNvSpPr>
            <a:spLocks noChangeArrowheads="1"/>
          </p:cNvSpPr>
          <p:nvPr/>
        </p:nvSpPr>
        <p:spPr bwMode="auto">
          <a:xfrm>
            <a:off x="6184900" y="3606800"/>
            <a:ext cx="2016125" cy="974725"/>
          </a:xfrm>
          <a:prstGeom prst="roundRect">
            <a:avLst>
              <a:gd name="adj" fmla="val 16667"/>
            </a:avLst>
          </a:prstGeom>
          <a:solidFill>
            <a:schemeClr val="accent6">
              <a:lumMod val="60000"/>
              <a:lumOff val="40000"/>
            </a:schemeClr>
          </a:solidFill>
          <a:ln w="38100">
            <a:solidFill>
              <a:schemeClr val="accent6">
                <a:lumMod val="60000"/>
                <a:lumOff val="40000"/>
              </a:schemeClr>
            </a:solidFill>
            <a:round/>
            <a:headEnd/>
            <a:tailEnd/>
          </a:ln>
          <a:effectLst/>
        </p:spPr>
        <p:txBody>
          <a:bodyPr anchor="ctr"/>
          <a:lstStyle/>
          <a:p>
            <a:pPr algn="r" eaLnBrk="0" hangingPunct="0">
              <a:defRPr/>
            </a:pPr>
            <a:r>
              <a:rPr lang="fr-FR" sz="2000" b="1" dirty="0"/>
              <a:t>Littérature</a:t>
            </a:r>
          </a:p>
          <a:p>
            <a:pPr algn="r" eaLnBrk="0" hangingPunct="0">
              <a:defRPr/>
            </a:pPr>
            <a:r>
              <a:rPr lang="fr-FR" sz="2000" dirty="0"/>
              <a:t>Latin</a:t>
            </a:r>
          </a:p>
          <a:p>
            <a:pPr algn="r" eaLnBrk="0" hangingPunct="0">
              <a:defRPr/>
            </a:pPr>
            <a:r>
              <a:rPr lang="fr-FR" sz="2000" b="1" dirty="0"/>
              <a:t>Linguistique</a:t>
            </a:r>
          </a:p>
        </p:txBody>
      </p:sp>
      <p:sp>
        <p:nvSpPr>
          <p:cNvPr id="7182" name="AutoShape 8"/>
          <p:cNvSpPr>
            <a:spLocks noChangeArrowheads="1"/>
          </p:cNvSpPr>
          <p:nvPr/>
        </p:nvSpPr>
        <p:spPr bwMode="auto">
          <a:xfrm>
            <a:off x="3987800" y="3330575"/>
            <a:ext cx="2406650" cy="503238"/>
          </a:xfrm>
          <a:prstGeom prst="roundRect">
            <a:avLst>
              <a:gd name="adj" fmla="val 16667"/>
            </a:avLst>
          </a:pr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fr-FR" altLang="fr-FR" sz="2000"/>
              <a:t>Lettres modernes</a:t>
            </a:r>
          </a:p>
        </p:txBody>
      </p:sp>
      <p:sp>
        <p:nvSpPr>
          <p:cNvPr id="33" name="AutoShape 8"/>
          <p:cNvSpPr>
            <a:spLocks noChangeArrowheads="1"/>
          </p:cNvSpPr>
          <p:nvPr/>
        </p:nvSpPr>
        <p:spPr bwMode="auto">
          <a:xfrm>
            <a:off x="6716713" y="5191125"/>
            <a:ext cx="2133600" cy="974725"/>
          </a:xfrm>
          <a:prstGeom prst="roundRect">
            <a:avLst>
              <a:gd name="adj" fmla="val 16667"/>
            </a:avLst>
          </a:prstGeom>
          <a:solidFill>
            <a:schemeClr val="accent6">
              <a:lumMod val="60000"/>
              <a:lumOff val="40000"/>
            </a:schemeClr>
          </a:solidFill>
          <a:ln w="38100">
            <a:solidFill>
              <a:schemeClr val="accent6">
                <a:lumMod val="60000"/>
                <a:lumOff val="40000"/>
              </a:schemeClr>
            </a:solidFill>
            <a:round/>
            <a:headEnd/>
            <a:tailEnd/>
          </a:ln>
          <a:effectLst/>
        </p:spPr>
        <p:txBody>
          <a:bodyPr anchor="ctr"/>
          <a:lstStyle/>
          <a:p>
            <a:pPr algn="r" eaLnBrk="0" hangingPunct="0">
              <a:defRPr/>
            </a:pPr>
            <a:r>
              <a:rPr lang="fr-FR" sz="2000" b="1" dirty="0"/>
              <a:t>Linguistique</a:t>
            </a:r>
          </a:p>
          <a:p>
            <a:pPr algn="r" eaLnBrk="0" hangingPunct="0">
              <a:defRPr/>
            </a:pPr>
            <a:r>
              <a:rPr lang="fr-FR" sz="2000" b="1" dirty="0"/>
              <a:t>Phonétique</a:t>
            </a:r>
          </a:p>
        </p:txBody>
      </p:sp>
      <p:sp>
        <p:nvSpPr>
          <p:cNvPr id="7184" name="AutoShape 8"/>
          <p:cNvSpPr>
            <a:spLocks noChangeArrowheads="1"/>
          </p:cNvSpPr>
          <p:nvPr/>
        </p:nvSpPr>
        <p:spPr bwMode="auto">
          <a:xfrm>
            <a:off x="3987800" y="4914900"/>
            <a:ext cx="2954338" cy="503238"/>
          </a:xfrm>
          <a:prstGeom prst="roundRect">
            <a:avLst>
              <a:gd name="adj" fmla="val 16667"/>
            </a:avLst>
          </a:pr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fr-FR" altLang="fr-FR" sz="2000"/>
              <a:t>Sciences du langage</a:t>
            </a:r>
          </a:p>
        </p:txBody>
      </p:sp>
      <p:sp>
        <p:nvSpPr>
          <p:cNvPr id="17" name="Bouton d’action : Suivant 16">
            <a:hlinkClick r:id="rId2" action="ppaction://hlinksldjump" highlightClick="1"/>
          </p:cNvPr>
          <p:cNvSpPr/>
          <p:nvPr/>
        </p:nvSpPr>
        <p:spPr>
          <a:xfrm>
            <a:off x="7275590" y="6449956"/>
            <a:ext cx="215465" cy="198678"/>
          </a:xfrm>
          <a:prstGeom prst="actionButtonForwardNext">
            <a:avLst/>
          </a:prstGeom>
          <a:solidFill>
            <a:schemeClr val="accent1">
              <a:lumMod val="60000"/>
              <a:lumOff val="40000"/>
            </a:schemeClr>
          </a:solidFill>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fr-FR"/>
          </a:p>
        </p:txBody>
      </p:sp>
      <p:sp>
        <p:nvSpPr>
          <p:cNvPr id="18" name="Text Box 4"/>
          <p:cNvSpPr txBox="1">
            <a:spLocks noChangeArrowheads="1"/>
          </p:cNvSpPr>
          <p:nvPr/>
        </p:nvSpPr>
        <p:spPr bwMode="auto">
          <a:xfrm>
            <a:off x="7521575" y="6421438"/>
            <a:ext cx="1358900" cy="219075"/>
          </a:xfrm>
          <a:prstGeom prst="rect">
            <a:avLst/>
          </a:prstGeom>
          <a:noFill/>
          <a:ln>
            <a:noFill/>
          </a:ln>
          <a:extLst/>
        </p:spPr>
        <p:txBody>
          <a:bodyPr lIns="18000" tIns="10800" rIns="18000" bIns="10800"/>
          <a:lstStyle/>
          <a:p>
            <a:pPr algn="ctr" eaLnBrk="0" hangingPunct="0">
              <a:defRPr/>
            </a:pPr>
            <a:r>
              <a:rPr lang="fr-FR" sz="1600" b="1" dirty="0">
                <a:solidFill>
                  <a:schemeClr val="accent1">
                    <a:lumMod val="60000"/>
                    <a:lumOff val="40000"/>
                  </a:schemeClr>
                </a:solidFill>
                <a:latin typeface="Arial" pitchFamily="34" charset="0"/>
                <a:ea typeface="Times New Roman" pitchFamily="18" charset="0"/>
                <a:cs typeface="Arial" pitchFamily="34" charset="0"/>
              </a:rPr>
              <a:t>débouchés</a:t>
            </a:r>
            <a:endParaRPr lang="fr-FR" sz="2000" dirty="0">
              <a:solidFill>
                <a:schemeClr val="accent1">
                  <a:lumMod val="60000"/>
                  <a:lumOff val="40000"/>
                </a:schemeClr>
              </a:solidFill>
              <a:latin typeface="Arial" pitchFamily="34" charset="0"/>
            </a:endParaRPr>
          </a:p>
        </p:txBody>
      </p:sp>
    </p:spTree>
    <p:extLst>
      <p:ext uri="{BB962C8B-B14F-4D97-AF65-F5344CB8AC3E}">
        <p14:creationId xmlns:p14="http://schemas.microsoft.com/office/powerpoint/2010/main" val="16804371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reeform 4"/>
          <p:cNvSpPr>
            <a:spLocks/>
          </p:cNvSpPr>
          <p:nvPr/>
        </p:nvSpPr>
        <p:spPr bwMode="auto">
          <a:xfrm>
            <a:off x="257175" y="1041400"/>
            <a:ext cx="8745538" cy="5676900"/>
          </a:xfrm>
          <a:custGeom>
            <a:avLst/>
            <a:gdLst>
              <a:gd name="T0" fmla="*/ 0 w 5968"/>
              <a:gd name="T1" fmla="*/ 2147483647 h 3576"/>
              <a:gd name="T2" fmla="*/ 2147483647 w 5968"/>
              <a:gd name="T3" fmla="*/ 0 h 3576"/>
              <a:gd name="T4" fmla="*/ 2147483647 w 5968"/>
              <a:gd name="T5" fmla="*/ 0 h 3576"/>
              <a:gd name="T6" fmla="*/ 2147483647 w 5968"/>
              <a:gd name="T7" fmla="*/ 2147483647 h 3576"/>
              <a:gd name="T8" fmla="*/ 2147483647 w 5968"/>
              <a:gd name="T9" fmla="*/ 2147483647 h 3576"/>
              <a:gd name="T10" fmla="*/ 0 w 5968"/>
              <a:gd name="T11" fmla="*/ 2147483647 h 3576"/>
              <a:gd name="T12" fmla="*/ 0 60000 65536"/>
              <a:gd name="T13" fmla="*/ 0 60000 65536"/>
              <a:gd name="T14" fmla="*/ 0 60000 65536"/>
              <a:gd name="T15" fmla="*/ 0 60000 65536"/>
              <a:gd name="T16" fmla="*/ 0 60000 65536"/>
              <a:gd name="T17" fmla="*/ 0 60000 65536"/>
              <a:gd name="T18" fmla="*/ 0 w 5968"/>
              <a:gd name="T19" fmla="*/ 0 h 3576"/>
              <a:gd name="T20" fmla="*/ 5968 w 5968"/>
              <a:gd name="T21" fmla="*/ 3576 h 3576"/>
            </a:gdLst>
            <a:ahLst/>
            <a:cxnLst>
              <a:cxn ang="T12">
                <a:pos x="T0" y="T1"/>
              </a:cxn>
              <a:cxn ang="T13">
                <a:pos x="T2" y="T3"/>
              </a:cxn>
              <a:cxn ang="T14">
                <a:pos x="T4" y="T5"/>
              </a:cxn>
              <a:cxn ang="T15">
                <a:pos x="T6" y="T7"/>
              </a:cxn>
              <a:cxn ang="T16">
                <a:pos x="T8" y="T9"/>
              </a:cxn>
              <a:cxn ang="T17">
                <a:pos x="T10" y="T11"/>
              </a:cxn>
            </a:cxnLst>
            <a:rect l="T18" t="T19" r="T20" b="T21"/>
            <a:pathLst>
              <a:path w="5968" h="3576">
                <a:moveTo>
                  <a:pt x="0" y="3576"/>
                </a:moveTo>
                <a:lnTo>
                  <a:pt x="2928" y="0"/>
                </a:lnTo>
                <a:lnTo>
                  <a:pt x="5968" y="0"/>
                </a:lnTo>
                <a:lnTo>
                  <a:pt x="5968" y="608"/>
                </a:lnTo>
                <a:lnTo>
                  <a:pt x="2939" y="608"/>
                </a:lnTo>
                <a:lnTo>
                  <a:pt x="0" y="3576"/>
                </a:lnTo>
                <a:close/>
              </a:path>
            </a:pathLst>
          </a:custGeom>
          <a:solidFill>
            <a:srgbClr val="FFC1C1"/>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a:p>
        </p:txBody>
      </p:sp>
      <p:sp>
        <p:nvSpPr>
          <p:cNvPr id="22531" name="Freeform 5"/>
          <p:cNvSpPr>
            <a:spLocks/>
          </p:cNvSpPr>
          <p:nvPr/>
        </p:nvSpPr>
        <p:spPr bwMode="auto">
          <a:xfrm>
            <a:off x="257175" y="2006600"/>
            <a:ext cx="8745538" cy="4711700"/>
          </a:xfrm>
          <a:custGeom>
            <a:avLst/>
            <a:gdLst>
              <a:gd name="T0" fmla="*/ 0 w 5968"/>
              <a:gd name="T1" fmla="*/ 2147483647 h 2968"/>
              <a:gd name="T2" fmla="*/ 2147483647 w 5968"/>
              <a:gd name="T3" fmla="*/ 0 h 2968"/>
              <a:gd name="T4" fmla="*/ 2147483647 w 5968"/>
              <a:gd name="T5" fmla="*/ 0 h 2968"/>
              <a:gd name="T6" fmla="*/ 2147483647 w 5968"/>
              <a:gd name="T7" fmla="*/ 2147483647 h 2968"/>
              <a:gd name="T8" fmla="*/ 2147483647 w 5968"/>
              <a:gd name="T9" fmla="*/ 2147483647 h 2968"/>
              <a:gd name="T10" fmla="*/ 0 w 5968"/>
              <a:gd name="T11" fmla="*/ 2147483647 h 2968"/>
              <a:gd name="T12" fmla="*/ 0 60000 65536"/>
              <a:gd name="T13" fmla="*/ 0 60000 65536"/>
              <a:gd name="T14" fmla="*/ 0 60000 65536"/>
              <a:gd name="T15" fmla="*/ 0 60000 65536"/>
              <a:gd name="T16" fmla="*/ 0 60000 65536"/>
              <a:gd name="T17" fmla="*/ 0 60000 65536"/>
              <a:gd name="T18" fmla="*/ 0 w 5968"/>
              <a:gd name="T19" fmla="*/ 0 h 2968"/>
              <a:gd name="T20" fmla="*/ 5968 w 5968"/>
              <a:gd name="T21" fmla="*/ 2968 h 2968"/>
            </a:gdLst>
            <a:ahLst/>
            <a:cxnLst>
              <a:cxn ang="T12">
                <a:pos x="T0" y="T1"/>
              </a:cxn>
              <a:cxn ang="T13">
                <a:pos x="T2" y="T3"/>
              </a:cxn>
              <a:cxn ang="T14">
                <a:pos x="T4" y="T5"/>
              </a:cxn>
              <a:cxn ang="T15">
                <a:pos x="T6" y="T7"/>
              </a:cxn>
              <a:cxn ang="T16">
                <a:pos x="T8" y="T9"/>
              </a:cxn>
              <a:cxn ang="T17">
                <a:pos x="T10" y="T11"/>
              </a:cxn>
            </a:cxnLst>
            <a:rect l="T18" t="T19" r="T20" b="T21"/>
            <a:pathLst>
              <a:path w="5968" h="2968">
                <a:moveTo>
                  <a:pt x="0" y="2968"/>
                </a:moveTo>
                <a:lnTo>
                  <a:pt x="2939" y="0"/>
                </a:lnTo>
                <a:lnTo>
                  <a:pt x="5968" y="0"/>
                </a:lnTo>
                <a:lnTo>
                  <a:pt x="5968" y="616"/>
                </a:lnTo>
                <a:lnTo>
                  <a:pt x="2939" y="619"/>
                </a:lnTo>
                <a:lnTo>
                  <a:pt x="0" y="2968"/>
                </a:lnTo>
                <a:close/>
              </a:path>
            </a:pathLst>
          </a:custGeom>
          <a:solidFill>
            <a:srgbClr val="FF8181"/>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a:p>
        </p:txBody>
      </p:sp>
      <p:sp>
        <p:nvSpPr>
          <p:cNvPr id="22532" name="Freeform 6"/>
          <p:cNvSpPr>
            <a:spLocks/>
          </p:cNvSpPr>
          <p:nvPr/>
        </p:nvSpPr>
        <p:spPr bwMode="auto">
          <a:xfrm>
            <a:off x="257175" y="2959100"/>
            <a:ext cx="8745538" cy="3771900"/>
          </a:xfrm>
          <a:custGeom>
            <a:avLst/>
            <a:gdLst>
              <a:gd name="T0" fmla="*/ 0 w 5968"/>
              <a:gd name="T1" fmla="*/ 2147483647 h 2376"/>
              <a:gd name="T2" fmla="*/ 2147483647 w 5968"/>
              <a:gd name="T3" fmla="*/ 0 h 2376"/>
              <a:gd name="T4" fmla="*/ 2147483647 w 5968"/>
              <a:gd name="T5" fmla="*/ 0 h 2376"/>
              <a:gd name="T6" fmla="*/ 2147483647 w 5968"/>
              <a:gd name="T7" fmla="*/ 2147483647 h 2376"/>
              <a:gd name="T8" fmla="*/ 2147483647 w 5968"/>
              <a:gd name="T9" fmla="*/ 2147483647 h 2376"/>
              <a:gd name="T10" fmla="*/ 0 w 5968"/>
              <a:gd name="T11" fmla="*/ 2147483647 h 2376"/>
              <a:gd name="T12" fmla="*/ 0 60000 65536"/>
              <a:gd name="T13" fmla="*/ 0 60000 65536"/>
              <a:gd name="T14" fmla="*/ 0 60000 65536"/>
              <a:gd name="T15" fmla="*/ 0 60000 65536"/>
              <a:gd name="T16" fmla="*/ 0 60000 65536"/>
              <a:gd name="T17" fmla="*/ 0 60000 65536"/>
              <a:gd name="T18" fmla="*/ 0 w 5968"/>
              <a:gd name="T19" fmla="*/ 0 h 2376"/>
              <a:gd name="T20" fmla="*/ 5968 w 5968"/>
              <a:gd name="T21" fmla="*/ 2376 h 2376"/>
            </a:gdLst>
            <a:ahLst/>
            <a:cxnLst>
              <a:cxn ang="T12">
                <a:pos x="T0" y="T1"/>
              </a:cxn>
              <a:cxn ang="T13">
                <a:pos x="T2" y="T3"/>
              </a:cxn>
              <a:cxn ang="T14">
                <a:pos x="T4" y="T5"/>
              </a:cxn>
              <a:cxn ang="T15">
                <a:pos x="T6" y="T7"/>
              </a:cxn>
              <a:cxn ang="T16">
                <a:pos x="T8" y="T9"/>
              </a:cxn>
              <a:cxn ang="T17">
                <a:pos x="T10" y="T11"/>
              </a:cxn>
            </a:cxnLst>
            <a:rect l="T18" t="T19" r="T20" b="T21"/>
            <a:pathLst>
              <a:path w="5968" h="2376">
                <a:moveTo>
                  <a:pt x="0" y="2376"/>
                </a:moveTo>
                <a:lnTo>
                  <a:pt x="2928" y="0"/>
                </a:lnTo>
                <a:lnTo>
                  <a:pt x="5968" y="0"/>
                </a:lnTo>
                <a:lnTo>
                  <a:pt x="5968" y="624"/>
                </a:lnTo>
                <a:lnTo>
                  <a:pt x="2949" y="621"/>
                </a:lnTo>
                <a:lnTo>
                  <a:pt x="0" y="2376"/>
                </a:lnTo>
                <a:close/>
              </a:path>
            </a:pathLst>
          </a:custGeom>
          <a:solidFill>
            <a:srgbClr val="FF5050"/>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a:p>
        </p:txBody>
      </p:sp>
      <p:sp>
        <p:nvSpPr>
          <p:cNvPr id="22533" name="Freeform 7"/>
          <p:cNvSpPr>
            <a:spLocks/>
          </p:cNvSpPr>
          <p:nvPr/>
        </p:nvSpPr>
        <p:spPr bwMode="auto">
          <a:xfrm>
            <a:off x="250825" y="3933825"/>
            <a:ext cx="8745538" cy="2806700"/>
          </a:xfrm>
          <a:custGeom>
            <a:avLst/>
            <a:gdLst>
              <a:gd name="T0" fmla="*/ 0 w 5968"/>
              <a:gd name="T1" fmla="*/ 2147483647 h 1768"/>
              <a:gd name="T2" fmla="*/ 2147483647 w 5968"/>
              <a:gd name="T3" fmla="*/ 0 h 1768"/>
              <a:gd name="T4" fmla="*/ 2147483647 w 5968"/>
              <a:gd name="T5" fmla="*/ 0 h 1768"/>
              <a:gd name="T6" fmla="*/ 2147483647 w 5968"/>
              <a:gd name="T7" fmla="*/ 2147483647 h 1768"/>
              <a:gd name="T8" fmla="*/ 2147483647 w 5968"/>
              <a:gd name="T9" fmla="*/ 2147483647 h 1768"/>
              <a:gd name="T10" fmla="*/ 0 w 5968"/>
              <a:gd name="T11" fmla="*/ 2147483647 h 1768"/>
              <a:gd name="T12" fmla="*/ 0 60000 65536"/>
              <a:gd name="T13" fmla="*/ 0 60000 65536"/>
              <a:gd name="T14" fmla="*/ 0 60000 65536"/>
              <a:gd name="T15" fmla="*/ 0 60000 65536"/>
              <a:gd name="T16" fmla="*/ 0 60000 65536"/>
              <a:gd name="T17" fmla="*/ 0 60000 65536"/>
              <a:gd name="T18" fmla="*/ 0 w 5968"/>
              <a:gd name="T19" fmla="*/ 0 h 1768"/>
              <a:gd name="T20" fmla="*/ 5968 w 5968"/>
              <a:gd name="T21" fmla="*/ 1768 h 1768"/>
            </a:gdLst>
            <a:ahLst/>
            <a:cxnLst>
              <a:cxn ang="T12">
                <a:pos x="T0" y="T1"/>
              </a:cxn>
              <a:cxn ang="T13">
                <a:pos x="T2" y="T3"/>
              </a:cxn>
              <a:cxn ang="T14">
                <a:pos x="T4" y="T5"/>
              </a:cxn>
              <a:cxn ang="T15">
                <a:pos x="T6" y="T7"/>
              </a:cxn>
              <a:cxn ang="T16">
                <a:pos x="T8" y="T9"/>
              </a:cxn>
              <a:cxn ang="T17">
                <a:pos x="T10" y="T11"/>
              </a:cxn>
            </a:cxnLst>
            <a:rect l="T18" t="T19" r="T20" b="T21"/>
            <a:pathLst>
              <a:path w="5968" h="1768">
                <a:moveTo>
                  <a:pt x="0" y="1768"/>
                </a:moveTo>
                <a:lnTo>
                  <a:pt x="2944" y="0"/>
                </a:lnTo>
                <a:lnTo>
                  <a:pt x="5968" y="0"/>
                </a:lnTo>
                <a:lnTo>
                  <a:pt x="5968" y="584"/>
                </a:lnTo>
                <a:lnTo>
                  <a:pt x="2939" y="592"/>
                </a:lnTo>
                <a:lnTo>
                  <a:pt x="0" y="1768"/>
                </a:lnTo>
                <a:close/>
              </a:path>
            </a:pathLst>
          </a:custGeom>
          <a:solidFill>
            <a:srgbClr val="FF1919"/>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a:p>
        </p:txBody>
      </p:sp>
      <p:sp>
        <p:nvSpPr>
          <p:cNvPr id="22534" name="Freeform 8"/>
          <p:cNvSpPr>
            <a:spLocks/>
          </p:cNvSpPr>
          <p:nvPr/>
        </p:nvSpPr>
        <p:spPr bwMode="auto">
          <a:xfrm>
            <a:off x="257175" y="4859338"/>
            <a:ext cx="8745538" cy="1884362"/>
          </a:xfrm>
          <a:custGeom>
            <a:avLst/>
            <a:gdLst>
              <a:gd name="T0" fmla="*/ 0 w 5968"/>
              <a:gd name="T1" fmla="*/ 2147483647 h 1187"/>
              <a:gd name="T2" fmla="*/ 2147483647 w 5968"/>
              <a:gd name="T3" fmla="*/ 2147483647 h 1187"/>
              <a:gd name="T4" fmla="*/ 2147483647 w 5968"/>
              <a:gd name="T5" fmla="*/ 0 h 1187"/>
              <a:gd name="T6" fmla="*/ 2147483647 w 5968"/>
              <a:gd name="T7" fmla="*/ 2147483647 h 1187"/>
              <a:gd name="T8" fmla="*/ 2147483647 w 5968"/>
              <a:gd name="T9" fmla="*/ 2147483647 h 1187"/>
              <a:gd name="T10" fmla="*/ 0 w 5968"/>
              <a:gd name="T11" fmla="*/ 2147483647 h 1187"/>
              <a:gd name="T12" fmla="*/ 0 60000 65536"/>
              <a:gd name="T13" fmla="*/ 0 60000 65536"/>
              <a:gd name="T14" fmla="*/ 0 60000 65536"/>
              <a:gd name="T15" fmla="*/ 0 60000 65536"/>
              <a:gd name="T16" fmla="*/ 0 60000 65536"/>
              <a:gd name="T17" fmla="*/ 0 60000 65536"/>
              <a:gd name="T18" fmla="*/ 0 w 5968"/>
              <a:gd name="T19" fmla="*/ 0 h 1187"/>
              <a:gd name="T20" fmla="*/ 5968 w 5968"/>
              <a:gd name="T21" fmla="*/ 1187 h 1187"/>
            </a:gdLst>
            <a:ahLst/>
            <a:cxnLst>
              <a:cxn ang="T12">
                <a:pos x="T0" y="T1"/>
              </a:cxn>
              <a:cxn ang="T13">
                <a:pos x="T2" y="T3"/>
              </a:cxn>
              <a:cxn ang="T14">
                <a:pos x="T4" y="T5"/>
              </a:cxn>
              <a:cxn ang="T15">
                <a:pos x="T6" y="T7"/>
              </a:cxn>
              <a:cxn ang="T16">
                <a:pos x="T8" y="T9"/>
              </a:cxn>
              <a:cxn ang="T17">
                <a:pos x="T10" y="T11"/>
              </a:cxn>
            </a:cxnLst>
            <a:rect l="T18" t="T19" r="T20" b="T21"/>
            <a:pathLst>
              <a:path w="5968" h="1187">
                <a:moveTo>
                  <a:pt x="0" y="1187"/>
                </a:moveTo>
                <a:lnTo>
                  <a:pt x="2939" y="6"/>
                </a:lnTo>
                <a:lnTo>
                  <a:pt x="5968" y="0"/>
                </a:lnTo>
                <a:lnTo>
                  <a:pt x="5968" y="603"/>
                </a:lnTo>
                <a:lnTo>
                  <a:pt x="2936" y="603"/>
                </a:lnTo>
                <a:lnTo>
                  <a:pt x="0" y="1187"/>
                </a:lnTo>
                <a:close/>
              </a:path>
            </a:pathLst>
          </a:custGeom>
          <a:solidFill>
            <a:srgbClr val="D60000"/>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a:p>
        </p:txBody>
      </p:sp>
      <p:sp>
        <p:nvSpPr>
          <p:cNvPr id="22535" name="Text Box 9">
            <a:hlinkClick r:id="rId2" action="ppaction://hlinksldjump"/>
          </p:cNvPr>
          <p:cNvSpPr txBox="1">
            <a:spLocks noChangeArrowheads="1"/>
          </p:cNvSpPr>
          <p:nvPr/>
        </p:nvSpPr>
        <p:spPr bwMode="auto">
          <a:xfrm rot="-965166">
            <a:off x="2805113" y="5511800"/>
            <a:ext cx="18494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a:solidFill>
                  <a:schemeClr val="bg1"/>
                </a:solidFill>
              </a:rPr>
              <a:t>Sante et social</a:t>
            </a:r>
          </a:p>
        </p:txBody>
      </p:sp>
      <p:sp>
        <p:nvSpPr>
          <p:cNvPr id="22536" name="Text Box 10">
            <a:hlinkClick r:id="rId3" action="ppaction://hlinksldjump"/>
          </p:cNvPr>
          <p:cNvSpPr txBox="1">
            <a:spLocks noChangeArrowheads="1"/>
          </p:cNvSpPr>
          <p:nvPr/>
        </p:nvSpPr>
        <p:spPr bwMode="auto">
          <a:xfrm rot="-1679868">
            <a:off x="2289175" y="4860925"/>
            <a:ext cx="24685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a:solidFill>
                  <a:schemeClr val="bg1"/>
                </a:solidFill>
              </a:rPr>
              <a:t>Métiers de la culture</a:t>
            </a:r>
          </a:p>
        </p:txBody>
      </p:sp>
      <p:sp>
        <p:nvSpPr>
          <p:cNvPr id="22537" name="Text Box 11">
            <a:hlinkClick r:id="rId4" action="ppaction://hlinksldjump"/>
          </p:cNvPr>
          <p:cNvSpPr txBox="1">
            <a:spLocks noChangeArrowheads="1"/>
          </p:cNvSpPr>
          <p:nvPr/>
        </p:nvSpPr>
        <p:spPr bwMode="auto">
          <a:xfrm rot="-2308331">
            <a:off x="2978150" y="3833813"/>
            <a:ext cx="19050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a:t>Métiers du livre</a:t>
            </a:r>
          </a:p>
          <a:p>
            <a:pPr algn="r">
              <a:lnSpc>
                <a:spcPct val="70000"/>
              </a:lnSpc>
            </a:pPr>
            <a:endParaRPr lang="fr-FR" altLang="fr-FR" sz="2000"/>
          </a:p>
        </p:txBody>
      </p:sp>
      <p:sp>
        <p:nvSpPr>
          <p:cNvPr id="22538" name="Text Box 12">
            <a:hlinkClick r:id="rId5" action="ppaction://hlinksldjump"/>
          </p:cNvPr>
          <p:cNvSpPr txBox="1">
            <a:spLocks noChangeArrowheads="1"/>
          </p:cNvSpPr>
          <p:nvPr/>
        </p:nvSpPr>
        <p:spPr bwMode="auto">
          <a:xfrm rot="-3108420">
            <a:off x="3066257" y="2086769"/>
            <a:ext cx="18081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a:t>Enseignement</a:t>
            </a:r>
          </a:p>
        </p:txBody>
      </p:sp>
      <p:sp>
        <p:nvSpPr>
          <p:cNvPr id="22539" name="Text Box 13">
            <a:hlinkClick r:id="rId6" action="ppaction://hlinksldjump"/>
          </p:cNvPr>
          <p:cNvSpPr txBox="1">
            <a:spLocks noChangeArrowheads="1"/>
          </p:cNvSpPr>
          <p:nvPr/>
        </p:nvSpPr>
        <p:spPr bwMode="auto">
          <a:xfrm rot="-2705941">
            <a:off x="1670844" y="3521869"/>
            <a:ext cx="34845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a:t>Communication et commerce</a:t>
            </a:r>
          </a:p>
        </p:txBody>
      </p:sp>
      <p:sp>
        <p:nvSpPr>
          <p:cNvPr id="22540" name="Text Box 16"/>
          <p:cNvSpPr txBox="1">
            <a:spLocks noChangeArrowheads="1"/>
          </p:cNvSpPr>
          <p:nvPr/>
        </p:nvSpPr>
        <p:spPr bwMode="auto">
          <a:xfrm>
            <a:off x="4787900" y="1052513"/>
            <a:ext cx="4176713"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a:t>Professeur des écoles (</a:t>
            </a:r>
            <a:r>
              <a:rPr lang="fr-FR" altLang="fr-FR" sz="1400" b="1"/>
              <a:t>SDL</a:t>
            </a:r>
            <a:r>
              <a:rPr lang="fr-FR" altLang="fr-FR" sz="1400"/>
              <a:t>)</a:t>
            </a:r>
          </a:p>
          <a:p>
            <a:pPr eaLnBrk="1" hangingPunct="1"/>
            <a:r>
              <a:rPr lang="fr-FR" altLang="fr-FR" sz="1400"/>
              <a:t>Professeur de lettres</a:t>
            </a:r>
          </a:p>
          <a:p>
            <a:pPr eaLnBrk="1" hangingPunct="1"/>
            <a:r>
              <a:rPr lang="fr-FR" altLang="fr-FR" sz="1400"/>
              <a:t>Maitre de conférence</a:t>
            </a:r>
          </a:p>
          <a:p>
            <a:pPr eaLnBrk="1" hangingPunct="1"/>
            <a:r>
              <a:rPr lang="fr-FR" altLang="fr-FR" sz="1400"/>
              <a:t>formateur</a:t>
            </a:r>
          </a:p>
        </p:txBody>
      </p:sp>
      <p:sp>
        <p:nvSpPr>
          <p:cNvPr id="22541" name="Text Box 17"/>
          <p:cNvSpPr txBox="1">
            <a:spLocks noChangeArrowheads="1"/>
          </p:cNvSpPr>
          <p:nvPr/>
        </p:nvSpPr>
        <p:spPr bwMode="auto">
          <a:xfrm>
            <a:off x="4775200" y="3122613"/>
            <a:ext cx="4227513"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a:t>Librairie			Correcteur</a:t>
            </a:r>
          </a:p>
          <a:p>
            <a:pPr eaLnBrk="1" hangingPunct="1"/>
            <a:r>
              <a:rPr lang="fr-FR" altLang="fr-FR" sz="1400"/>
              <a:t>Assistant d’édition		Bibliothécaire</a:t>
            </a:r>
          </a:p>
          <a:p>
            <a:pPr eaLnBrk="1" hangingPunct="1"/>
            <a:r>
              <a:rPr lang="fr-FR" altLang="fr-FR" sz="1400"/>
              <a:t>Conception et réalisation de dictionnaire (</a:t>
            </a:r>
            <a:r>
              <a:rPr lang="fr-FR" altLang="fr-FR" sz="1400" b="1"/>
              <a:t>SDL</a:t>
            </a:r>
            <a:r>
              <a:rPr lang="fr-FR" altLang="fr-FR" sz="1400"/>
              <a:t>)</a:t>
            </a:r>
          </a:p>
        </p:txBody>
      </p:sp>
      <p:sp>
        <p:nvSpPr>
          <p:cNvPr id="22542" name="Text Box 18"/>
          <p:cNvSpPr txBox="1">
            <a:spLocks noChangeArrowheads="1"/>
          </p:cNvSpPr>
          <p:nvPr/>
        </p:nvSpPr>
        <p:spPr bwMode="auto">
          <a:xfrm>
            <a:off x="4787900" y="4292600"/>
            <a:ext cx="1946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a:solidFill>
                  <a:schemeClr val="bg1"/>
                </a:solidFill>
              </a:rPr>
              <a:t>Médiateur culturel</a:t>
            </a:r>
          </a:p>
        </p:txBody>
      </p:sp>
      <p:sp>
        <p:nvSpPr>
          <p:cNvPr id="22543" name="Text Box 19"/>
          <p:cNvSpPr txBox="1">
            <a:spLocks noChangeArrowheads="1"/>
          </p:cNvSpPr>
          <p:nvPr/>
        </p:nvSpPr>
        <p:spPr bwMode="auto">
          <a:xfrm>
            <a:off x="4787900" y="1989138"/>
            <a:ext cx="4176713"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a:t>Journaliste</a:t>
            </a:r>
          </a:p>
          <a:p>
            <a:pPr eaLnBrk="1" hangingPunct="1"/>
            <a:r>
              <a:rPr lang="fr-FR" altLang="fr-FR" sz="1400"/>
              <a:t>Documentaliste</a:t>
            </a:r>
          </a:p>
          <a:p>
            <a:pPr eaLnBrk="1" hangingPunct="1"/>
            <a:r>
              <a:rPr lang="fr-FR" altLang="fr-FR" sz="1400"/>
              <a:t>Chargé de communication / Publicité (</a:t>
            </a:r>
            <a:r>
              <a:rPr lang="fr-FR" altLang="fr-FR" sz="1400" b="1"/>
              <a:t>SDL</a:t>
            </a:r>
            <a:r>
              <a:rPr lang="fr-FR" altLang="fr-FR" sz="1400"/>
              <a:t>)</a:t>
            </a:r>
          </a:p>
          <a:p>
            <a:pPr eaLnBrk="1" hangingPunct="1"/>
            <a:r>
              <a:rPr lang="fr-FR" altLang="fr-FR" sz="1400"/>
              <a:t>Traitement automatique des langues (</a:t>
            </a:r>
            <a:r>
              <a:rPr lang="fr-FR" altLang="fr-FR" sz="1400" b="1"/>
              <a:t>SDL</a:t>
            </a:r>
            <a:r>
              <a:rPr lang="fr-FR" altLang="fr-FR" sz="1400"/>
              <a:t>)</a:t>
            </a:r>
          </a:p>
        </p:txBody>
      </p:sp>
      <p:sp>
        <p:nvSpPr>
          <p:cNvPr id="22544" name="Text Box 20"/>
          <p:cNvSpPr txBox="1">
            <a:spLocks noChangeArrowheads="1"/>
          </p:cNvSpPr>
          <p:nvPr/>
        </p:nvSpPr>
        <p:spPr bwMode="auto">
          <a:xfrm>
            <a:off x="4775200" y="4949825"/>
            <a:ext cx="35433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a:solidFill>
                  <a:schemeClr val="bg1"/>
                </a:solidFill>
              </a:rPr>
              <a:t>Concours d’orthophonie (</a:t>
            </a:r>
            <a:r>
              <a:rPr lang="fr-FR" altLang="fr-FR" sz="1400" b="1">
                <a:solidFill>
                  <a:schemeClr val="bg1"/>
                </a:solidFill>
              </a:rPr>
              <a:t>SDL</a:t>
            </a:r>
            <a:r>
              <a:rPr lang="fr-FR" altLang="fr-FR" sz="1400">
                <a:solidFill>
                  <a:schemeClr val="bg1"/>
                </a:solidFill>
              </a:rPr>
              <a:t>)</a:t>
            </a:r>
          </a:p>
          <a:p>
            <a:pPr eaLnBrk="1" hangingPunct="1"/>
            <a:r>
              <a:rPr lang="fr-FR" altLang="fr-FR" sz="1400">
                <a:solidFill>
                  <a:schemeClr val="bg1"/>
                </a:solidFill>
              </a:rPr>
              <a:t>Langue de signes (</a:t>
            </a:r>
            <a:r>
              <a:rPr lang="fr-FR" altLang="fr-FR" sz="1400" b="1">
                <a:solidFill>
                  <a:schemeClr val="bg1"/>
                </a:solidFill>
              </a:rPr>
              <a:t>SDL</a:t>
            </a:r>
            <a:r>
              <a:rPr lang="fr-FR" altLang="fr-FR" sz="1400">
                <a:solidFill>
                  <a:schemeClr val="bg1"/>
                </a:solidFill>
              </a:rPr>
              <a:t>)</a:t>
            </a:r>
          </a:p>
          <a:p>
            <a:pPr eaLnBrk="1" hangingPunct="1"/>
            <a:r>
              <a:rPr lang="fr-FR" altLang="fr-FR" sz="1400">
                <a:solidFill>
                  <a:schemeClr val="bg1"/>
                </a:solidFill>
              </a:rPr>
              <a:t>Ingénieur de formation</a:t>
            </a:r>
          </a:p>
        </p:txBody>
      </p:sp>
      <p:sp>
        <p:nvSpPr>
          <p:cNvPr id="22545" name="AutoShape 33"/>
          <p:cNvSpPr>
            <a:spLocks noChangeArrowheads="1"/>
          </p:cNvSpPr>
          <p:nvPr/>
        </p:nvSpPr>
        <p:spPr bwMode="auto">
          <a:xfrm>
            <a:off x="0" y="0"/>
            <a:ext cx="5580063" cy="908050"/>
          </a:xfrm>
          <a:prstGeom prst="foldedCorner">
            <a:avLst>
              <a:gd name="adj" fmla="val 12500"/>
            </a:avLst>
          </a:prstGeom>
          <a:solidFill>
            <a:srgbClr val="FF505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3200">
                <a:solidFill>
                  <a:schemeClr val="bg1"/>
                </a:solidFill>
              </a:rPr>
              <a:t>Après des études de lettres et sciences du langages </a:t>
            </a:r>
          </a:p>
        </p:txBody>
      </p:sp>
      <p:sp>
        <p:nvSpPr>
          <p:cNvPr id="18" name="Bouton d'action : Retour 17">
            <a:hlinkClick r:id="rId7" action="ppaction://hlinksldjump" highlightClick="1"/>
          </p:cNvPr>
          <p:cNvSpPr/>
          <p:nvPr/>
        </p:nvSpPr>
        <p:spPr>
          <a:xfrm>
            <a:off x="8318500" y="360363"/>
            <a:ext cx="487363" cy="431800"/>
          </a:xfrm>
          <a:prstGeom prst="actionButtonReturn">
            <a:avLst/>
          </a:prstGeom>
          <a:solidFill>
            <a:schemeClr val="bg1">
              <a:lumMod val="8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2547" name="Rectangle 1"/>
          <p:cNvSpPr>
            <a:spLocks noChangeArrowheads="1"/>
          </p:cNvSpPr>
          <p:nvPr/>
        </p:nvSpPr>
        <p:spPr bwMode="auto">
          <a:xfrm>
            <a:off x="3552825" y="6119813"/>
            <a:ext cx="5591175"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a:t>(</a:t>
            </a:r>
            <a:r>
              <a:rPr lang="fr-FR" altLang="fr-FR" sz="1400" b="1"/>
              <a:t>SDL</a:t>
            </a:r>
            <a:r>
              <a:rPr lang="fr-FR" altLang="fr-FR" sz="1400"/>
              <a:t>) = perspectives professionnelles spécifiques aux sciences du langage, même si elles sont également envisageables après des études de lettres</a:t>
            </a:r>
          </a:p>
        </p:txBody>
      </p:sp>
    </p:spTree>
    <p:extLst>
      <p:ext uri="{BB962C8B-B14F-4D97-AF65-F5344CB8AC3E}">
        <p14:creationId xmlns:p14="http://schemas.microsoft.com/office/powerpoint/2010/main" val="571926333"/>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ChangeArrowheads="1"/>
          </p:cNvSpPr>
          <p:nvPr/>
        </p:nvSpPr>
        <p:spPr bwMode="auto">
          <a:xfrm>
            <a:off x="468313" y="2420938"/>
            <a:ext cx="3024187" cy="719137"/>
          </a:xfrm>
          <a:prstGeom prst="rect">
            <a:avLst/>
          </a:prstGeom>
          <a:solidFill>
            <a:srgbClr val="F0EA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2000" b="1" dirty="0"/>
              <a:t>LLCER</a:t>
            </a:r>
          </a:p>
          <a:p>
            <a:pPr algn="ctr" eaLnBrk="1" hangingPunct="1"/>
            <a:r>
              <a:rPr lang="fr-FR" altLang="fr-FR" b="1" dirty="0"/>
              <a:t>1 langue dominante</a:t>
            </a:r>
            <a:r>
              <a:rPr lang="fr-FR" altLang="fr-FR" sz="2000" dirty="0"/>
              <a:t> </a:t>
            </a:r>
          </a:p>
        </p:txBody>
      </p:sp>
      <p:sp>
        <p:nvSpPr>
          <p:cNvPr id="15363" name="AutoShape 5"/>
          <p:cNvSpPr>
            <a:spLocks noChangeArrowheads="1"/>
          </p:cNvSpPr>
          <p:nvPr/>
        </p:nvSpPr>
        <p:spPr bwMode="auto">
          <a:xfrm>
            <a:off x="3635375" y="2708275"/>
            <a:ext cx="1152525" cy="215900"/>
          </a:xfrm>
          <a:prstGeom prst="rightArrow">
            <a:avLst>
              <a:gd name="adj1" fmla="val 50000"/>
              <a:gd name="adj2" fmla="val 133456"/>
            </a:avLst>
          </a:prstGeom>
          <a:solidFill>
            <a:srgbClr val="F0EA00"/>
          </a:solidFill>
          <a:ln w="9525">
            <a:solidFill>
              <a:srgbClr val="000000"/>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fr-FR" altLang="fr-FR" dirty="0"/>
          </a:p>
        </p:txBody>
      </p:sp>
      <p:sp>
        <p:nvSpPr>
          <p:cNvPr id="15364" name="Text Box 6"/>
          <p:cNvSpPr txBox="1">
            <a:spLocks noChangeArrowheads="1"/>
          </p:cNvSpPr>
          <p:nvPr/>
        </p:nvSpPr>
        <p:spPr bwMode="auto">
          <a:xfrm>
            <a:off x="3203575" y="2276475"/>
            <a:ext cx="19446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2000" u="sng" dirty="0"/>
              <a:t>Spécialités</a:t>
            </a:r>
            <a:endParaRPr lang="fr-FR" altLang="fr-FR" u="sng" dirty="0"/>
          </a:p>
        </p:txBody>
      </p:sp>
      <p:sp>
        <p:nvSpPr>
          <p:cNvPr id="15365" name="Rectangle 7"/>
          <p:cNvSpPr>
            <a:spLocks noChangeArrowheads="1"/>
          </p:cNvSpPr>
          <p:nvPr/>
        </p:nvSpPr>
        <p:spPr bwMode="auto">
          <a:xfrm>
            <a:off x="5003800" y="2205038"/>
            <a:ext cx="1798638" cy="344487"/>
          </a:xfrm>
          <a:prstGeom prst="rect">
            <a:avLst/>
          </a:prstGeom>
          <a:solidFill>
            <a:srgbClr val="F0EA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2000" dirty="0"/>
              <a:t>allemand</a:t>
            </a:r>
          </a:p>
        </p:txBody>
      </p:sp>
      <p:sp>
        <p:nvSpPr>
          <p:cNvPr id="15366" name="Rectangle 8"/>
          <p:cNvSpPr>
            <a:spLocks noChangeArrowheads="1"/>
          </p:cNvSpPr>
          <p:nvPr/>
        </p:nvSpPr>
        <p:spPr bwMode="auto">
          <a:xfrm>
            <a:off x="6877050" y="3068638"/>
            <a:ext cx="1798638" cy="344487"/>
          </a:xfrm>
          <a:prstGeom prst="rect">
            <a:avLst/>
          </a:prstGeom>
          <a:solidFill>
            <a:srgbClr val="F0EA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2000" dirty="0"/>
              <a:t>persan</a:t>
            </a:r>
          </a:p>
        </p:txBody>
      </p:sp>
      <p:sp>
        <p:nvSpPr>
          <p:cNvPr id="15367" name="Rectangle 9"/>
          <p:cNvSpPr>
            <a:spLocks noChangeArrowheads="1"/>
          </p:cNvSpPr>
          <p:nvPr/>
        </p:nvSpPr>
        <p:spPr bwMode="auto">
          <a:xfrm>
            <a:off x="6877050" y="2636838"/>
            <a:ext cx="1798638" cy="344487"/>
          </a:xfrm>
          <a:prstGeom prst="rect">
            <a:avLst/>
          </a:prstGeom>
          <a:solidFill>
            <a:srgbClr val="F0EA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2000" dirty="0"/>
              <a:t>Japonais *</a:t>
            </a:r>
          </a:p>
        </p:txBody>
      </p:sp>
      <p:sp>
        <p:nvSpPr>
          <p:cNvPr id="15368" name="Rectangle 10"/>
          <p:cNvSpPr>
            <a:spLocks noChangeArrowheads="1"/>
          </p:cNvSpPr>
          <p:nvPr/>
        </p:nvSpPr>
        <p:spPr bwMode="auto">
          <a:xfrm>
            <a:off x="6877050" y="2205038"/>
            <a:ext cx="1798638" cy="344487"/>
          </a:xfrm>
          <a:prstGeom prst="rect">
            <a:avLst/>
          </a:prstGeom>
          <a:solidFill>
            <a:srgbClr val="F0EA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2000" dirty="0"/>
              <a:t>Italien *</a:t>
            </a:r>
          </a:p>
        </p:txBody>
      </p:sp>
      <p:sp>
        <p:nvSpPr>
          <p:cNvPr id="15369" name="Rectangle 11"/>
          <p:cNvSpPr>
            <a:spLocks noChangeArrowheads="1"/>
          </p:cNvSpPr>
          <p:nvPr/>
        </p:nvSpPr>
        <p:spPr bwMode="auto">
          <a:xfrm>
            <a:off x="5003800" y="2636838"/>
            <a:ext cx="1798638" cy="344487"/>
          </a:xfrm>
          <a:prstGeom prst="rect">
            <a:avLst/>
          </a:prstGeom>
          <a:solidFill>
            <a:srgbClr val="F0EA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2000" dirty="0"/>
              <a:t>anglais</a:t>
            </a:r>
          </a:p>
        </p:txBody>
      </p:sp>
      <p:sp>
        <p:nvSpPr>
          <p:cNvPr id="15370" name="Rectangle 12"/>
          <p:cNvSpPr>
            <a:spLocks noChangeArrowheads="1"/>
          </p:cNvSpPr>
          <p:nvPr/>
        </p:nvSpPr>
        <p:spPr bwMode="auto">
          <a:xfrm>
            <a:off x="5003800" y="3068638"/>
            <a:ext cx="1798638" cy="344487"/>
          </a:xfrm>
          <a:prstGeom prst="rect">
            <a:avLst/>
          </a:prstGeom>
          <a:solidFill>
            <a:srgbClr val="F0EA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2000" dirty="0"/>
              <a:t>arabe</a:t>
            </a:r>
          </a:p>
        </p:txBody>
      </p:sp>
      <p:sp>
        <p:nvSpPr>
          <p:cNvPr id="15371" name="Rectangle 13"/>
          <p:cNvSpPr>
            <a:spLocks noChangeArrowheads="1"/>
          </p:cNvSpPr>
          <p:nvPr/>
        </p:nvSpPr>
        <p:spPr bwMode="auto">
          <a:xfrm>
            <a:off x="5003800" y="3500438"/>
            <a:ext cx="1798638" cy="344487"/>
          </a:xfrm>
          <a:prstGeom prst="rect">
            <a:avLst/>
          </a:prstGeom>
          <a:solidFill>
            <a:srgbClr val="F0EA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2000" dirty="0"/>
              <a:t>espagnol</a:t>
            </a:r>
          </a:p>
        </p:txBody>
      </p:sp>
      <p:sp>
        <p:nvSpPr>
          <p:cNvPr id="15372" name="Rectangle 14"/>
          <p:cNvSpPr>
            <a:spLocks noChangeArrowheads="1"/>
          </p:cNvSpPr>
          <p:nvPr/>
        </p:nvSpPr>
        <p:spPr bwMode="auto">
          <a:xfrm>
            <a:off x="5003800" y="3932238"/>
            <a:ext cx="1798638" cy="344487"/>
          </a:xfrm>
          <a:prstGeom prst="rect">
            <a:avLst/>
          </a:prstGeom>
          <a:solidFill>
            <a:srgbClr val="F0EA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2000" dirty="0"/>
              <a:t>hébreu</a:t>
            </a:r>
          </a:p>
        </p:txBody>
      </p:sp>
      <p:sp>
        <p:nvSpPr>
          <p:cNvPr id="15373" name="Rectangle 15"/>
          <p:cNvSpPr>
            <a:spLocks noChangeArrowheads="1"/>
          </p:cNvSpPr>
          <p:nvPr/>
        </p:nvSpPr>
        <p:spPr bwMode="auto">
          <a:xfrm>
            <a:off x="6877050" y="3500438"/>
            <a:ext cx="1798638" cy="344487"/>
          </a:xfrm>
          <a:prstGeom prst="rect">
            <a:avLst/>
          </a:prstGeom>
          <a:solidFill>
            <a:srgbClr val="F0EA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2000" dirty="0"/>
              <a:t>Russe *</a:t>
            </a:r>
          </a:p>
        </p:txBody>
      </p:sp>
      <p:sp>
        <p:nvSpPr>
          <p:cNvPr id="15374" name="Rectangle 16"/>
          <p:cNvSpPr>
            <a:spLocks noChangeArrowheads="1"/>
          </p:cNvSpPr>
          <p:nvPr/>
        </p:nvSpPr>
        <p:spPr bwMode="auto">
          <a:xfrm>
            <a:off x="6877050" y="3932238"/>
            <a:ext cx="1798638" cy="344487"/>
          </a:xfrm>
          <a:prstGeom prst="rect">
            <a:avLst/>
          </a:prstGeom>
          <a:solidFill>
            <a:srgbClr val="F0EA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2000" dirty="0"/>
              <a:t>turc</a:t>
            </a:r>
          </a:p>
        </p:txBody>
      </p:sp>
      <p:sp>
        <p:nvSpPr>
          <p:cNvPr id="15375" name="AutoShape 17"/>
          <p:cNvSpPr>
            <a:spLocks noChangeArrowheads="1"/>
          </p:cNvSpPr>
          <p:nvPr/>
        </p:nvSpPr>
        <p:spPr bwMode="auto">
          <a:xfrm>
            <a:off x="468313" y="3932238"/>
            <a:ext cx="2374900" cy="431800"/>
          </a:xfrm>
          <a:prstGeom prst="roundRect">
            <a:avLst>
              <a:gd name="adj" fmla="val 16667"/>
            </a:avLst>
          </a:prstGeom>
          <a:solidFill>
            <a:srgbClr val="FF99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2000" dirty="0"/>
              <a:t>Civilisation</a:t>
            </a:r>
          </a:p>
        </p:txBody>
      </p:sp>
      <p:sp>
        <p:nvSpPr>
          <p:cNvPr id="15376" name="AutoShape 18"/>
          <p:cNvSpPr>
            <a:spLocks noChangeArrowheads="1"/>
          </p:cNvSpPr>
          <p:nvPr/>
        </p:nvSpPr>
        <p:spPr bwMode="auto">
          <a:xfrm>
            <a:off x="2484438" y="3429000"/>
            <a:ext cx="2078037" cy="431800"/>
          </a:xfrm>
          <a:prstGeom prst="roundRect">
            <a:avLst>
              <a:gd name="adj" fmla="val 16667"/>
            </a:avLst>
          </a:prstGeom>
          <a:solidFill>
            <a:srgbClr val="FF99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2000" dirty="0"/>
              <a:t>Linguistique</a:t>
            </a:r>
          </a:p>
        </p:txBody>
      </p:sp>
      <p:sp>
        <p:nvSpPr>
          <p:cNvPr id="15377" name="AutoShape 19"/>
          <p:cNvSpPr>
            <a:spLocks noChangeArrowheads="1"/>
          </p:cNvSpPr>
          <p:nvPr/>
        </p:nvSpPr>
        <p:spPr bwMode="auto">
          <a:xfrm>
            <a:off x="468313" y="3284538"/>
            <a:ext cx="1900237" cy="431800"/>
          </a:xfrm>
          <a:prstGeom prst="roundRect">
            <a:avLst>
              <a:gd name="adj" fmla="val 16667"/>
            </a:avLst>
          </a:prstGeom>
          <a:solidFill>
            <a:srgbClr val="33CC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2000" dirty="0"/>
              <a:t>Littérature</a:t>
            </a:r>
          </a:p>
        </p:txBody>
      </p:sp>
      <p:sp>
        <p:nvSpPr>
          <p:cNvPr id="15378" name="Rectangle 36"/>
          <p:cNvSpPr>
            <a:spLocks noChangeArrowheads="1"/>
          </p:cNvSpPr>
          <p:nvPr/>
        </p:nvSpPr>
        <p:spPr bwMode="auto">
          <a:xfrm>
            <a:off x="1331913" y="260350"/>
            <a:ext cx="7632700"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2000" dirty="0">
                <a:solidFill>
                  <a:srgbClr val="808080"/>
                </a:solidFill>
              </a:rPr>
              <a:t>La licence de</a:t>
            </a:r>
            <a:r>
              <a:rPr lang="fr-FR" altLang="fr-FR" sz="2800" dirty="0">
                <a:solidFill>
                  <a:srgbClr val="808080"/>
                </a:solidFill>
              </a:rPr>
              <a:t> </a:t>
            </a:r>
            <a:br>
              <a:rPr lang="fr-FR" altLang="fr-FR" sz="2800" dirty="0">
                <a:solidFill>
                  <a:srgbClr val="808080"/>
                </a:solidFill>
              </a:rPr>
            </a:br>
            <a:r>
              <a:rPr lang="fr-FR" altLang="fr-FR" sz="2800" dirty="0">
                <a:solidFill>
                  <a:srgbClr val="808080"/>
                </a:solidFill>
              </a:rPr>
              <a:t>langues, littérature et civilisations étrangères et régionales</a:t>
            </a:r>
          </a:p>
        </p:txBody>
      </p:sp>
      <p:sp>
        <p:nvSpPr>
          <p:cNvPr id="20" name="Bouton d'action : Retour 19">
            <a:hlinkClick r:id="rId2" action="ppaction://hlinksldjump" highlightClick="1"/>
          </p:cNvPr>
          <p:cNvSpPr/>
          <p:nvPr/>
        </p:nvSpPr>
        <p:spPr>
          <a:xfrm>
            <a:off x="8601075" y="836613"/>
            <a:ext cx="487363" cy="431800"/>
          </a:xfrm>
          <a:prstGeom prst="actionButtonReturn">
            <a:avLst/>
          </a:prstGeom>
          <a:solidFill>
            <a:schemeClr val="bg1">
              <a:lumMod val="8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
        <p:nvSpPr>
          <p:cNvPr id="15380" name="ZoneTexte 2"/>
          <p:cNvSpPr txBox="1">
            <a:spLocks noChangeArrowheads="1"/>
          </p:cNvSpPr>
          <p:nvPr/>
        </p:nvSpPr>
        <p:spPr bwMode="auto">
          <a:xfrm>
            <a:off x="3635375" y="5157788"/>
            <a:ext cx="52085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2400" dirty="0"/>
              <a:t>* </a:t>
            </a:r>
            <a:r>
              <a:rPr lang="fr-FR" altLang="fr-FR" dirty="0"/>
              <a:t>: possible au niveau initiation / débutant</a:t>
            </a:r>
          </a:p>
        </p:txBody>
      </p:sp>
    </p:spTree>
    <p:extLst>
      <p:ext uri="{BB962C8B-B14F-4D97-AF65-F5344CB8AC3E}">
        <p14:creationId xmlns:p14="http://schemas.microsoft.com/office/powerpoint/2010/main" val="214667501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noGrp="1"/>
          </p:cNvSpPr>
          <p:nvPr>
            <p:ph type="title"/>
          </p:nvPr>
        </p:nvSpPr>
        <p:spPr>
          <a:xfrm>
            <a:off x="1331640" y="476672"/>
            <a:ext cx="6400799" cy="685799"/>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200" dirty="0"/>
              <a:t>Métiers de la communication</a:t>
            </a:r>
          </a:p>
        </p:txBody>
      </p:sp>
      <p:sp>
        <p:nvSpPr>
          <p:cNvPr id="3" name="Espace réservé du contenu 2"/>
          <p:cNvSpPr txBox="1">
            <a:spLocks noGrp="1"/>
          </p:cNvSpPr>
          <p:nvPr>
            <p:ph idx="1"/>
          </p:nvPr>
        </p:nvSpPr>
        <p:spPr>
          <a:xfrm>
            <a:off x="1371599" y="2438280"/>
            <a:ext cx="6400799" cy="3048120"/>
          </a:xfrm>
        </p:spPr>
        <p:txBody>
          <a:bodyPr lIns="91440" tIns="45720" rIns="91440" bIns="4572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marL="0" lvl="0" indent="-274320" hangingPunct="1">
              <a:spcBef>
                <a:spcPts val="400"/>
              </a:spcBef>
              <a:spcAft>
                <a:spcPts val="0"/>
              </a:spcAft>
              <a:buSzPct val="100000"/>
              <a:buFont typeface="Wingdings" pitchFamily="2"/>
              <a:buChar char="v"/>
            </a:pPr>
            <a:r>
              <a:rPr lang="fr-FR" sz="1800" dirty="0">
                <a:latin typeface="Garamond"/>
              </a:rPr>
              <a:t>Attaché de presse</a:t>
            </a:r>
          </a:p>
          <a:p>
            <a:pPr marL="0" lvl="0" indent="-274320" hangingPunct="1">
              <a:spcBef>
                <a:spcPts val="400"/>
              </a:spcBef>
              <a:spcAft>
                <a:spcPts val="0"/>
              </a:spcAft>
              <a:buSzPct val="100000"/>
              <a:buFont typeface="Wingdings" pitchFamily="2"/>
              <a:buChar char="v"/>
            </a:pPr>
            <a:r>
              <a:rPr lang="fr-FR" sz="1800" dirty="0">
                <a:latin typeface="Garamond"/>
              </a:rPr>
              <a:t>Community manager</a:t>
            </a:r>
          </a:p>
          <a:p>
            <a:pPr marL="0" lvl="0" indent="-274320" hangingPunct="1">
              <a:spcBef>
                <a:spcPts val="400"/>
              </a:spcBef>
              <a:spcAft>
                <a:spcPts val="0"/>
              </a:spcAft>
              <a:buSzPct val="100000"/>
              <a:buFont typeface="Wingdings" pitchFamily="2"/>
              <a:buChar char="v"/>
            </a:pPr>
            <a:r>
              <a:rPr lang="fr-FR" sz="1800" dirty="0">
                <a:latin typeface="Garamond"/>
              </a:rPr>
              <a:t>Responsable de communication interne</a:t>
            </a:r>
          </a:p>
          <a:p>
            <a:pPr marL="0" lvl="0" indent="-274320" hangingPunct="1">
              <a:spcBef>
                <a:spcPts val="400"/>
              </a:spcBef>
              <a:spcAft>
                <a:spcPts val="0"/>
              </a:spcAft>
              <a:buSzPct val="100000"/>
              <a:buFont typeface="Wingdings" pitchFamily="2"/>
              <a:buChar char="v"/>
            </a:pPr>
            <a:r>
              <a:rPr lang="fr-FR" sz="1800" dirty="0">
                <a:latin typeface="Garamond"/>
              </a:rPr>
              <a:t>Chargé de communication évènementielle</a:t>
            </a:r>
          </a:p>
          <a:p>
            <a:pPr marL="0" lvl="0" indent="-274320" hangingPunct="1">
              <a:spcBef>
                <a:spcPts val="400"/>
              </a:spcBef>
              <a:spcAft>
                <a:spcPts val="0"/>
              </a:spcAft>
              <a:buSzPct val="100000"/>
              <a:buFont typeface="Wingdings" pitchFamily="2"/>
              <a:buChar char="v"/>
            </a:pPr>
            <a:r>
              <a:rPr lang="fr-FR" sz="1800" dirty="0">
                <a:latin typeface="Garamond"/>
              </a:rPr>
              <a:t>Chargé de relations publiques</a:t>
            </a:r>
          </a:p>
          <a:p>
            <a:pPr marL="0" lvl="0" indent="-274320" hangingPunct="1">
              <a:spcBef>
                <a:spcPts val="400"/>
              </a:spcBef>
              <a:spcAft>
                <a:spcPts val="0"/>
              </a:spcAft>
              <a:buSzPct val="100000"/>
              <a:buFont typeface="Wingdings" pitchFamily="2"/>
              <a:buChar char="v"/>
            </a:pPr>
            <a:r>
              <a:rPr lang="fr-FR" sz="1800" dirty="0">
                <a:latin typeface="Garamond"/>
              </a:rPr>
              <a:t>Journaliste</a:t>
            </a:r>
          </a:p>
          <a:p>
            <a:pPr marL="0" lvl="0" indent="-274320" hangingPunct="1">
              <a:spcBef>
                <a:spcPts val="400"/>
              </a:spcBef>
              <a:spcAft>
                <a:spcPts val="0"/>
              </a:spcAft>
              <a:buSzPct val="100000"/>
              <a:buFont typeface="Wingdings" pitchFamily="2"/>
              <a:buChar char="v"/>
            </a:pPr>
            <a:r>
              <a:rPr lang="fr-FR" sz="1800" dirty="0">
                <a:latin typeface="Garamond"/>
              </a:rPr>
              <a:t>Journaliste d'entreprise</a:t>
            </a:r>
          </a:p>
          <a:p>
            <a:pPr marL="0" lvl="0" indent="-274320" hangingPunct="1">
              <a:spcBef>
                <a:spcPts val="400"/>
              </a:spcBef>
              <a:spcAft>
                <a:spcPts val="0"/>
              </a:spcAft>
              <a:buSzPct val="100000"/>
              <a:buFont typeface="Wingdings" pitchFamily="2"/>
              <a:buChar char="v"/>
            </a:pPr>
            <a:endParaRPr lang="fr-FR" sz="1800" dirty="0">
              <a:latin typeface="Garamond"/>
            </a:endParaRPr>
          </a:p>
        </p:txBody>
      </p:sp>
    </p:spTree>
    <p:extLst>
      <p:ext uri="{BB962C8B-B14F-4D97-AF65-F5344CB8AC3E}">
        <p14:creationId xmlns:p14="http://schemas.microsoft.com/office/powerpoint/2010/main" val="28434552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reeform 5"/>
          <p:cNvSpPr>
            <a:spLocks/>
          </p:cNvSpPr>
          <p:nvPr/>
        </p:nvSpPr>
        <p:spPr bwMode="auto">
          <a:xfrm>
            <a:off x="257175" y="2006600"/>
            <a:ext cx="8745538" cy="4711700"/>
          </a:xfrm>
          <a:custGeom>
            <a:avLst/>
            <a:gdLst>
              <a:gd name="T0" fmla="*/ 0 w 5968"/>
              <a:gd name="T1" fmla="*/ 2147483647 h 2968"/>
              <a:gd name="T2" fmla="*/ 2147483647 w 5968"/>
              <a:gd name="T3" fmla="*/ 0 h 2968"/>
              <a:gd name="T4" fmla="*/ 2147483647 w 5968"/>
              <a:gd name="T5" fmla="*/ 0 h 2968"/>
              <a:gd name="T6" fmla="*/ 2147483647 w 5968"/>
              <a:gd name="T7" fmla="*/ 2147483647 h 2968"/>
              <a:gd name="T8" fmla="*/ 2147483647 w 5968"/>
              <a:gd name="T9" fmla="*/ 2147483647 h 2968"/>
              <a:gd name="T10" fmla="*/ 0 w 5968"/>
              <a:gd name="T11" fmla="*/ 2147483647 h 2968"/>
              <a:gd name="T12" fmla="*/ 0 60000 65536"/>
              <a:gd name="T13" fmla="*/ 0 60000 65536"/>
              <a:gd name="T14" fmla="*/ 0 60000 65536"/>
              <a:gd name="T15" fmla="*/ 0 60000 65536"/>
              <a:gd name="T16" fmla="*/ 0 60000 65536"/>
              <a:gd name="T17" fmla="*/ 0 60000 65536"/>
              <a:gd name="T18" fmla="*/ 0 w 5968"/>
              <a:gd name="T19" fmla="*/ 0 h 2968"/>
              <a:gd name="T20" fmla="*/ 5968 w 5968"/>
              <a:gd name="T21" fmla="*/ 2968 h 2968"/>
            </a:gdLst>
            <a:ahLst/>
            <a:cxnLst>
              <a:cxn ang="T12">
                <a:pos x="T0" y="T1"/>
              </a:cxn>
              <a:cxn ang="T13">
                <a:pos x="T2" y="T3"/>
              </a:cxn>
              <a:cxn ang="T14">
                <a:pos x="T4" y="T5"/>
              </a:cxn>
              <a:cxn ang="T15">
                <a:pos x="T6" y="T7"/>
              </a:cxn>
              <a:cxn ang="T16">
                <a:pos x="T8" y="T9"/>
              </a:cxn>
              <a:cxn ang="T17">
                <a:pos x="T10" y="T11"/>
              </a:cxn>
            </a:cxnLst>
            <a:rect l="T18" t="T19" r="T20" b="T21"/>
            <a:pathLst>
              <a:path w="5968" h="2968">
                <a:moveTo>
                  <a:pt x="0" y="2968"/>
                </a:moveTo>
                <a:lnTo>
                  <a:pt x="2939" y="0"/>
                </a:lnTo>
                <a:lnTo>
                  <a:pt x="5968" y="0"/>
                </a:lnTo>
                <a:lnTo>
                  <a:pt x="5968" y="616"/>
                </a:lnTo>
                <a:lnTo>
                  <a:pt x="2939" y="619"/>
                </a:lnTo>
                <a:lnTo>
                  <a:pt x="0" y="2968"/>
                </a:lnTo>
                <a:close/>
              </a:path>
            </a:pathLst>
          </a:custGeom>
          <a:solidFill>
            <a:srgbClr val="FFFF6D"/>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3555" name="Freeform 6"/>
          <p:cNvSpPr>
            <a:spLocks/>
          </p:cNvSpPr>
          <p:nvPr/>
        </p:nvSpPr>
        <p:spPr bwMode="auto">
          <a:xfrm>
            <a:off x="257175" y="2959100"/>
            <a:ext cx="8745538" cy="3771900"/>
          </a:xfrm>
          <a:custGeom>
            <a:avLst/>
            <a:gdLst>
              <a:gd name="T0" fmla="*/ 0 w 5968"/>
              <a:gd name="T1" fmla="*/ 2147483647 h 2376"/>
              <a:gd name="T2" fmla="*/ 2147483647 w 5968"/>
              <a:gd name="T3" fmla="*/ 0 h 2376"/>
              <a:gd name="T4" fmla="*/ 2147483647 w 5968"/>
              <a:gd name="T5" fmla="*/ 0 h 2376"/>
              <a:gd name="T6" fmla="*/ 2147483647 w 5968"/>
              <a:gd name="T7" fmla="*/ 2147483647 h 2376"/>
              <a:gd name="T8" fmla="*/ 2147483647 w 5968"/>
              <a:gd name="T9" fmla="*/ 2147483647 h 2376"/>
              <a:gd name="T10" fmla="*/ 0 w 5968"/>
              <a:gd name="T11" fmla="*/ 2147483647 h 2376"/>
              <a:gd name="T12" fmla="*/ 0 60000 65536"/>
              <a:gd name="T13" fmla="*/ 0 60000 65536"/>
              <a:gd name="T14" fmla="*/ 0 60000 65536"/>
              <a:gd name="T15" fmla="*/ 0 60000 65536"/>
              <a:gd name="T16" fmla="*/ 0 60000 65536"/>
              <a:gd name="T17" fmla="*/ 0 60000 65536"/>
              <a:gd name="T18" fmla="*/ 0 w 5968"/>
              <a:gd name="T19" fmla="*/ 0 h 2376"/>
              <a:gd name="T20" fmla="*/ 5968 w 5968"/>
              <a:gd name="T21" fmla="*/ 2376 h 2376"/>
            </a:gdLst>
            <a:ahLst/>
            <a:cxnLst>
              <a:cxn ang="T12">
                <a:pos x="T0" y="T1"/>
              </a:cxn>
              <a:cxn ang="T13">
                <a:pos x="T2" y="T3"/>
              </a:cxn>
              <a:cxn ang="T14">
                <a:pos x="T4" y="T5"/>
              </a:cxn>
              <a:cxn ang="T15">
                <a:pos x="T6" y="T7"/>
              </a:cxn>
              <a:cxn ang="T16">
                <a:pos x="T8" y="T9"/>
              </a:cxn>
              <a:cxn ang="T17">
                <a:pos x="T10" y="T11"/>
              </a:cxn>
            </a:cxnLst>
            <a:rect l="T18" t="T19" r="T20" b="T21"/>
            <a:pathLst>
              <a:path w="5968" h="2376">
                <a:moveTo>
                  <a:pt x="0" y="2376"/>
                </a:moveTo>
                <a:lnTo>
                  <a:pt x="2928" y="0"/>
                </a:lnTo>
                <a:lnTo>
                  <a:pt x="5968" y="0"/>
                </a:lnTo>
                <a:lnTo>
                  <a:pt x="5968" y="624"/>
                </a:lnTo>
                <a:lnTo>
                  <a:pt x="2949" y="621"/>
                </a:lnTo>
                <a:lnTo>
                  <a:pt x="0" y="2376"/>
                </a:lnTo>
                <a:close/>
              </a:path>
            </a:pathLst>
          </a:custGeom>
          <a:solidFill>
            <a:srgbClr val="FFFF00"/>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3556" name="Freeform 7"/>
          <p:cNvSpPr>
            <a:spLocks/>
          </p:cNvSpPr>
          <p:nvPr/>
        </p:nvSpPr>
        <p:spPr bwMode="auto">
          <a:xfrm>
            <a:off x="250825" y="3933825"/>
            <a:ext cx="8745538" cy="2806700"/>
          </a:xfrm>
          <a:custGeom>
            <a:avLst/>
            <a:gdLst>
              <a:gd name="T0" fmla="*/ 0 w 5968"/>
              <a:gd name="T1" fmla="*/ 2147483647 h 1768"/>
              <a:gd name="T2" fmla="*/ 2147483647 w 5968"/>
              <a:gd name="T3" fmla="*/ 0 h 1768"/>
              <a:gd name="T4" fmla="*/ 2147483647 w 5968"/>
              <a:gd name="T5" fmla="*/ 0 h 1768"/>
              <a:gd name="T6" fmla="*/ 2147483647 w 5968"/>
              <a:gd name="T7" fmla="*/ 2147483647 h 1768"/>
              <a:gd name="T8" fmla="*/ 2147483647 w 5968"/>
              <a:gd name="T9" fmla="*/ 2147483647 h 1768"/>
              <a:gd name="T10" fmla="*/ 0 w 5968"/>
              <a:gd name="T11" fmla="*/ 2147483647 h 1768"/>
              <a:gd name="T12" fmla="*/ 0 60000 65536"/>
              <a:gd name="T13" fmla="*/ 0 60000 65536"/>
              <a:gd name="T14" fmla="*/ 0 60000 65536"/>
              <a:gd name="T15" fmla="*/ 0 60000 65536"/>
              <a:gd name="T16" fmla="*/ 0 60000 65536"/>
              <a:gd name="T17" fmla="*/ 0 60000 65536"/>
              <a:gd name="T18" fmla="*/ 0 w 5968"/>
              <a:gd name="T19" fmla="*/ 0 h 1768"/>
              <a:gd name="T20" fmla="*/ 5968 w 5968"/>
              <a:gd name="T21" fmla="*/ 1768 h 1768"/>
            </a:gdLst>
            <a:ahLst/>
            <a:cxnLst>
              <a:cxn ang="T12">
                <a:pos x="T0" y="T1"/>
              </a:cxn>
              <a:cxn ang="T13">
                <a:pos x="T2" y="T3"/>
              </a:cxn>
              <a:cxn ang="T14">
                <a:pos x="T4" y="T5"/>
              </a:cxn>
              <a:cxn ang="T15">
                <a:pos x="T6" y="T7"/>
              </a:cxn>
              <a:cxn ang="T16">
                <a:pos x="T8" y="T9"/>
              </a:cxn>
              <a:cxn ang="T17">
                <a:pos x="T10" y="T11"/>
              </a:cxn>
            </a:cxnLst>
            <a:rect l="T18" t="T19" r="T20" b="T21"/>
            <a:pathLst>
              <a:path w="5968" h="1768">
                <a:moveTo>
                  <a:pt x="0" y="1768"/>
                </a:moveTo>
                <a:lnTo>
                  <a:pt x="2944" y="0"/>
                </a:lnTo>
                <a:lnTo>
                  <a:pt x="5968" y="0"/>
                </a:lnTo>
                <a:lnTo>
                  <a:pt x="5968" y="584"/>
                </a:lnTo>
                <a:lnTo>
                  <a:pt x="2939" y="592"/>
                </a:lnTo>
                <a:lnTo>
                  <a:pt x="0" y="1768"/>
                </a:lnTo>
                <a:close/>
              </a:path>
            </a:pathLst>
          </a:custGeom>
          <a:solidFill>
            <a:srgbClr val="F0EA00"/>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3557" name="Freeform 8"/>
          <p:cNvSpPr>
            <a:spLocks/>
          </p:cNvSpPr>
          <p:nvPr/>
        </p:nvSpPr>
        <p:spPr bwMode="auto">
          <a:xfrm>
            <a:off x="257175" y="4859338"/>
            <a:ext cx="8745538" cy="1884362"/>
          </a:xfrm>
          <a:custGeom>
            <a:avLst/>
            <a:gdLst>
              <a:gd name="T0" fmla="*/ 0 w 5968"/>
              <a:gd name="T1" fmla="*/ 2147483647 h 1187"/>
              <a:gd name="T2" fmla="*/ 2147483647 w 5968"/>
              <a:gd name="T3" fmla="*/ 2147483647 h 1187"/>
              <a:gd name="T4" fmla="*/ 2147483647 w 5968"/>
              <a:gd name="T5" fmla="*/ 0 h 1187"/>
              <a:gd name="T6" fmla="*/ 2147483647 w 5968"/>
              <a:gd name="T7" fmla="*/ 2147483647 h 1187"/>
              <a:gd name="T8" fmla="*/ 2147483647 w 5968"/>
              <a:gd name="T9" fmla="*/ 2147483647 h 1187"/>
              <a:gd name="T10" fmla="*/ 0 w 5968"/>
              <a:gd name="T11" fmla="*/ 2147483647 h 1187"/>
              <a:gd name="T12" fmla="*/ 0 60000 65536"/>
              <a:gd name="T13" fmla="*/ 0 60000 65536"/>
              <a:gd name="T14" fmla="*/ 0 60000 65536"/>
              <a:gd name="T15" fmla="*/ 0 60000 65536"/>
              <a:gd name="T16" fmla="*/ 0 60000 65536"/>
              <a:gd name="T17" fmla="*/ 0 60000 65536"/>
              <a:gd name="T18" fmla="*/ 0 w 5968"/>
              <a:gd name="T19" fmla="*/ 0 h 1187"/>
              <a:gd name="T20" fmla="*/ 5968 w 5968"/>
              <a:gd name="T21" fmla="*/ 1187 h 1187"/>
            </a:gdLst>
            <a:ahLst/>
            <a:cxnLst>
              <a:cxn ang="T12">
                <a:pos x="T0" y="T1"/>
              </a:cxn>
              <a:cxn ang="T13">
                <a:pos x="T2" y="T3"/>
              </a:cxn>
              <a:cxn ang="T14">
                <a:pos x="T4" y="T5"/>
              </a:cxn>
              <a:cxn ang="T15">
                <a:pos x="T6" y="T7"/>
              </a:cxn>
              <a:cxn ang="T16">
                <a:pos x="T8" y="T9"/>
              </a:cxn>
              <a:cxn ang="T17">
                <a:pos x="T10" y="T11"/>
              </a:cxn>
            </a:cxnLst>
            <a:rect l="T18" t="T19" r="T20" b="T21"/>
            <a:pathLst>
              <a:path w="5968" h="1187">
                <a:moveTo>
                  <a:pt x="0" y="1187"/>
                </a:moveTo>
                <a:lnTo>
                  <a:pt x="2939" y="6"/>
                </a:lnTo>
                <a:lnTo>
                  <a:pt x="5968" y="0"/>
                </a:lnTo>
                <a:lnTo>
                  <a:pt x="5968" y="603"/>
                </a:lnTo>
                <a:lnTo>
                  <a:pt x="2936" y="603"/>
                </a:lnTo>
                <a:lnTo>
                  <a:pt x="0" y="1187"/>
                </a:lnTo>
                <a:close/>
              </a:path>
            </a:pathLst>
          </a:custGeom>
          <a:solidFill>
            <a:srgbClr val="D6D100"/>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3558" name="Text Box 9">
            <a:hlinkClick r:id="rId2" action="ppaction://hlinksldjump"/>
          </p:cNvPr>
          <p:cNvSpPr txBox="1">
            <a:spLocks noChangeArrowheads="1"/>
          </p:cNvSpPr>
          <p:nvPr/>
        </p:nvSpPr>
        <p:spPr bwMode="auto">
          <a:xfrm rot="-965166">
            <a:off x="3690938" y="5384800"/>
            <a:ext cx="9461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t>culture</a:t>
            </a:r>
          </a:p>
        </p:txBody>
      </p:sp>
      <p:sp>
        <p:nvSpPr>
          <p:cNvPr id="23559" name="Text Box 10">
            <a:hlinkClick r:id="rId3" action="ppaction://hlinksldjump"/>
          </p:cNvPr>
          <p:cNvSpPr txBox="1">
            <a:spLocks noChangeArrowheads="1"/>
          </p:cNvSpPr>
          <p:nvPr/>
        </p:nvSpPr>
        <p:spPr bwMode="auto">
          <a:xfrm rot="-1679821">
            <a:off x="2455863" y="4891088"/>
            <a:ext cx="23288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t>hôtellerie, tourisme</a:t>
            </a:r>
          </a:p>
        </p:txBody>
      </p:sp>
      <p:sp>
        <p:nvSpPr>
          <p:cNvPr id="23560" name="Text Box 11">
            <a:hlinkClick r:id="rId4" action="ppaction://hlinksldjump"/>
          </p:cNvPr>
          <p:cNvSpPr txBox="1">
            <a:spLocks noChangeArrowheads="1"/>
          </p:cNvSpPr>
          <p:nvPr/>
        </p:nvSpPr>
        <p:spPr bwMode="auto">
          <a:xfrm rot="-2308331">
            <a:off x="2924175" y="3851275"/>
            <a:ext cx="18923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t>communication</a:t>
            </a:r>
          </a:p>
        </p:txBody>
      </p:sp>
      <p:sp>
        <p:nvSpPr>
          <p:cNvPr id="23561" name="Text Box 13">
            <a:hlinkClick r:id="rId5" action="ppaction://hlinksldjump"/>
          </p:cNvPr>
          <p:cNvSpPr txBox="1">
            <a:spLocks noChangeArrowheads="1"/>
          </p:cNvSpPr>
          <p:nvPr/>
        </p:nvSpPr>
        <p:spPr bwMode="auto">
          <a:xfrm rot="-2705941">
            <a:off x="1081087" y="3763963"/>
            <a:ext cx="41751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t>enseignement, formation recherche</a:t>
            </a:r>
          </a:p>
        </p:txBody>
      </p:sp>
      <p:sp>
        <p:nvSpPr>
          <p:cNvPr id="23562" name="Text Box 17"/>
          <p:cNvSpPr txBox="1">
            <a:spLocks noChangeArrowheads="1"/>
          </p:cNvSpPr>
          <p:nvPr/>
        </p:nvSpPr>
        <p:spPr bwMode="auto">
          <a:xfrm>
            <a:off x="4775200" y="2979738"/>
            <a:ext cx="2414588"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t>Documentalistes</a:t>
            </a:r>
          </a:p>
          <a:p>
            <a:pPr eaLnBrk="1" hangingPunct="1"/>
            <a:r>
              <a:rPr lang="fr-FR" altLang="fr-FR" sz="1400" dirty="0"/>
              <a:t>Traducteur</a:t>
            </a:r>
          </a:p>
          <a:p>
            <a:pPr eaLnBrk="1" hangingPunct="1"/>
            <a:r>
              <a:rPr lang="fr-FR" altLang="fr-FR" sz="1400" dirty="0"/>
              <a:t>Interprète </a:t>
            </a:r>
          </a:p>
          <a:p>
            <a:pPr eaLnBrk="1" hangingPunct="1"/>
            <a:r>
              <a:rPr lang="fr-FR" altLang="fr-FR" sz="1400" dirty="0"/>
              <a:t>Assistant de communication</a:t>
            </a:r>
          </a:p>
        </p:txBody>
      </p:sp>
      <p:sp>
        <p:nvSpPr>
          <p:cNvPr id="23563" name="Text Box 18"/>
          <p:cNvSpPr txBox="1">
            <a:spLocks noChangeArrowheads="1"/>
          </p:cNvSpPr>
          <p:nvPr/>
        </p:nvSpPr>
        <p:spPr bwMode="auto">
          <a:xfrm>
            <a:off x="4787900" y="3933825"/>
            <a:ext cx="4176713"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t>Guide interprète</a:t>
            </a:r>
          </a:p>
          <a:p>
            <a:pPr eaLnBrk="1" hangingPunct="1"/>
            <a:r>
              <a:rPr lang="fr-FR" altLang="fr-FR" sz="1400" dirty="0"/>
              <a:t>Chargé de promotion touristique</a:t>
            </a:r>
          </a:p>
          <a:p>
            <a:pPr eaLnBrk="1" hangingPunct="1"/>
            <a:r>
              <a:rPr lang="fr-FR" altLang="fr-FR" sz="1400" dirty="0"/>
              <a:t>Agent d’accueil</a:t>
            </a:r>
          </a:p>
          <a:p>
            <a:pPr eaLnBrk="1" hangingPunct="1"/>
            <a:r>
              <a:rPr lang="fr-FR" altLang="fr-FR" sz="1400" dirty="0"/>
              <a:t>Animateur</a:t>
            </a:r>
          </a:p>
        </p:txBody>
      </p:sp>
      <p:sp>
        <p:nvSpPr>
          <p:cNvPr id="23564" name="Text Box 19"/>
          <p:cNvSpPr txBox="1">
            <a:spLocks noChangeArrowheads="1"/>
          </p:cNvSpPr>
          <p:nvPr/>
        </p:nvSpPr>
        <p:spPr bwMode="auto">
          <a:xfrm>
            <a:off x="4787900" y="1989138"/>
            <a:ext cx="268287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t>Professeur des écoles</a:t>
            </a:r>
          </a:p>
          <a:p>
            <a:pPr eaLnBrk="1" hangingPunct="1"/>
            <a:r>
              <a:rPr lang="fr-FR" altLang="fr-FR" sz="1400" dirty="0"/>
              <a:t>Professeur de langues vivantes</a:t>
            </a:r>
          </a:p>
          <a:p>
            <a:pPr eaLnBrk="1" hangingPunct="1"/>
            <a:r>
              <a:rPr lang="fr-FR" altLang="fr-FR" sz="1400" dirty="0"/>
              <a:t>Formateur en langues</a:t>
            </a:r>
          </a:p>
          <a:p>
            <a:pPr eaLnBrk="1" hangingPunct="1"/>
            <a:r>
              <a:rPr lang="fr-FR" altLang="fr-FR" sz="1400" dirty="0"/>
              <a:t>Maitre de conférence</a:t>
            </a:r>
          </a:p>
        </p:txBody>
      </p:sp>
      <p:sp>
        <p:nvSpPr>
          <p:cNvPr id="23565" name="Text Box 20"/>
          <p:cNvSpPr txBox="1">
            <a:spLocks noChangeArrowheads="1"/>
          </p:cNvSpPr>
          <p:nvPr/>
        </p:nvSpPr>
        <p:spPr bwMode="auto">
          <a:xfrm>
            <a:off x="4775200" y="5105400"/>
            <a:ext cx="2101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t>Médiateur culturel</a:t>
            </a:r>
          </a:p>
        </p:txBody>
      </p:sp>
      <p:sp>
        <p:nvSpPr>
          <p:cNvPr id="23566" name="AutoShape 33"/>
          <p:cNvSpPr>
            <a:spLocks noChangeArrowheads="1"/>
          </p:cNvSpPr>
          <p:nvPr/>
        </p:nvSpPr>
        <p:spPr bwMode="auto">
          <a:xfrm>
            <a:off x="0" y="0"/>
            <a:ext cx="3384550" cy="1152525"/>
          </a:xfrm>
          <a:prstGeom prst="foldedCorner">
            <a:avLst>
              <a:gd name="adj" fmla="val 12500"/>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3200" dirty="0"/>
              <a:t>Après des études de LLCER</a:t>
            </a:r>
          </a:p>
        </p:txBody>
      </p:sp>
      <p:sp>
        <p:nvSpPr>
          <p:cNvPr id="23567" name="Text Box 17"/>
          <p:cNvSpPr txBox="1">
            <a:spLocks noChangeArrowheads="1"/>
          </p:cNvSpPr>
          <p:nvPr/>
        </p:nvSpPr>
        <p:spPr bwMode="auto">
          <a:xfrm>
            <a:off x="7040563" y="2997200"/>
            <a:ext cx="192405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t>Concepteur-rédacteur</a:t>
            </a:r>
          </a:p>
          <a:p>
            <a:pPr eaLnBrk="1" hangingPunct="1"/>
            <a:r>
              <a:rPr lang="fr-FR" altLang="fr-FR" sz="1400" dirty="0"/>
              <a:t>Journaliste</a:t>
            </a:r>
          </a:p>
          <a:p>
            <a:pPr eaLnBrk="1" hangingPunct="1"/>
            <a:r>
              <a:rPr lang="fr-FR" altLang="fr-FR" sz="1400" dirty="0"/>
              <a:t>Bibliothécaire</a:t>
            </a:r>
          </a:p>
        </p:txBody>
      </p:sp>
      <p:sp>
        <p:nvSpPr>
          <p:cNvPr id="16" name="Bouton d'action : Retour 15">
            <a:hlinkClick r:id="rId6" action="ppaction://hlinksldjump" highlightClick="1"/>
          </p:cNvPr>
          <p:cNvSpPr/>
          <p:nvPr/>
        </p:nvSpPr>
        <p:spPr>
          <a:xfrm>
            <a:off x="8318500" y="360363"/>
            <a:ext cx="487363" cy="431800"/>
          </a:xfrm>
          <a:prstGeom prst="actionButtonReturn">
            <a:avLst/>
          </a:prstGeom>
          <a:solidFill>
            <a:schemeClr val="bg1">
              <a:lumMod val="8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Tree>
    <p:extLst>
      <p:ext uri="{BB962C8B-B14F-4D97-AF65-F5344CB8AC3E}">
        <p14:creationId xmlns:p14="http://schemas.microsoft.com/office/powerpoint/2010/main" val="3736034625"/>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AutoShape 8"/>
          <p:cNvSpPr>
            <a:spLocks noChangeArrowheads="1"/>
          </p:cNvSpPr>
          <p:nvPr/>
        </p:nvSpPr>
        <p:spPr bwMode="auto">
          <a:xfrm>
            <a:off x="5173105" y="5154612"/>
            <a:ext cx="3552825" cy="1006475"/>
          </a:xfrm>
          <a:prstGeom prst="roundRect">
            <a:avLst>
              <a:gd name="adj" fmla="val 16667"/>
            </a:avLst>
          </a:prstGeom>
          <a:solidFill>
            <a:srgbClr val="CCFF66"/>
          </a:solidFill>
          <a:ln>
            <a:noFill/>
          </a:ln>
          <a:extLst>
            <a:ext uri="{91240B29-F687-4F45-9708-019B960494DF}">
              <a14:hiddenLine xmlns:a14="http://schemas.microsoft.com/office/drawing/2010/main" w="25400">
                <a:solidFill>
                  <a:srgbClr val="000000"/>
                </a:solidFill>
                <a:round/>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fr-FR" altLang="fr-FR" sz="1600" dirty="0"/>
              <a:t>russe, allemand, </a:t>
            </a:r>
          </a:p>
          <a:p>
            <a:pPr algn="r"/>
            <a:r>
              <a:rPr lang="fr-FR" altLang="fr-FR" sz="1600" dirty="0"/>
              <a:t>anglais, polonais, </a:t>
            </a:r>
          </a:p>
          <a:p>
            <a:pPr algn="r"/>
            <a:r>
              <a:rPr lang="fr-FR" altLang="fr-FR" sz="1600" dirty="0"/>
              <a:t>bulgare, hongrois, serbe/croate, tchèque, slovaque, roumain </a:t>
            </a:r>
          </a:p>
        </p:txBody>
      </p:sp>
      <p:sp>
        <p:nvSpPr>
          <p:cNvPr id="16389" name="AutoShape 8"/>
          <p:cNvSpPr>
            <a:spLocks noChangeArrowheads="1"/>
          </p:cNvSpPr>
          <p:nvPr/>
        </p:nvSpPr>
        <p:spPr bwMode="auto">
          <a:xfrm>
            <a:off x="5176043" y="3615598"/>
            <a:ext cx="3614738" cy="832510"/>
          </a:xfrm>
          <a:prstGeom prst="roundRect">
            <a:avLst>
              <a:gd name="adj" fmla="val 16667"/>
            </a:avLst>
          </a:prstGeom>
          <a:solidFill>
            <a:srgbClr val="CCFF66"/>
          </a:solidFill>
          <a:ln>
            <a:noFill/>
          </a:ln>
          <a:extLst>
            <a:ext uri="{91240B29-F687-4F45-9708-019B960494DF}">
              <a14:hiddenLine xmlns:a14="http://schemas.microsoft.com/office/drawing/2010/main" w="25400">
                <a:solidFill>
                  <a:srgbClr val="000000"/>
                </a:solidFill>
                <a:round/>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fr-FR" altLang="fr-FR" sz="1600" dirty="0" err="1" smtClean="0"/>
              <a:t>espagnol,anglais</a:t>
            </a:r>
            <a:endParaRPr lang="fr-FR" altLang="fr-FR" sz="1600" dirty="0"/>
          </a:p>
          <a:p>
            <a:pPr algn="r"/>
            <a:r>
              <a:rPr lang="fr-FR" altLang="fr-FR" sz="1600" dirty="0"/>
              <a:t>italien, turc, grec moderne, portugais, arabe, persan, roumain, hébreu, grec </a:t>
            </a:r>
          </a:p>
        </p:txBody>
      </p:sp>
      <p:sp>
        <p:nvSpPr>
          <p:cNvPr id="16390" name="AutoShape 8"/>
          <p:cNvSpPr>
            <a:spLocks noChangeArrowheads="1"/>
          </p:cNvSpPr>
          <p:nvPr/>
        </p:nvSpPr>
        <p:spPr bwMode="auto">
          <a:xfrm>
            <a:off x="5207793" y="1955006"/>
            <a:ext cx="3960813" cy="717550"/>
          </a:xfrm>
          <a:prstGeom prst="roundRect">
            <a:avLst>
              <a:gd name="adj" fmla="val 16667"/>
            </a:avLst>
          </a:prstGeom>
          <a:solidFill>
            <a:srgbClr val="CCFF66"/>
          </a:solidFill>
          <a:ln>
            <a:noFill/>
          </a:ln>
          <a:extLst>
            <a:ext uri="{91240B29-F687-4F45-9708-019B960494DF}">
              <a14:hiddenLine xmlns:a14="http://schemas.microsoft.com/office/drawing/2010/main" w="25400">
                <a:solidFill>
                  <a:srgbClr val="000000"/>
                </a:solidFill>
                <a:round/>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fr-FR" altLang="fr-FR" sz="1600" dirty="0"/>
              <a:t>anglais, allemand, </a:t>
            </a:r>
          </a:p>
          <a:p>
            <a:pPr algn="r"/>
            <a:r>
              <a:rPr lang="fr-FR" altLang="fr-FR" sz="1600" dirty="0"/>
              <a:t>danois, néerlandais, norvégien, suédois, alsacien </a:t>
            </a:r>
          </a:p>
        </p:txBody>
      </p:sp>
      <p:sp>
        <p:nvSpPr>
          <p:cNvPr id="16391" name="Titre 1"/>
          <p:cNvSpPr>
            <a:spLocks noGrp="1"/>
          </p:cNvSpPr>
          <p:nvPr>
            <p:ph type="title"/>
          </p:nvPr>
        </p:nvSpPr>
        <p:spPr>
          <a:xfrm>
            <a:off x="949325" y="265113"/>
            <a:ext cx="7024744" cy="1143000"/>
          </a:xfrm>
        </p:spPr>
        <p:txBody>
          <a:bodyPr>
            <a:normAutofit fontScale="90000"/>
          </a:bodyPr>
          <a:lstStyle/>
          <a:p>
            <a:r>
              <a:rPr lang="fr-FR" altLang="fr-FR" dirty="0"/>
              <a:t>langues et interculturalité</a:t>
            </a:r>
          </a:p>
        </p:txBody>
      </p:sp>
      <p:sp>
        <p:nvSpPr>
          <p:cNvPr id="16392" name="Line 35"/>
          <p:cNvSpPr>
            <a:spLocks noChangeShapeType="1"/>
          </p:cNvSpPr>
          <p:nvPr/>
        </p:nvSpPr>
        <p:spPr bwMode="auto">
          <a:xfrm flipV="1">
            <a:off x="3611563" y="2077243"/>
            <a:ext cx="948308" cy="743744"/>
          </a:xfrm>
          <a:prstGeom prst="line">
            <a:avLst/>
          </a:prstGeom>
          <a:noFill/>
          <a:ln w="25400">
            <a:solidFill>
              <a:srgbClr val="99CC00"/>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16393" name="Line 35"/>
          <p:cNvSpPr>
            <a:spLocks noChangeShapeType="1"/>
          </p:cNvSpPr>
          <p:nvPr/>
        </p:nvSpPr>
        <p:spPr bwMode="auto">
          <a:xfrm>
            <a:off x="3635374" y="2790825"/>
            <a:ext cx="987425" cy="358775"/>
          </a:xfrm>
          <a:prstGeom prst="line">
            <a:avLst/>
          </a:prstGeom>
          <a:noFill/>
          <a:ln w="25400">
            <a:solidFill>
              <a:srgbClr val="99CC00"/>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16394" name="Line 35"/>
          <p:cNvSpPr>
            <a:spLocks noChangeShapeType="1"/>
          </p:cNvSpPr>
          <p:nvPr/>
        </p:nvSpPr>
        <p:spPr bwMode="auto">
          <a:xfrm>
            <a:off x="3635375" y="2820988"/>
            <a:ext cx="1220788" cy="1614487"/>
          </a:xfrm>
          <a:prstGeom prst="line">
            <a:avLst/>
          </a:prstGeom>
          <a:noFill/>
          <a:ln w="25400">
            <a:solidFill>
              <a:srgbClr val="99CC00"/>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16395" name="Oval 12"/>
          <p:cNvSpPr>
            <a:spLocks noChangeArrowheads="1"/>
          </p:cNvSpPr>
          <p:nvPr/>
        </p:nvSpPr>
        <p:spPr bwMode="auto">
          <a:xfrm rot="-135066">
            <a:off x="3354388" y="2617788"/>
            <a:ext cx="388937" cy="346075"/>
          </a:xfrm>
          <a:prstGeom prst="ellipse">
            <a:avLst/>
          </a:prstGeom>
          <a:solidFill>
            <a:srgbClr val="99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fr-FR" altLang="fr-FR" sz="2400" dirty="0">
              <a:latin typeface="Times New Roman" pitchFamily="18" charset="0"/>
            </a:endParaRPr>
          </a:p>
        </p:txBody>
      </p:sp>
      <p:sp>
        <p:nvSpPr>
          <p:cNvPr id="16396" name="Oval 109"/>
          <p:cNvSpPr>
            <a:spLocks noChangeArrowheads="1"/>
          </p:cNvSpPr>
          <p:nvPr/>
        </p:nvSpPr>
        <p:spPr bwMode="auto">
          <a:xfrm rot="-135066">
            <a:off x="315913" y="3146425"/>
            <a:ext cx="290512" cy="236538"/>
          </a:xfrm>
          <a:prstGeom prst="ellipse">
            <a:avLst/>
          </a:prstGeom>
          <a:solidFill>
            <a:srgbClr val="99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fr-FR" altLang="fr-FR" sz="2400" dirty="0">
              <a:latin typeface="Times New Roman" pitchFamily="18" charset="0"/>
            </a:endParaRPr>
          </a:p>
        </p:txBody>
      </p:sp>
      <p:sp>
        <p:nvSpPr>
          <p:cNvPr id="16397" name="Line 110"/>
          <p:cNvSpPr>
            <a:spLocks noChangeShapeType="1"/>
          </p:cNvSpPr>
          <p:nvPr/>
        </p:nvSpPr>
        <p:spPr bwMode="auto">
          <a:xfrm rot="5400000">
            <a:off x="2971800" y="3189288"/>
            <a:ext cx="0" cy="0"/>
          </a:xfrm>
          <a:prstGeom prst="line">
            <a:avLst/>
          </a:prstGeom>
          <a:noFill/>
          <a:ln w="9525">
            <a:solidFill>
              <a:srgbClr val="FF9900"/>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16398" name="Line 114"/>
          <p:cNvSpPr>
            <a:spLocks noChangeShapeType="1"/>
          </p:cNvSpPr>
          <p:nvPr/>
        </p:nvSpPr>
        <p:spPr bwMode="auto">
          <a:xfrm rot="5400000">
            <a:off x="-62706" y="3821907"/>
            <a:ext cx="928687" cy="0"/>
          </a:xfrm>
          <a:prstGeom prst="line">
            <a:avLst/>
          </a:prstGeom>
          <a:noFill/>
          <a:ln w="25400">
            <a:solidFill>
              <a:srgbClr val="99CC00"/>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16399" name="Text Box 76"/>
          <p:cNvSpPr txBox="1">
            <a:spLocks noChangeArrowheads="1"/>
          </p:cNvSpPr>
          <p:nvPr/>
        </p:nvSpPr>
        <p:spPr bwMode="auto">
          <a:xfrm rot="-1366156">
            <a:off x="546100" y="1876425"/>
            <a:ext cx="806450" cy="401638"/>
          </a:xfrm>
          <a:prstGeom prst="rect">
            <a:avLst/>
          </a:prstGeom>
          <a:solidFill>
            <a:srgbClr val="99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2000" dirty="0"/>
              <a:t>3 ans</a:t>
            </a:r>
          </a:p>
        </p:txBody>
      </p:sp>
      <p:sp>
        <p:nvSpPr>
          <p:cNvPr id="16400" name="AutoShape 93"/>
          <p:cNvSpPr>
            <a:spLocks noChangeArrowheads="1"/>
          </p:cNvSpPr>
          <p:nvPr/>
        </p:nvSpPr>
        <p:spPr bwMode="auto">
          <a:xfrm>
            <a:off x="365125" y="2352675"/>
            <a:ext cx="3198813" cy="931863"/>
          </a:xfrm>
          <a:prstGeom prst="roundRect">
            <a:avLst>
              <a:gd name="adj" fmla="val 16667"/>
            </a:avLst>
          </a:prstGeom>
          <a:solidFill>
            <a:schemeClr val="bg1"/>
          </a:solidFill>
          <a:ln w="38100">
            <a:solidFill>
              <a:srgbClr val="99CC00"/>
            </a:solidFill>
            <a:round/>
            <a:headEnd/>
            <a:tailEnd/>
          </a:ln>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2400" b="1" dirty="0"/>
              <a:t>Langues et Interculturalité (LI)</a:t>
            </a:r>
          </a:p>
        </p:txBody>
      </p:sp>
      <p:sp>
        <p:nvSpPr>
          <p:cNvPr id="16401" name="AutoShape 10"/>
          <p:cNvSpPr>
            <a:spLocks noChangeArrowheads="1"/>
          </p:cNvSpPr>
          <p:nvPr/>
        </p:nvSpPr>
        <p:spPr bwMode="auto">
          <a:xfrm>
            <a:off x="4559871" y="1736018"/>
            <a:ext cx="2800350" cy="431800"/>
          </a:xfrm>
          <a:prstGeom prst="roundRect">
            <a:avLst>
              <a:gd name="adj" fmla="val 16667"/>
            </a:avLst>
          </a:prstGeom>
          <a:solidFill>
            <a:schemeClr val="bg1"/>
          </a:solidFill>
          <a:ln w="25400">
            <a:solidFill>
              <a:srgbClr val="99CC00"/>
            </a:solidFill>
            <a:round/>
            <a:headEnd/>
            <a:tailEnd/>
          </a:ln>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fr-FR" altLang="fr-FR" sz="2000" dirty="0"/>
              <a:t>Ensemble germanique</a:t>
            </a:r>
          </a:p>
        </p:txBody>
      </p:sp>
      <p:sp>
        <p:nvSpPr>
          <p:cNvPr id="16402" name="AutoShape 10"/>
          <p:cNvSpPr>
            <a:spLocks noChangeArrowheads="1"/>
          </p:cNvSpPr>
          <p:nvPr/>
        </p:nvSpPr>
        <p:spPr bwMode="auto">
          <a:xfrm>
            <a:off x="4644008" y="3123406"/>
            <a:ext cx="3171825" cy="504825"/>
          </a:xfrm>
          <a:prstGeom prst="roundRect">
            <a:avLst>
              <a:gd name="adj" fmla="val 16667"/>
            </a:avLst>
          </a:prstGeom>
          <a:solidFill>
            <a:schemeClr val="bg1"/>
          </a:solidFill>
          <a:ln w="25400">
            <a:solidFill>
              <a:srgbClr val="99CC00"/>
            </a:solidFill>
            <a:round/>
            <a:headEnd/>
            <a:tailEnd/>
          </a:ln>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fr-FR" altLang="fr-FR" sz="2000" dirty="0"/>
              <a:t>Ensemble méditerranéen</a:t>
            </a:r>
          </a:p>
        </p:txBody>
      </p:sp>
      <p:sp>
        <p:nvSpPr>
          <p:cNvPr id="16403" name="AutoShape 10"/>
          <p:cNvSpPr>
            <a:spLocks noChangeArrowheads="1"/>
          </p:cNvSpPr>
          <p:nvPr/>
        </p:nvSpPr>
        <p:spPr bwMode="auto">
          <a:xfrm>
            <a:off x="4856163" y="4435475"/>
            <a:ext cx="2519362" cy="719137"/>
          </a:xfrm>
          <a:prstGeom prst="roundRect">
            <a:avLst>
              <a:gd name="adj" fmla="val 16667"/>
            </a:avLst>
          </a:prstGeom>
          <a:solidFill>
            <a:schemeClr val="bg1"/>
          </a:solidFill>
          <a:ln w="25400">
            <a:solidFill>
              <a:srgbClr val="99CC00"/>
            </a:solidFill>
            <a:round/>
            <a:headEnd/>
            <a:tailEnd/>
          </a:ln>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fr-FR" altLang="fr-FR" sz="2000" dirty="0"/>
              <a:t>Ensemble Europe centrale et orientale</a:t>
            </a:r>
          </a:p>
        </p:txBody>
      </p:sp>
      <p:sp>
        <p:nvSpPr>
          <p:cNvPr id="16404" name="Rectangle 19"/>
          <p:cNvSpPr>
            <a:spLocks noChangeArrowheads="1"/>
          </p:cNvSpPr>
          <p:nvPr/>
        </p:nvSpPr>
        <p:spPr bwMode="auto">
          <a:xfrm>
            <a:off x="511175" y="3573463"/>
            <a:ext cx="3238500"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ts val="600"/>
              </a:spcBef>
            </a:pPr>
            <a:r>
              <a:rPr lang="fr-FR" altLang="fr-FR" sz="2000" dirty="0"/>
              <a:t>3 langues obligatoires</a:t>
            </a:r>
          </a:p>
          <a:p>
            <a:pPr eaLnBrk="1" hangingPunct="1">
              <a:spcBef>
                <a:spcPts val="600"/>
              </a:spcBef>
            </a:pPr>
            <a:r>
              <a:rPr lang="fr-FR" altLang="fr-FR" sz="2000" dirty="0">
                <a:solidFill>
                  <a:srgbClr val="000000"/>
                </a:solidFill>
              </a:rPr>
              <a:t>choix par aires culturelles ou géopolitiques</a:t>
            </a:r>
          </a:p>
        </p:txBody>
      </p:sp>
      <p:sp>
        <p:nvSpPr>
          <p:cNvPr id="34" name="Bouton d'action : Retour 33">
            <a:hlinkClick r:id="rId2" action="ppaction://hlinksldjump" highlightClick="1"/>
          </p:cNvPr>
          <p:cNvSpPr/>
          <p:nvPr/>
        </p:nvSpPr>
        <p:spPr>
          <a:xfrm>
            <a:off x="8459788" y="836613"/>
            <a:ext cx="487362" cy="431800"/>
          </a:xfrm>
          <a:prstGeom prst="actionButtonReturn">
            <a:avLst/>
          </a:prstGeom>
          <a:solidFill>
            <a:schemeClr val="bg1">
              <a:lumMod val="8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Tree>
    <p:extLst>
      <p:ext uri="{BB962C8B-B14F-4D97-AF65-F5344CB8AC3E}">
        <p14:creationId xmlns:p14="http://schemas.microsoft.com/office/powerpoint/2010/main" val="36577456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reeform 5"/>
          <p:cNvSpPr>
            <a:spLocks/>
          </p:cNvSpPr>
          <p:nvPr/>
        </p:nvSpPr>
        <p:spPr bwMode="auto">
          <a:xfrm>
            <a:off x="257175" y="2006600"/>
            <a:ext cx="8745538" cy="4711700"/>
          </a:xfrm>
          <a:custGeom>
            <a:avLst/>
            <a:gdLst>
              <a:gd name="T0" fmla="*/ 0 w 5968"/>
              <a:gd name="T1" fmla="*/ 2147483647 h 2968"/>
              <a:gd name="T2" fmla="*/ 2147483647 w 5968"/>
              <a:gd name="T3" fmla="*/ 0 h 2968"/>
              <a:gd name="T4" fmla="*/ 2147483647 w 5968"/>
              <a:gd name="T5" fmla="*/ 0 h 2968"/>
              <a:gd name="T6" fmla="*/ 2147483647 w 5968"/>
              <a:gd name="T7" fmla="*/ 2147483647 h 2968"/>
              <a:gd name="T8" fmla="*/ 2147483647 w 5968"/>
              <a:gd name="T9" fmla="*/ 2147483647 h 2968"/>
              <a:gd name="T10" fmla="*/ 0 w 5968"/>
              <a:gd name="T11" fmla="*/ 2147483647 h 2968"/>
              <a:gd name="T12" fmla="*/ 0 60000 65536"/>
              <a:gd name="T13" fmla="*/ 0 60000 65536"/>
              <a:gd name="T14" fmla="*/ 0 60000 65536"/>
              <a:gd name="T15" fmla="*/ 0 60000 65536"/>
              <a:gd name="T16" fmla="*/ 0 60000 65536"/>
              <a:gd name="T17" fmla="*/ 0 60000 65536"/>
              <a:gd name="T18" fmla="*/ 0 w 5968"/>
              <a:gd name="T19" fmla="*/ 0 h 2968"/>
              <a:gd name="T20" fmla="*/ 5968 w 5968"/>
              <a:gd name="T21" fmla="*/ 2968 h 2968"/>
            </a:gdLst>
            <a:ahLst/>
            <a:cxnLst>
              <a:cxn ang="T12">
                <a:pos x="T0" y="T1"/>
              </a:cxn>
              <a:cxn ang="T13">
                <a:pos x="T2" y="T3"/>
              </a:cxn>
              <a:cxn ang="T14">
                <a:pos x="T4" y="T5"/>
              </a:cxn>
              <a:cxn ang="T15">
                <a:pos x="T6" y="T7"/>
              </a:cxn>
              <a:cxn ang="T16">
                <a:pos x="T8" y="T9"/>
              </a:cxn>
              <a:cxn ang="T17">
                <a:pos x="T10" y="T11"/>
              </a:cxn>
            </a:cxnLst>
            <a:rect l="T18" t="T19" r="T20" b="T21"/>
            <a:pathLst>
              <a:path w="5968" h="2968">
                <a:moveTo>
                  <a:pt x="0" y="2968"/>
                </a:moveTo>
                <a:lnTo>
                  <a:pt x="2939" y="0"/>
                </a:lnTo>
                <a:lnTo>
                  <a:pt x="5968" y="0"/>
                </a:lnTo>
                <a:lnTo>
                  <a:pt x="5968" y="616"/>
                </a:lnTo>
                <a:lnTo>
                  <a:pt x="2939" y="619"/>
                </a:lnTo>
                <a:lnTo>
                  <a:pt x="0" y="2968"/>
                </a:lnTo>
                <a:close/>
              </a:path>
            </a:pathLst>
          </a:custGeom>
          <a:solidFill>
            <a:srgbClr val="CFFF47"/>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4579" name="Freeform 6"/>
          <p:cNvSpPr>
            <a:spLocks/>
          </p:cNvSpPr>
          <p:nvPr/>
        </p:nvSpPr>
        <p:spPr bwMode="auto">
          <a:xfrm>
            <a:off x="257175" y="2959100"/>
            <a:ext cx="8745538" cy="3771900"/>
          </a:xfrm>
          <a:custGeom>
            <a:avLst/>
            <a:gdLst>
              <a:gd name="T0" fmla="*/ 0 w 5968"/>
              <a:gd name="T1" fmla="*/ 2147483647 h 2376"/>
              <a:gd name="T2" fmla="*/ 2147483647 w 5968"/>
              <a:gd name="T3" fmla="*/ 0 h 2376"/>
              <a:gd name="T4" fmla="*/ 2147483647 w 5968"/>
              <a:gd name="T5" fmla="*/ 0 h 2376"/>
              <a:gd name="T6" fmla="*/ 2147483647 w 5968"/>
              <a:gd name="T7" fmla="*/ 2147483647 h 2376"/>
              <a:gd name="T8" fmla="*/ 2147483647 w 5968"/>
              <a:gd name="T9" fmla="*/ 2147483647 h 2376"/>
              <a:gd name="T10" fmla="*/ 0 w 5968"/>
              <a:gd name="T11" fmla="*/ 2147483647 h 2376"/>
              <a:gd name="T12" fmla="*/ 0 60000 65536"/>
              <a:gd name="T13" fmla="*/ 0 60000 65536"/>
              <a:gd name="T14" fmla="*/ 0 60000 65536"/>
              <a:gd name="T15" fmla="*/ 0 60000 65536"/>
              <a:gd name="T16" fmla="*/ 0 60000 65536"/>
              <a:gd name="T17" fmla="*/ 0 60000 65536"/>
              <a:gd name="T18" fmla="*/ 0 w 5968"/>
              <a:gd name="T19" fmla="*/ 0 h 2376"/>
              <a:gd name="T20" fmla="*/ 5968 w 5968"/>
              <a:gd name="T21" fmla="*/ 2376 h 2376"/>
            </a:gdLst>
            <a:ahLst/>
            <a:cxnLst>
              <a:cxn ang="T12">
                <a:pos x="T0" y="T1"/>
              </a:cxn>
              <a:cxn ang="T13">
                <a:pos x="T2" y="T3"/>
              </a:cxn>
              <a:cxn ang="T14">
                <a:pos x="T4" y="T5"/>
              </a:cxn>
              <a:cxn ang="T15">
                <a:pos x="T6" y="T7"/>
              </a:cxn>
              <a:cxn ang="T16">
                <a:pos x="T8" y="T9"/>
              </a:cxn>
              <a:cxn ang="T17">
                <a:pos x="T10" y="T11"/>
              </a:cxn>
            </a:cxnLst>
            <a:rect l="T18" t="T19" r="T20" b="T21"/>
            <a:pathLst>
              <a:path w="5968" h="2376">
                <a:moveTo>
                  <a:pt x="0" y="2376"/>
                </a:moveTo>
                <a:lnTo>
                  <a:pt x="2928" y="0"/>
                </a:lnTo>
                <a:lnTo>
                  <a:pt x="5968" y="0"/>
                </a:lnTo>
                <a:lnTo>
                  <a:pt x="5968" y="624"/>
                </a:lnTo>
                <a:lnTo>
                  <a:pt x="2949" y="621"/>
                </a:lnTo>
                <a:lnTo>
                  <a:pt x="0" y="2376"/>
                </a:lnTo>
                <a:close/>
              </a:path>
            </a:pathLst>
          </a:custGeom>
          <a:solidFill>
            <a:srgbClr val="BBFE00"/>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4580" name="Freeform 7"/>
          <p:cNvSpPr>
            <a:spLocks/>
          </p:cNvSpPr>
          <p:nvPr/>
        </p:nvSpPr>
        <p:spPr bwMode="auto">
          <a:xfrm>
            <a:off x="250825" y="3933825"/>
            <a:ext cx="8745538" cy="2806700"/>
          </a:xfrm>
          <a:custGeom>
            <a:avLst/>
            <a:gdLst>
              <a:gd name="T0" fmla="*/ 0 w 5968"/>
              <a:gd name="T1" fmla="*/ 2147483647 h 1768"/>
              <a:gd name="T2" fmla="*/ 2147483647 w 5968"/>
              <a:gd name="T3" fmla="*/ 0 h 1768"/>
              <a:gd name="T4" fmla="*/ 2147483647 w 5968"/>
              <a:gd name="T5" fmla="*/ 0 h 1768"/>
              <a:gd name="T6" fmla="*/ 2147483647 w 5968"/>
              <a:gd name="T7" fmla="*/ 2147483647 h 1768"/>
              <a:gd name="T8" fmla="*/ 2147483647 w 5968"/>
              <a:gd name="T9" fmla="*/ 2147483647 h 1768"/>
              <a:gd name="T10" fmla="*/ 0 w 5968"/>
              <a:gd name="T11" fmla="*/ 2147483647 h 1768"/>
              <a:gd name="T12" fmla="*/ 0 60000 65536"/>
              <a:gd name="T13" fmla="*/ 0 60000 65536"/>
              <a:gd name="T14" fmla="*/ 0 60000 65536"/>
              <a:gd name="T15" fmla="*/ 0 60000 65536"/>
              <a:gd name="T16" fmla="*/ 0 60000 65536"/>
              <a:gd name="T17" fmla="*/ 0 60000 65536"/>
              <a:gd name="T18" fmla="*/ 0 w 5968"/>
              <a:gd name="T19" fmla="*/ 0 h 1768"/>
              <a:gd name="T20" fmla="*/ 5968 w 5968"/>
              <a:gd name="T21" fmla="*/ 1768 h 1768"/>
            </a:gdLst>
            <a:ahLst/>
            <a:cxnLst>
              <a:cxn ang="T12">
                <a:pos x="T0" y="T1"/>
              </a:cxn>
              <a:cxn ang="T13">
                <a:pos x="T2" y="T3"/>
              </a:cxn>
              <a:cxn ang="T14">
                <a:pos x="T4" y="T5"/>
              </a:cxn>
              <a:cxn ang="T15">
                <a:pos x="T6" y="T7"/>
              </a:cxn>
              <a:cxn ang="T16">
                <a:pos x="T8" y="T9"/>
              </a:cxn>
              <a:cxn ang="T17">
                <a:pos x="T10" y="T11"/>
              </a:cxn>
            </a:cxnLst>
            <a:rect l="T18" t="T19" r="T20" b="T21"/>
            <a:pathLst>
              <a:path w="5968" h="1768">
                <a:moveTo>
                  <a:pt x="0" y="1768"/>
                </a:moveTo>
                <a:lnTo>
                  <a:pt x="2944" y="0"/>
                </a:lnTo>
                <a:lnTo>
                  <a:pt x="5968" y="0"/>
                </a:lnTo>
                <a:lnTo>
                  <a:pt x="5968" y="584"/>
                </a:lnTo>
                <a:lnTo>
                  <a:pt x="2939" y="592"/>
                </a:lnTo>
                <a:lnTo>
                  <a:pt x="0" y="1768"/>
                </a:lnTo>
                <a:close/>
              </a:path>
            </a:pathLst>
          </a:custGeom>
          <a:solidFill>
            <a:srgbClr val="99CC00"/>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4581" name="Freeform 8"/>
          <p:cNvSpPr>
            <a:spLocks/>
          </p:cNvSpPr>
          <p:nvPr/>
        </p:nvSpPr>
        <p:spPr bwMode="auto">
          <a:xfrm>
            <a:off x="257175" y="4859338"/>
            <a:ext cx="8745538" cy="1884362"/>
          </a:xfrm>
          <a:custGeom>
            <a:avLst/>
            <a:gdLst>
              <a:gd name="T0" fmla="*/ 0 w 5968"/>
              <a:gd name="T1" fmla="*/ 2147483647 h 1187"/>
              <a:gd name="T2" fmla="*/ 2147483647 w 5968"/>
              <a:gd name="T3" fmla="*/ 2147483647 h 1187"/>
              <a:gd name="T4" fmla="*/ 2147483647 w 5968"/>
              <a:gd name="T5" fmla="*/ 0 h 1187"/>
              <a:gd name="T6" fmla="*/ 2147483647 w 5968"/>
              <a:gd name="T7" fmla="*/ 2147483647 h 1187"/>
              <a:gd name="T8" fmla="*/ 2147483647 w 5968"/>
              <a:gd name="T9" fmla="*/ 2147483647 h 1187"/>
              <a:gd name="T10" fmla="*/ 0 w 5968"/>
              <a:gd name="T11" fmla="*/ 2147483647 h 1187"/>
              <a:gd name="T12" fmla="*/ 0 60000 65536"/>
              <a:gd name="T13" fmla="*/ 0 60000 65536"/>
              <a:gd name="T14" fmla="*/ 0 60000 65536"/>
              <a:gd name="T15" fmla="*/ 0 60000 65536"/>
              <a:gd name="T16" fmla="*/ 0 60000 65536"/>
              <a:gd name="T17" fmla="*/ 0 60000 65536"/>
              <a:gd name="T18" fmla="*/ 0 w 5968"/>
              <a:gd name="T19" fmla="*/ 0 h 1187"/>
              <a:gd name="T20" fmla="*/ 5968 w 5968"/>
              <a:gd name="T21" fmla="*/ 1187 h 1187"/>
            </a:gdLst>
            <a:ahLst/>
            <a:cxnLst>
              <a:cxn ang="T12">
                <a:pos x="T0" y="T1"/>
              </a:cxn>
              <a:cxn ang="T13">
                <a:pos x="T2" y="T3"/>
              </a:cxn>
              <a:cxn ang="T14">
                <a:pos x="T4" y="T5"/>
              </a:cxn>
              <a:cxn ang="T15">
                <a:pos x="T6" y="T7"/>
              </a:cxn>
              <a:cxn ang="T16">
                <a:pos x="T8" y="T9"/>
              </a:cxn>
              <a:cxn ang="T17">
                <a:pos x="T10" y="T11"/>
              </a:cxn>
            </a:cxnLst>
            <a:rect l="T18" t="T19" r="T20" b="T21"/>
            <a:pathLst>
              <a:path w="5968" h="1187">
                <a:moveTo>
                  <a:pt x="0" y="1187"/>
                </a:moveTo>
                <a:lnTo>
                  <a:pt x="2939" y="6"/>
                </a:lnTo>
                <a:lnTo>
                  <a:pt x="5968" y="0"/>
                </a:lnTo>
                <a:lnTo>
                  <a:pt x="5968" y="603"/>
                </a:lnTo>
                <a:lnTo>
                  <a:pt x="2936" y="603"/>
                </a:lnTo>
                <a:lnTo>
                  <a:pt x="0" y="1187"/>
                </a:lnTo>
                <a:close/>
              </a:path>
            </a:pathLst>
          </a:custGeom>
          <a:solidFill>
            <a:srgbClr val="7FAC00"/>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4582" name="Text Box 9">
            <a:hlinkClick r:id="rId2" action="ppaction://hlinksldjump"/>
          </p:cNvPr>
          <p:cNvSpPr txBox="1">
            <a:spLocks noChangeArrowheads="1"/>
          </p:cNvSpPr>
          <p:nvPr/>
        </p:nvSpPr>
        <p:spPr bwMode="auto">
          <a:xfrm rot="-965166">
            <a:off x="2846388" y="5505450"/>
            <a:ext cx="18081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solidFill>
                  <a:schemeClr val="bg1"/>
                </a:solidFill>
              </a:rPr>
              <a:t>Enseignement</a:t>
            </a:r>
          </a:p>
        </p:txBody>
      </p:sp>
      <p:sp>
        <p:nvSpPr>
          <p:cNvPr id="24583" name="Text Box 10">
            <a:hlinkClick r:id="rId3" action="ppaction://hlinksldjump"/>
          </p:cNvPr>
          <p:cNvSpPr txBox="1">
            <a:spLocks noChangeArrowheads="1"/>
          </p:cNvSpPr>
          <p:nvPr/>
        </p:nvSpPr>
        <p:spPr bwMode="auto">
          <a:xfrm rot="-1679821">
            <a:off x="3705225" y="4581525"/>
            <a:ext cx="10033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solidFill>
                  <a:schemeClr val="bg1"/>
                </a:solidFill>
              </a:rPr>
              <a:t>Culture</a:t>
            </a:r>
          </a:p>
        </p:txBody>
      </p:sp>
      <p:sp>
        <p:nvSpPr>
          <p:cNvPr id="24584" name="Text Box 11">
            <a:hlinkClick r:id="rId4" action="ppaction://hlinksldjump"/>
          </p:cNvPr>
          <p:cNvSpPr txBox="1">
            <a:spLocks noChangeArrowheads="1"/>
          </p:cNvSpPr>
          <p:nvPr/>
        </p:nvSpPr>
        <p:spPr bwMode="auto">
          <a:xfrm rot="-2308331">
            <a:off x="2495550" y="4000500"/>
            <a:ext cx="23717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t>Hôtellerie, tourisme</a:t>
            </a:r>
          </a:p>
        </p:txBody>
      </p:sp>
      <p:sp>
        <p:nvSpPr>
          <p:cNvPr id="24585" name="Text Box 13">
            <a:hlinkClick r:id="rId5" action="ppaction://hlinksldjump"/>
          </p:cNvPr>
          <p:cNvSpPr txBox="1">
            <a:spLocks noChangeArrowheads="1"/>
          </p:cNvSpPr>
          <p:nvPr/>
        </p:nvSpPr>
        <p:spPr bwMode="auto">
          <a:xfrm rot="-2705941">
            <a:off x="2978150" y="2976563"/>
            <a:ext cx="19494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t>Communication</a:t>
            </a:r>
          </a:p>
        </p:txBody>
      </p:sp>
      <p:sp>
        <p:nvSpPr>
          <p:cNvPr id="24586" name="Text Box 17"/>
          <p:cNvSpPr txBox="1">
            <a:spLocks noChangeArrowheads="1"/>
          </p:cNvSpPr>
          <p:nvPr/>
        </p:nvSpPr>
        <p:spPr bwMode="auto">
          <a:xfrm>
            <a:off x="4787900" y="2060575"/>
            <a:ext cx="2414588"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t>Traducteur</a:t>
            </a:r>
          </a:p>
          <a:p>
            <a:pPr eaLnBrk="1" hangingPunct="1"/>
            <a:r>
              <a:rPr lang="fr-FR" altLang="fr-FR" sz="1400" dirty="0"/>
              <a:t>Interprète </a:t>
            </a:r>
          </a:p>
          <a:p>
            <a:pPr eaLnBrk="1" hangingPunct="1"/>
            <a:r>
              <a:rPr lang="fr-FR" altLang="fr-FR" sz="1400" dirty="0"/>
              <a:t>Documentaliste</a:t>
            </a:r>
          </a:p>
          <a:p>
            <a:pPr eaLnBrk="1" hangingPunct="1"/>
            <a:r>
              <a:rPr lang="fr-FR" altLang="fr-FR" sz="1400" dirty="0"/>
              <a:t>Assistant de communication</a:t>
            </a:r>
          </a:p>
        </p:txBody>
      </p:sp>
      <p:sp>
        <p:nvSpPr>
          <p:cNvPr id="24587" name="Text Box 18"/>
          <p:cNvSpPr txBox="1">
            <a:spLocks noChangeArrowheads="1"/>
          </p:cNvSpPr>
          <p:nvPr/>
        </p:nvSpPr>
        <p:spPr bwMode="auto">
          <a:xfrm>
            <a:off x="4787900" y="3117850"/>
            <a:ext cx="4208463"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t>Guide interprète</a:t>
            </a:r>
          </a:p>
          <a:p>
            <a:pPr eaLnBrk="1" hangingPunct="1"/>
            <a:r>
              <a:rPr lang="fr-FR" altLang="fr-FR" sz="1400" dirty="0"/>
              <a:t>Hôte d’accueil</a:t>
            </a:r>
          </a:p>
          <a:p>
            <a:pPr eaLnBrk="1" hangingPunct="1"/>
            <a:r>
              <a:rPr lang="fr-FR" altLang="fr-FR" sz="1400" dirty="0"/>
              <a:t>Accompagnateur de voyages</a:t>
            </a:r>
          </a:p>
        </p:txBody>
      </p:sp>
      <p:sp>
        <p:nvSpPr>
          <p:cNvPr id="24588" name="Text Box 19"/>
          <p:cNvSpPr txBox="1">
            <a:spLocks noChangeArrowheads="1"/>
          </p:cNvSpPr>
          <p:nvPr/>
        </p:nvSpPr>
        <p:spPr bwMode="auto">
          <a:xfrm>
            <a:off x="4787900" y="4941888"/>
            <a:ext cx="1955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solidFill>
                  <a:schemeClr val="bg1"/>
                </a:solidFill>
              </a:rPr>
              <a:t>Professeur des écoles</a:t>
            </a:r>
          </a:p>
          <a:p>
            <a:pPr eaLnBrk="1" hangingPunct="1"/>
            <a:r>
              <a:rPr lang="fr-FR" altLang="fr-FR" sz="1400" dirty="0">
                <a:solidFill>
                  <a:schemeClr val="bg1"/>
                </a:solidFill>
              </a:rPr>
              <a:t>Formateur en langues</a:t>
            </a:r>
          </a:p>
        </p:txBody>
      </p:sp>
      <p:sp>
        <p:nvSpPr>
          <p:cNvPr id="24589" name="Text Box 20"/>
          <p:cNvSpPr txBox="1">
            <a:spLocks noChangeArrowheads="1"/>
          </p:cNvSpPr>
          <p:nvPr/>
        </p:nvSpPr>
        <p:spPr bwMode="auto">
          <a:xfrm>
            <a:off x="4787900" y="4076700"/>
            <a:ext cx="2101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solidFill>
                  <a:schemeClr val="bg1"/>
                </a:solidFill>
              </a:rPr>
              <a:t>Médiateur culturel</a:t>
            </a:r>
          </a:p>
        </p:txBody>
      </p:sp>
      <p:sp>
        <p:nvSpPr>
          <p:cNvPr id="24590" name="AutoShape 33"/>
          <p:cNvSpPr>
            <a:spLocks noChangeArrowheads="1"/>
          </p:cNvSpPr>
          <p:nvPr/>
        </p:nvSpPr>
        <p:spPr bwMode="auto">
          <a:xfrm>
            <a:off x="0" y="0"/>
            <a:ext cx="3384550" cy="1152525"/>
          </a:xfrm>
          <a:prstGeom prst="foldedCorner">
            <a:avLst>
              <a:gd name="adj" fmla="val 12500"/>
            </a:avLst>
          </a:prstGeom>
          <a:solidFill>
            <a:srgbClr val="99CC0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2400" dirty="0">
                <a:solidFill>
                  <a:schemeClr val="bg1"/>
                </a:solidFill>
              </a:rPr>
              <a:t>Après des études langues et interculturalité</a:t>
            </a:r>
          </a:p>
        </p:txBody>
      </p:sp>
      <p:sp>
        <p:nvSpPr>
          <p:cNvPr id="24591" name="Text Box 17"/>
          <p:cNvSpPr txBox="1">
            <a:spLocks noChangeArrowheads="1"/>
          </p:cNvSpPr>
          <p:nvPr/>
        </p:nvSpPr>
        <p:spPr bwMode="auto">
          <a:xfrm>
            <a:off x="6891338" y="2060575"/>
            <a:ext cx="234315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t>Journaliste</a:t>
            </a:r>
          </a:p>
          <a:p>
            <a:pPr eaLnBrk="1" hangingPunct="1"/>
            <a:r>
              <a:rPr lang="fr-FR" altLang="fr-FR" sz="1400" dirty="0"/>
              <a:t>Conseiller en coopération</a:t>
            </a:r>
          </a:p>
          <a:p>
            <a:pPr eaLnBrk="1" hangingPunct="1"/>
            <a:r>
              <a:rPr lang="fr-FR" altLang="fr-FR" sz="1400" dirty="0"/>
              <a:t>transfrontalière</a:t>
            </a:r>
          </a:p>
        </p:txBody>
      </p:sp>
      <p:sp>
        <p:nvSpPr>
          <p:cNvPr id="16" name="Bouton d'action : Retour 15">
            <a:hlinkClick r:id="rId6" action="ppaction://hlinksldjump" highlightClick="1"/>
          </p:cNvPr>
          <p:cNvSpPr/>
          <p:nvPr/>
        </p:nvSpPr>
        <p:spPr>
          <a:xfrm>
            <a:off x="8318500" y="360363"/>
            <a:ext cx="487363" cy="431800"/>
          </a:xfrm>
          <a:prstGeom prst="actionButtonReturn">
            <a:avLst/>
          </a:prstGeom>
          <a:solidFill>
            <a:schemeClr val="bg1">
              <a:lumMod val="8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Tree>
    <p:extLst>
      <p:ext uri="{BB962C8B-B14F-4D97-AF65-F5344CB8AC3E}">
        <p14:creationId xmlns:p14="http://schemas.microsoft.com/office/powerpoint/2010/main" val="60327797"/>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ChangeArrowheads="1"/>
          </p:cNvSpPr>
          <p:nvPr/>
        </p:nvSpPr>
        <p:spPr bwMode="auto">
          <a:xfrm>
            <a:off x="468313" y="2420938"/>
            <a:ext cx="3311525" cy="2665412"/>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dirty="0">
                <a:sym typeface="Wingdings" pitchFamily="2" charset="2"/>
              </a:rPr>
              <a:t></a:t>
            </a:r>
            <a:r>
              <a:rPr lang="fr-FR" altLang="fr-FR" dirty="0"/>
              <a:t> anglais ou allemand</a:t>
            </a:r>
          </a:p>
          <a:p>
            <a:pPr eaLnBrk="1" hangingPunct="1">
              <a:buFont typeface="Wingdings" pitchFamily="2" charset="2"/>
              <a:buNone/>
            </a:pPr>
            <a:r>
              <a:rPr lang="fr-FR" altLang="fr-FR" dirty="0"/>
              <a:t>+ une langue au choix parmi : </a:t>
            </a:r>
          </a:p>
          <a:p>
            <a:pPr eaLnBrk="1" hangingPunct="1">
              <a:buFontTx/>
              <a:buChar char="-"/>
            </a:pPr>
            <a:r>
              <a:rPr lang="fr-FR" altLang="fr-FR" dirty="0"/>
              <a:t> anglais</a:t>
            </a:r>
          </a:p>
          <a:p>
            <a:pPr eaLnBrk="1" hangingPunct="1">
              <a:buFontTx/>
              <a:buChar char="-"/>
            </a:pPr>
            <a:r>
              <a:rPr lang="fr-FR" altLang="fr-FR" dirty="0"/>
              <a:t> allemand</a:t>
            </a:r>
          </a:p>
          <a:p>
            <a:pPr eaLnBrk="1" hangingPunct="1">
              <a:buFontTx/>
              <a:buChar char="-"/>
            </a:pPr>
            <a:r>
              <a:rPr lang="fr-FR" altLang="fr-FR" dirty="0"/>
              <a:t> espagnol </a:t>
            </a:r>
          </a:p>
          <a:p>
            <a:pPr eaLnBrk="1" hangingPunct="1">
              <a:buFontTx/>
              <a:buChar char="-"/>
            </a:pPr>
            <a:r>
              <a:rPr lang="fr-FR" altLang="fr-FR" dirty="0"/>
              <a:t> italien</a:t>
            </a:r>
            <a:r>
              <a:rPr lang="fr-FR" altLang="fr-FR" sz="2000" dirty="0"/>
              <a:t>*</a:t>
            </a:r>
            <a:endParaRPr lang="fr-FR" altLang="fr-FR" dirty="0"/>
          </a:p>
          <a:p>
            <a:pPr eaLnBrk="1" hangingPunct="1">
              <a:buFontTx/>
              <a:buChar char="-"/>
            </a:pPr>
            <a:r>
              <a:rPr lang="fr-FR" altLang="fr-FR" dirty="0"/>
              <a:t> grec moderne</a:t>
            </a:r>
          </a:p>
          <a:p>
            <a:pPr eaLnBrk="1" hangingPunct="1">
              <a:buFontTx/>
              <a:buChar char="-"/>
            </a:pPr>
            <a:r>
              <a:rPr lang="fr-FR" altLang="fr-FR" dirty="0"/>
              <a:t> japonais</a:t>
            </a:r>
            <a:r>
              <a:rPr lang="fr-FR" altLang="fr-FR" sz="2000" dirty="0"/>
              <a:t>*</a:t>
            </a:r>
            <a:endParaRPr lang="fr-FR" altLang="fr-FR" dirty="0"/>
          </a:p>
          <a:p>
            <a:pPr eaLnBrk="1" hangingPunct="1">
              <a:buFontTx/>
              <a:buChar char="-"/>
            </a:pPr>
            <a:r>
              <a:rPr lang="fr-FR" altLang="fr-FR" dirty="0"/>
              <a:t> néerlandais</a:t>
            </a:r>
            <a:r>
              <a:rPr lang="fr-FR" altLang="fr-FR" sz="2000" dirty="0"/>
              <a:t>*</a:t>
            </a:r>
            <a:endParaRPr lang="fr-FR" altLang="fr-FR" dirty="0"/>
          </a:p>
        </p:txBody>
      </p:sp>
      <p:sp>
        <p:nvSpPr>
          <p:cNvPr id="17411" name="AutoShape 5"/>
          <p:cNvSpPr>
            <a:spLocks noGrp="1" noChangeArrowheads="1"/>
          </p:cNvSpPr>
          <p:nvPr>
            <p:ph idx="1"/>
          </p:nvPr>
        </p:nvSpPr>
        <p:spPr>
          <a:xfrm>
            <a:off x="3997325" y="2852738"/>
            <a:ext cx="2520950" cy="647700"/>
          </a:xfrm>
          <a:prstGeom prst="roundRect">
            <a:avLst>
              <a:gd name="adj" fmla="val 16667"/>
            </a:avLst>
          </a:prstGeom>
          <a:solidFill>
            <a:srgbClr val="CCFF33"/>
          </a:solidFill>
        </p:spPr>
        <p:txBody>
          <a:bodyPr anchor="ctr"/>
          <a:lstStyle/>
          <a:p>
            <a:pPr algn="ctr" eaLnBrk="1" hangingPunct="1">
              <a:spcBef>
                <a:spcPct val="0"/>
              </a:spcBef>
              <a:buFontTx/>
              <a:buNone/>
            </a:pPr>
            <a:r>
              <a:rPr lang="fr-FR" altLang="fr-FR" sz="2000" dirty="0">
                <a:solidFill>
                  <a:schemeClr val="tx1"/>
                </a:solidFill>
              </a:rPr>
              <a:t>Initiation au droit</a:t>
            </a:r>
          </a:p>
        </p:txBody>
      </p:sp>
      <p:sp>
        <p:nvSpPr>
          <p:cNvPr id="17412" name="AutoShape 7"/>
          <p:cNvSpPr>
            <a:spLocks noChangeArrowheads="1"/>
          </p:cNvSpPr>
          <p:nvPr/>
        </p:nvSpPr>
        <p:spPr bwMode="auto">
          <a:xfrm>
            <a:off x="3997325" y="4437063"/>
            <a:ext cx="2662238" cy="649287"/>
          </a:xfrm>
          <a:prstGeom prst="roundRect">
            <a:avLst>
              <a:gd name="adj" fmla="val 16667"/>
            </a:avLst>
          </a:prstGeom>
          <a:solidFill>
            <a:srgbClr val="CCFF3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2000" dirty="0"/>
              <a:t>Initiation à l’économie</a:t>
            </a:r>
          </a:p>
        </p:txBody>
      </p:sp>
      <p:sp>
        <p:nvSpPr>
          <p:cNvPr id="17413" name="AutoShape 8"/>
          <p:cNvSpPr>
            <a:spLocks noChangeArrowheads="1"/>
          </p:cNvSpPr>
          <p:nvPr/>
        </p:nvSpPr>
        <p:spPr bwMode="auto">
          <a:xfrm>
            <a:off x="6156325" y="3644900"/>
            <a:ext cx="2520950" cy="647700"/>
          </a:xfrm>
          <a:prstGeom prst="roundRect">
            <a:avLst>
              <a:gd name="adj" fmla="val 16667"/>
            </a:avLst>
          </a:prstGeom>
          <a:solidFill>
            <a:srgbClr val="CCFF3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2000" dirty="0"/>
              <a:t>Français</a:t>
            </a:r>
          </a:p>
        </p:txBody>
      </p:sp>
      <p:sp>
        <p:nvSpPr>
          <p:cNvPr id="17414" name="Rectangle 12"/>
          <p:cNvSpPr>
            <a:spLocks noChangeArrowheads="1"/>
          </p:cNvSpPr>
          <p:nvPr/>
        </p:nvSpPr>
        <p:spPr bwMode="auto">
          <a:xfrm>
            <a:off x="1331913" y="260350"/>
            <a:ext cx="7632700"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2000" dirty="0">
                <a:solidFill>
                  <a:srgbClr val="808080"/>
                </a:solidFill>
              </a:rPr>
              <a:t>La licence de</a:t>
            </a:r>
            <a:r>
              <a:rPr lang="fr-FR" altLang="fr-FR" sz="2800" dirty="0">
                <a:solidFill>
                  <a:srgbClr val="808080"/>
                </a:solidFill>
              </a:rPr>
              <a:t> </a:t>
            </a:r>
            <a:br>
              <a:rPr lang="fr-FR" altLang="fr-FR" sz="2800" dirty="0">
                <a:solidFill>
                  <a:srgbClr val="808080"/>
                </a:solidFill>
              </a:rPr>
            </a:br>
            <a:r>
              <a:rPr lang="fr-FR" altLang="fr-FR" sz="2800" dirty="0">
                <a:solidFill>
                  <a:srgbClr val="808080"/>
                </a:solidFill>
              </a:rPr>
              <a:t>langues étrangères appliquées (LEA)</a:t>
            </a:r>
          </a:p>
        </p:txBody>
      </p:sp>
      <p:sp>
        <p:nvSpPr>
          <p:cNvPr id="17415" name="Rectangle 13"/>
          <p:cNvSpPr>
            <a:spLocks noChangeArrowheads="1"/>
          </p:cNvSpPr>
          <p:nvPr/>
        </p:nvSpPr>
        <p:spPr bwMode="auto">
          <a:xfrm>
            <a:off x="468313" y="1989138"/>
            <a:ext cx="3311525" cy="431800"/>
          </a:xfrm>
          <a:prstGeom prst="rect">
            <a:avLst/>
          </a:prstGeom>
          <a:solidFill>
            <a:srgbClr val="CC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2000" b="1" dirty="0">
                <a:solidFill>
                  <a:schemeClr val="bg1"/>
                </a:solidFill>
              </a:rPr>
              <a:t>2 langues dominantes</a:t>
            </a:r>
          </a:p>
        </p:txBody>
      </p:sp>
      <p:sp>
        <p:nvSpPr>
          <p:cNvPr id="17416" name="AutoShape 15"/>
          <p:cNvSpPr>
            <a:spLocks noChangeArrowheads="1"/>
          </p:cNvSpPr>
          <p:nvPr/>
        </p:nvSpPr>
        <p:spPr bwMode="auto">
          <a:xfrm>
            <a:off x="3924300" y="1916113"/>
            <a:ext cx="4895850" cy="720725"/>
          </a:xfrm>
          <a:prstGeom prst="roundRect">
            <a:avLst>
              <a:gd name="adj" fmla="val 16667"/>
            </a:avLst>
          </a:prstGeom>
          <a:solidFill>
            <a:srgbClr val="FFCC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dirty="0"/>
              <a:t>Langue écrite, langue orale, grammaire, civilisation des pays des 2 langues étudiées</a:t>
            </a:r>
          </a:p>
        </p:txBody>
      </p:sp>
      <p:sp>
        <p:nvSpPr>
          <p:cNvPr id="9" name="Bouton d'action : Retour 8">
            <a:hlinkClick r:id="rId2" action="ppaction://hlinksldjump" highlightClick="1"/>
          </p:cNvPr>
          <p:cNvSpPr/>
          <p:nvPr/>
        </p:nvSpPr>
        <p:spPr>
          <a:xfrm>
            <a:off x="8459788" y="836613"/>
            <a:ext cx="487362" cy="431800"/>
          </a:xfrm>
          <a:prstGeom prst="actionButtonReturn">
            <a:avLst/>
          </a:prstGeom>
          <a:solidFill>
            <a:schemeClr val="bg1">
              <a:lumMod val="8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
        <p:nvSpPr>
          <p:cNvPr id="17418" name="ZoneTexte 9"/>
          <p:cNvSpPr txBox="1">
            <a:spLocks noChangeArrowheads="1"/>
          </p:cNvSpPr>
          <p:nvPr/>
        </p:nvSpPr>
        <p:spPr bwMode="auto">
          <a:xfrm>
            <a:off x="488950" y="5170488"/>
            <a:ext cx="32908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2400" i="1" dirty="0"/>
              <a:t>* </a:t>
            </a:r>
            <a:r>
              <a:rPr lang="fr-FR" altLang="fr-FR" i="1" dirty="0"/>
              <a:t>: niveau débutant</a:t>
            </a:r>
          </a:p>
        </p:txBody>
      </p:sp>
    </p:spTree>
    <p:extLst>
      <p:ext uri="{BB962C8B-B14F-4D97-AF65-F5344CB8AC3E}">
        <p14:creationId xmlns:p14="http://schemas.microsoft.com/office/powerpoint/2010/main" val="2414885235"/>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reeform 4"/>
          <p:cNvSpPr>
            <a:spLocks/>
          </p:cNvSpPr>
          <p:nvPr/>
        </p:nvSpPr>
        <p:spPr bwMode="auto">
          <a:xfrm>
            <a:off x="257175" y="1041400"/>
            <a:ext cx="8745538" cy="5676900"/>
          </a:xfrm>
          <a:custGeom>
            <a:avLst/>
            <a:gdLst>
              <a:gd name="T0" fmla="*/ 0 w 5968"/>
              <a:gd name="T1" fmla="*/ 2147483647 h 3576"/>
              <a:gd name="T2" fmla="*/ 2147483647 w 5968"/>
              <a:gd name="T3" fmla="*/ 0 h 3576"/>
              <a:gd name="T4" fmla="*/ 2147483647 w 5968"/>
              <a:gd name="T5" fmla="*/ 0 h 3576"/>
              <a:gd name="T6" fmla="*/ 2147483647 w 5968"/>
              <a:gd name="T7" fmla="*/ 2147483647 h 3576"/>
              <a:gd name="T8" fmla="*/ 2147483647 w 5968"/>
              <a:gd name="T9" fmla="*/ 2147483647 h 3576"/>
              <a:gd name="T10" fmla="*/ 0 w 5968"/>
              <a:gd name="T11" fmla="*/ 2147483647 h 3576"/>
              <a:gd name="T12" fmla="*/ 0 60000 65536"/>
              <a:gd name="T13" fmla="*/ 0 60000 65536"/>
              <a:gd name="T14" fmla="*/ 0 60000 65536"/>
              <a:gd name="T15" fmla="*/ 0 60000 65536"/>
              <a:gd name="T16" fmla="*/ 0 60000 65536"/>
              <a:gd name="T17" fmla="*/ 0 60000 65536"/>
              <a:gd name="T18" fmla="*/ 0 w 5968"/>
              <a:gd name="T19" fmla="*/ 0 h 3576"/>
              <a:gd name="T20" fmla="*/ 5968 w 5968"/>
              <a:gd name="T21" fmla="*/ 3576 h 3576"/>
            </a:gdLst>
            <a:ahLst/>
            <a:cxnLst>
              <a:cxn ang="T12">
                <a:pos x="T0" y="T1"/>
              </a:cxn>
              <a:cxn ang="T13">
                <a:pos x="T2" y="T3"/>
              </a:cxn>
              <a:cxn ang="T14">
                <a:pos x="T4" y="T5"/>
              </a:cxn>
              <a:cxn ang="T15">
                <a:pos x="T6" y="T7"/>
              </a:cxn>
              <a:cxn ang="T16">
                <a:pos x="T8" y="T9"/>
              </a:cxn>
              <a:cxn ang="T17">
                <a:pos x="T10" y="T11"/>
              </a:cxn>
            </a:cxnLst>
            <a:rect l="T18" t="T19" r="T20" b="T21"/>
            <a:pathLst>
              <a:path w="5968" h="3576">
                <a:moveTo>
                  <a:pt x="0" y="3576"/>
                </a:moveTo>
                <a:lnTo>
                  <a:pt x="2928" y="0"/>
                </a:lnTo>
                <a:lnTo>
                  <a:pt x="5968" y="0"/>
                </a:lnTo>
                <a:lnTo>
                  <a:pt x="5968" y="608"/>
                </a:lnTo>
                <a:lnTo>
                  <a:pt x="2939" y="608"/>
                </a:lnTo>
                <a:lnTo>
                  <a:pt x="0" y="3576"/>
                </a:lnTo>
                <a:close/>
              </a:path>
            </a:pathLst>
          </a:custGeom>
          <a:solidFill>
            <a:srgbClr val="DFC9FF"/>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5603" name="Freeform 5"/>
          <p:cNvSpPr>
            <a:spLocks/>
          </p:cNvSpPr>
          <p:nvPr/>
        </p:nvSpPr>
        <p:spPr bwMode="auto">
          <a:xfrm>
            <a:off x="257175" y="2006600"/>
            <a:ext cx="8745538" cy="4711700"/>
          </a:xfrm>
          <a:custGeom>
            <a:avLst/>
            <a:gdLst>
              <a:gd name="T0" fmla="*/ 0 w 5968"/>
              <a:gd name="T1" fmla="*/ 2147483647 h 2968"/>
              <a:gd name="T2" fmla="*/ 2147483647 w 5968"/>
              <a:gd name="T3" fmla="*/ 0 h 2968"/>
              <a:gd name="T4" fmla="*/ 2147483647 w 5968"/>
              <a:gd name="T5" fmla="*/ 0 h 2968"/>
              <a:gd name="T6" fmla="*/ 2147483647 w 5968"/>
              <a:gd name="T7" fmla="*/ 2147483647 h 2968"/>
              <a:gd name="T8" fmla="*/ 2147483647 w 5968"/>
              <a:gd name="T9" fmla="*/ 2147483647 h 2968"/>
              <a:gd name="T10" fmla="*/ 0 w 5968"/>
              <a:gd name="T11" fmla="*/ 2147483647 h 2968"/>
              <a:gd name="T12" fmla="*/ 0 60000 65536"/>
              <a:gd name="T13" fmla="*/ 0 60000 65536"/>
              <a:gd name="T14" fmla="*/ 0 60000 65536"/>
              <a:gd name="T15" fmla="*/ 0 60000 65536"/>
              <a:gd name="T16" fmla="*/ 0 60000 65536"/>
              <a:gd name="T17" fmla="*/ 0 60000 65536"/>
              <a:gd name="T18" fmla="*/ 0 w 5968"/>
              <a:gd name="T19" fmla="*/ 0 h 2968"/>
              <a:gd name="T20" fmla="*/ 5968 w 5968"/>
              <a:gd name="T21" fmla="*/ 2968 h 2968"/>
            </a:gdLst>
            <a:ahLst/>
            <a:cxnLst>
              <a:cxn ang="T12">
                <a:pos x="T0" y="T1"/>
              </a:cxn>
              <a:cxn ang="T13">
                <a:pos x="T2" y="T3"/>
              </a:cxn>
              <a:cxn ang="T14">
                <a:pos x="T4" y="T5"/>
              </a:cxn>
              <a:cxn ang="T15">
                <a:pos x="T6" y="T7"/>
              </a:cxn>
              <a:cxn ang="T16">
                <a:pos x="T8" y="T9"/>
              </a:cxn>
              <a:cxn ang="T17">
                <a:pos x="T10" y="T11"/>
              </a:cxn>
            </a:cxnLst>
            <a:rect l="T18" t="T19" r="T20" b="T21"/>
            <a:pathLst>
              <a:path w="5968" h="2968">
                <a:moveTo>
                  <a:pt x="0" y="2968"/>
                </a:moveTo>
                <a:lnTo>
                  <a:pt x="2939" y="0"/>
                </a:lnTo>
                <a:lnTo>
                  <a:pt x="5968" y="0"/>
                </a:lnTo>
                <a:lnTo>
                  <a:pt x="5968" y="616"/>
                </a:lnTo>
                <a:lnTo>
                  <a:pt x="2939" y="619"/>
                </a:lnTo>
                <a:lnTo>
                  <a:pt x="0" y="2968"/>
                </a:lnTo>
                <a:close/>
              </a:path>
            </a:pathLst>
          </a:custGeom>
          <a:solidFill>
            <a:srgbClr val="C197FF"/>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5604" name="Freeform 6"/>
          <p:cNvSpPr>
            <a:spLocks/>
          </p:cNvSpPr>
          <p:nvPr/>
        </p:nvSpPr>
        <p:spPr bwMode="auto">
          <a:xfrm>
            <a:off x="257175" y="2959100"/>
            <a:ext cx="8745538" cy="3771900"/>
          </a:xfrm>
          <a:custGeom>
            <a:avLst/>
            <a:gdLst>
              <a:gd name="T0" fmla="*/ 0 w 5968"/>
              <a:gd name="T1" fmla="*/ 2147483647 h 2376"/>
              <a:gd name="T2" fmla="*/ 2147483647 w 5968"/>
              <a:gd name="T3" fmla="*/ 0 h 2376"/>
              <a:gd name="T4" fmla="*/ 2147483647 w 5968"/>
              <a:gd name="T5" fmla="*/ 0 h 2376"/>
              <a:gd name="T6" fmla="*/ 2147483647 w 5968"/>
              <a:gd name="T7" fmla="*/ 2147483647 h 2376"/>
              <a:gd name="T8" fmla="*/ 2147483647 w 5968"/>
              <a:gd name="T9" fmla="*/ 2147483647 h 2376"/>
              <a:gd name="T10" fmla="*/ 0 w 5968"/>
              <a:gd name="T11" fmla="*/ 2147483647 h 2376"/>
              <a:gd name="T12" fmla="*/ 0 60000 65536"/>
              <a:gd name="T13" fmla="*/ 0 60000 65536"/>
              <a:gd name="T14" fmla="*/ 0 60000 65536"/>
              <a:gd name="T15" fmla="*/ 0 60000 65536"/>
              <a:gd name="T16" fmla="*/ 0 60000 65536"/>
              <a:gd name="T17" fmla="*/ 0 60000 65536"/>
              <a:gd name="T18" fmla="*/ 0 w 5968"/>
              <a:gd name="T19" fmla="*/ 0 h 2376"/>
              <a:gd name="T20" fmla="*/ 5968 w 5968"/>
              <a:gd name="T21" fmla="*/ 2376 h 2376"/>
            </a:gdLst>
            <a:ahLst/>
            <a:cxnLst>
              <a:cxn ang="T12">
                <a:pos x="T0" y="T1"/>
              </a:cxn>
              <a:cxn ang="T13">
                <a:pos x="T2" y="T3"/>
              </a:cxn>
              <a:cxn ang="T14">
                <a:pos x="T4" y="T5"/>
              </a:cxn>
              <a:cxn ang="T15">
                <a:pos x="T6" y="T7"/>
              </a:cxn>
              <a:cxn ang="T16">
                <a:pos x="T8" y="T9"/>
              </a:cxn>
              <a:cxn ang="T17">
                <a:pos x="T10" y="T11"/>
              </a:cxn>
            </a:cxnLst>
            <a:rect l="T18" t="T19" r="T20" b="T21"/>
            <a:pathLst>
              <a:path w="5968" h="2376">
                <a:moveTo>
                  <a:pt x="0" y="2376"/>
                </a:moveTo>
                <a:lnTo>
                  <a:pt x="2928" y="0"/>
                </a:lnTo>
                <a:lnTo>
                  <a:pt x="5968" y="0"/>
                </a:lnTo>
                <a:lnTo>
                  <a:pt x="5968" y="624"/>
                </a:lnTo>
                <a:lnTo>
                  <a:pt x="2949" y="621"/>
                </a:lnTo>
                <a:lnTo>
                  <a:pt x="0" y="2376"/>
                </a:lnTo>
                <a:close/>
              </a:path>
            </a:pathLst>
          </a:custGeom>
          <a:solidFill>
            <a:srgbClr val="A86DFF"/>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5605" name="Freeform 7"/>
          <p:cNvSpPr>
            <a:spLocks/>
          </p:cNvSpPr>
          <p:nvPr/>
        </p:nvSpPr>
        <p:spPr bwMode="auto">
          <a:xfrm>
            <a:off x="250825" y="3933825"/>
            <a:ext cx="8745538" cy="2806700"/>
          </a:xfrm>
          <a:custGeom>
            <a:avLst/>
            <a:gdLst>
              <a:gd name="T0" fmla="*/ 0 w 5968"/>
              <a:gd name="T1" fmla="*/ 2147483647 h 1768"/>
              <a:gd name="T2" fmla="*/ 2147483647 w 5968"/>
              <a:gd name="T3" fmla="*/ 0 h 1768"/>
              <a:gd name="T4" fmla="*/ 2147483647 w 5968"/>
              <a:gd name="T5" fmla="*/ 0 h 1768"/>
              <a:gd name="T6" fmla="*/ 2147483647 w 5968"/>
              <a:gd name="T7" fmla="*/ 2147483647 h 1768"/>
              <a:gd name="T8" fmla="*/ 2147483647 w 5968"/>
              <a:gd name="T9" fmla="*/ 2147483647 h 1768"/>
              <a:gd name="T10" fmla="*/ 0 w 5968"/>
              <a:gd name="T11" fmla="*/ 2147483647 h 1768"/>
              <a:gd name="T12" fmla="*/ 0 60000 65536"/>
              <a:gd name="T13" fmla="*/ 0 60000 65536"/>
              <a:gd name="T14" fmla="*/ 0 60000 65536"/>
              <a:gd name="T15" fmla="*/ 0 60000 65536"/>
              <a:gd name="T16" fmla="*/ 0 60000 65536"/>
              <a:gd name="T17" fmla="*/ 0 60000 65536"/>
              <a:gd name="T18" fmla="*/ 0 w 5968"/>
              <a:gd name="T19" fmla="*/ 0 h 1768"/>
              <a:gd name="T20" fmla="*/ 5968 w 5968"/>
              <a:gd name="T21" fmla="*/ 1768 h 1768"/>
            </a:gdLst>
            <a:ahLst/>
            <a:cxnLst>
              <a:cxn ang="T12">
                <a:pos x="T0" y="T1"/>
              </a:cxn>
              <a:cxn ang="T13">
                <a:pos x="T2" y="T3"/>
              </a:cxn>
              <a:cxn ang="T14">
                <a:pos x="T4" y="T5"/>
              </a:cxn>
              <a:cxn ang="T15">
                <a:pos x="T6" y="T7"/>
              </a:cxn>
              <a:cxn ang="T16">
                <a:pos x="T8" y="T9"/>
              </a:cxn>
              <a:cxn ang="T17">
                <a:pos x="T10" y="T11"/>
              </a:cxn>
            </a:cxnLst>
            <a:rect l="T18" t="T19" r="T20" b="T21"/>
            <a:pathLst>
              <a:path w="5968" h="1768">
                <a:moveTo>
                  <a:pt x="0" y="1768"/>
                </a:moveTo>
                <a:lnTo>
                  <a:pt x="2944" y="0"/>
                </a:lnTo>
                <a:lnTo>
                  <a:pt x="5968" y="0"/>
                </a:lnTo>
                <a:lnTo>
                  <a:pt x="5968" y="584"/>
                </a:lnTo>
                <a:lnTo>
                  <a:pt x="2939" y="592"/>
                </a:lnTo>
                <a:lnTo>
                  <a:pt x="0" y="1768"/>
                </a:lnTo>
                <a:close/>
              </a:path>
            </a:pathLst>
          </a:custGeom>
          <a:solidFill>
            <a:srgbClr val="964FFF"/>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5606" name="Freeform 8"/>
          <p:cNvSpPr>
            <a:spLocks/>
          </p:cNvSpPr>
          <p:nvPr/>
        </p:nvSpPr>
        <p:spPr bwMode="auto">
          <a:xfrm>
            <a:off x="257175" y="4859338"/>
            <a:ext cx="8745538" cy="1884362"/>
          </a:xfrm>
          <a:custGeom>
            <a:avLst/>
            <a:gdLst>
              <a:gd name="T0" fmla="*/ 0 w 5968"/>
              <a:gd name="T1" fmla="*/ 2147483647 h 1187"/>
              <a:gd name="T2" fmla="*/ 2147483647 w 5968"/>
              <a:gd name="T3" fmla="*/ 2147483647 h 1187"/>
              <a:gd name="T4" fmla="*/ 2147483647 w 5968"/>
              <a:gd name="T5" fmla="*/ 0 h 1187"/>
              <a:gd name="T6" fmla="*/ 2147483647 w 5968"/>
              <a:gd name="T7" fmla="*/ 2147483647 h 1187"/>
              <a:gd name="T8" fmla="*/ 2147483647 w 5968"/>
              <a:gd name="T9" fmla="*/ 2147483647 h 1187"/>
              <a:gd name="T10" fmla="*/ 0 w 5968"/>
              <a:gd name="T11" fmla="*/ 2147483647 h 1187"/>
              <a:gd name="T12" fmla="*/ 0 60000 65536"/>
              <a:gd name="T13" fmla="*/ 0 60000 65536"/>
              <a:gd name="T14" fmla="*/ 0 60000 65536"/>
              <a:gd name="T15" fmla="*/ 0 60000 65536"/>
              <a:gd name="T16" fmla="*/ 0 60000 65536"/>
              <a:gd name="T17" fmla="*/ 0 60000 65536"/>
              <a:gd name="T18" fmla="*/ 0 w 5968"/>
              <a:gd name="T19" fmla="*/ 0 h 1187"/>
              <a:gd name="T20" fmla="*/ 5968 w 5968"/>
              <a:gd name="T21" fmla="*/ 1187 h 1187"/>
            </a:gdLst>
            <a:ahLst/>
            <a:cxnLst>
              <a:cxn ang="T12">
                <a:pos x="T0" y="T1"/>
              </a:cxn>
              <a:cxn ang="T13">
                <a:pos x="T2" y="T3"/>
              </a:cxn>
              <a:cxn ang="T14">
                <a:pos x="T4" y="T5"/>
              </a:cxn>
              <a:cxn ang="T15">
                <a:pos x="T6" y="T7"/>
              </a:cxn>
              <a:cxn ang="T16">
                <a:pos x="T8" y="T9"/>
              </a:cxn>
              <a:cxn ang="T17">
                <a:pos x="T10" y="T11"/>
              </a:cxn>
            </a:cxnLst>
            <a:rect l="T18" t="T19" r="T20" b="T21"/>
            <a:pathLst>
              <a:path w="5968" h="1187">
                <a:moveTo>
                  <a:pt x="0" y="1187"/>
                </a:moveTo>
                <a:lnTo>
                  <a:pt x="2939" y="6"/>
                </a:lnTo>
                <a:lnTo>
                  <a:pt x="5968" y="0"/>
                </a:lnTo>
                <a:lnTo>
                  <a:pt x="5968" y="603"/>
                </a:lnTo>
                <a:lnTo>
                  <a:pt x="2936" y="603"/>
                </a:lnTo>
                <a:lnTo>
                  <a:pt x="0" y="1187"/>
                </a:lnTo>
                <a:close/>
              </a:path>
            </a:pathLst>
          </a:custGeom>
          <a:solidFill>
            <a:srgbClr val="7D25FF"/>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5607" name="Text Box 9">
            <a:hlinkClick r:id="rId2" action="ppaction://hlinksldjump"/>
          </p:cNvPr>
          <p:cNvSpPr txBox="1">
            <a:spLocks noChangeArrowheads="1"/>
          </p:cNvSpPr>
          <p:nvPr/>
        </p:nvSpPr>
        <p:spPr bwMode="auto">
          <a:xfrm rot="-965166">
            <a:off x="2873375" y="5497513"/>
            <a:ext cx="17795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solidFill>
                  <a:schemeClr val="bg1"/>
                </a:solidFill>
              </a:rPr>
              <a:t>enseignement</a:t>
            </a:r>
          </a:p>
        </p:txBody>
      </p:sp>
      <p:sp>
        <p:nvSpPr>
          <p:cNvPr id="25608" name="Text Box 10">
            <a:hlinkClick r:id="rId3" action="ppaction://hlinksldjump"/>
          </p:cNvPr>
          <p:cNvSpPr txBox="1">
            <a:spLocks noChangeArrowheads="1"/>
          </p:cNvSpPr>
          <p:nvPr/>
        </p:nvSpPr>
        <p:spPr bwMode="auto">
          <a:xfrm rot="-1572473">
            <a:off x="3532188" y="4573588"/>
            <a:ext cx="11572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solidFill>
                  <a:schemeClr val="bg1"/>
                </a:solidFill>
              </a:rPr>
              <a:t>tourisme</a:t>
            </a:r>
          </a:p>
        </p:txBody>
      </p:sp>
      <p:sp>
        <p:nvSpPr>
          <p:cNvPr id="25609" name="Text Box 11">
            <a:hlinkClick r:id="rId4" action="ppaction://hlinksldjump"/>
          </p:cNvPr>
          <p:cNvSpPr txBox="1">
            <a:spLocks noChangeArrowheads="1"/>
          </p:cNvSpPr>
          <p:nvPr/>
        </p:nvSpPr>
        <p:spPr bwMode="auto">
          <a:xfrm rot="-2308331">
            <a:off x="2243138" y="4087813"/>
            <a:ext cx="26543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solidFill>
                  <a:schemeClr val="bg1"/>
                </a:solidFill>
              </a:rPr>
              <a:t>gestion administration</a:t>
            </a:r>
          </a:p>
        </p:txBody>
      </p:sp>
      <p:sp>
        <p:nvSpPr>
          <p:cNvPr id="25610" name="Text Box 12">
            <a:hlinkClick r:id="rId5" action="ppaction://hlinksldjump"/>
          </p:cNvPr>
          <p:cNvSpPr txBox="1">
            <a:spLocks noChangeArrowheads="1"/>
          </p:cNvSpPr>
          <p:nvPr/>
        </p:nvSpPr>
        <p:spPr bwMode="auto">
          <a:xfrm rot="-3108420">
            <a:off x="2995613" y="2116138"/>
            <a:ext cx="18923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t>communication</a:t>
            </a:r>
          </a:p>
        </p:txBody>
      </p:sp>
      <p:sp>
        <p:nvSpPr>
          <p:cNvPr id="25611" name="Text Box 13">
            <a:hlinkClick r:id="rId6" action="ppaction://hlinksldjump"/>
          </p:cNvPr>
          <p:cNvSpPr txBox="1">
            <a:spLocks noChangeArrowheads="1"/>
          </p:cNvSpPr>
          <p:nvPr/>
        </p:nvSpPr>
        <p:spPr bwMode="auto">
          <a:xfrm rot="-2705941">
            <a:off x="3476625" y="2770188"/>
            <a:ext cx="1368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t>commerce</a:t>
            </a:r>
          </a:p>
        </p:txBody>
      </p:sp>
      <p:sp>
        <p:nvSpPr>
          <p:cNvPr id="25612" name="Text Box 16"/>
          <p:cNvSpPr txBox="1">
            <a:spLocks noChangeArrowheads="1"/>
          </p:cNvSpPr>
          <p:nvPr/>
        </p:nvSpPr>
        <p:spPr bwMode="auto">
          <a:xfrm>
            <a:off x="4787900" y="1052513"/>
            <a:ext cx="4176713"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t>Traducteur</a:t>
            </a:r>
          </a:p>
          <a:p>
            <a:pPr eaLnBrk="1" hangingPunct="1"/>
            <a:r>
              <a:rPr lang="fr-FR" altLang="fr-FR" sz="1400" dirty="0"/>
              <a:t>Interprète</a:t>
            </a:r>
          </a:p>
          <a:p>
            <a:pPr eaLnBrk="1" hangingPunct="1"/>
            <a:r>
              <a:rPr lang="fr-FR" altLang="fr-FR" sz="1400" dirty="0"/>
              <a:t>Rédacteur</a:t>
            </a:r>
          </a:p>
          <a:p>
            <a:pPr eaLnBrk="1" hangingPunct="1"/>
            <a:r>
              <a:rPr lang="fr-FR" altLang="fr-FR" sz="1400" dirty="0"/>
              <a:t>Journaliste</a:t>
            </a:r>
          </a:p>
        </p:txBody>
      </p:sp>
      <p:sp>
        <p:nvSpPr>
          <p:cNvPr id="25613" name="Text Box 17"/>
          <p:cNvSpPr txBox="1">
            <a:spLocks noChangeArrowheads="1"/>
          </p:cNvSpPr>
          <p:nvPr/>
        </p:nvSpPr>
        <p:spPr bwMode="auto">
          <a:xfrm>
            <a:off x="4775200" y="3049588"/>
            <a:ext cx="25542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solidFill>
                  <a:schemeClr val="bg1"/>
                </a:solidFill>
              </a:rPr>
              <a:t>Assistant de direction bilingue</a:t>
            </a:r>
          </a:p>
          <a:p>
            <a:pPr eaLnBrk="1" hangingPunct="1"/>
            <a:r>
              <a:rPr lang="fr-FR" altLang="fr-FR" sz="1400" dirty="0">
                <a:solidFill>
                  <a:schemeClr val="bg1"/>
                </a:solidFill>
              </a:rPr>
              <a:t>Gestionnaire clients</a:t>
            </a:r>
          </a:p>
        </p:txBody>
      </p:sp>
      <p:sp>
        <p:nvSpPr>
          <p:cNvPr id="25614" name="Text Box 18"/>
          <p:cNvSpPr txBox="1">
            <a:spLocks noChangeArrowheads="1"/>
          </p:cNvSpPr>
          <p:nvPr/>
        </p:nvSpPr>
        <p:spPr bwMode="auto">
          <a:xfrm>
            <a:off x="4787900" y="3986213"/>
            <a:ext cx="388778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solidFill>
                  <a:schemeClr val="bg1"/>
                </a:solidFill>
              </a:rPr>
              <a:t>Guide interprète</a:t>
            </a:r>
          </a:p>
          <a:p>
            <a:pPr eaLnBrk="1" hangingPunct="1"/>
            <a:r>
              <a:rPr lang="fr-FR" altLang="fr-FR" sz="1400" dirty="0">
                <a:solidFill>
                  <a:schemeClr val="bg1"/>
                </a:solidFill>
              </a:rPr>
              <a:t>Hôte d’accueil</a:t>
            </a:r>
          </a:p>
          <a:p>
            <a:pPr eaLnBrk="1" hangingPunct="1"/>
            <a:r>
              <a:rPr lang="fr-FR" altLang="fr-FR" sz="1400" dirty="0">
                <a:solidFill>
                  <a:schemeClr val="bg1"/>
                </a:solidFill>
              </a:rPr>
              <a:t>Chargé de promotion touristique</a:t>
            </a:r>
          </a:p>
        </p:txBody>
      </p:sp>
      <p:sp>
        <p:nvSpPr>
          <p:cNvPr id="25615" name="Text Box 19"/>
          <p:cNvSpPr txBox="1">
            <a:spLocks noChangeArrowheads="1"/>
          </p:cNvSpPr>
          <p:nvPr/>
        </p:nvSpPr>
        <p:spPr bwMode="auto">
          <a:xfrm>
            <a:off x="4787900" y="1989138"/>
            <a:ext cx="36004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t>Assistant commercial</a:t>
            </a:r>
          </a:p>
          <a:p>
            <a:pPr eaLnBrk="1" hangingPunct="1"/>
            <a:r>
              <a:rPr lang="fr-FR" altLang="fr-FR" sz="1400" dirty="0"/>
              <a:t>Import / Export</a:t>
            </a:r>
          </a:p>
          <a:p>
            <a:pPr eaLnBrk="1" hangingPunct="1"/>
            <a:r>
              <a:rPr lang="fr-FR" altLang="fr-FR" sz="1400" dirty="0"/>
              <a:t>Responsable marketing</a:t>
            </a:r>
          </a:p>
          <a:p>
            <a:pPr eaLnBrk="1" hangingPunct="1"/>
            <a:r>
              <a:rPr lang="fr-FR" altLang="fr-FR" sz="1400" dirty="0"/>
              <a:t>Conseiller clientèle</a:t>
            </a:r>
          </a:p>
        </p:txBody>
      </p:sp>
      <p:sp>
        <p:nvSpPr>
          <p:cNvPr id="25616" name="Text Box 20"/>
          <p:cNvSpPr txBox="1">
            <a:spLocks noChangeArrowheads="1"/>
          </p:cNvSpPr>
          <p:nvPr/>
        </p:nvSpPr>
        <p:spPr bwMode="auto">
          <a:xfrm>
            <a:off x="4775200" y="4994275"/>
            <a:ext cx="210185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solidFill>
                  <a:schemeClr val="bg1"/>
                </a:solidFill>
              </a:rPr>
              <a:t>Professeur des écoles</a:t>
            </a:r>
          </a:p>
          <a:p>
            <a:pPr eaLnBrk="1" hangingPunct="1"/>
            <a:r>
              <a:rPr lang="fr-FR" altLang="fr-FR" sz="1400" dirty="0">
                <a:solidFill>
                  <a:schemeClr val="bg1"/>
                </a:solidFill>
              </a:rPr>
              <a:t>formateur</a:t>
            </a:r>
          </a:p>
        </p:txBody>
      </p:sp>
      <p:sp>
        <p:nvSpPr>
          <p:cNvPr id="25617" name="AutoShape 33"/>
          <p:cNvSpPr>
            <a:spLocks noChangeArrowheads="1"/>
          </p:cNvSpPr>
          <p:nvPr/>
        </p:nvSpPr>
        <p:spPr bwMode="auto">
          <a:xfrm>
            <a:off x="0" y="0"/>
            <a:ext cx="3384550" cy="1152525"/>
          </a:xfrm>
          <a:prstGeom prst="foldedCorner">
            <a:avLst>
              <a:gd name="adj" fmla="val 12500"/>
            </a:avLst>
          </a:prstGeom>
          <a:solidFill>
            <a:srgbClr val="964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3200" dirty="0">
                <a:solidFill>
                  <a:schemeClr val="bg1"/>
                </a:solidFill>
              </a:rPr>
              <a:t>Après des études de L.E.A</a:t>
            </a:r>
          </a:p>
        </p:txBody>
      </p:sp>
      <p:sp>
        <p:nvSpPr>
          <p:cNvPr id="25618" name="Text Box 16"/>
          <p:cNvSpPr txBox="1">
            <a:spLocks noChangeArrowheads="1"/>
          </p:cNvSpPr>
          <p:nvPr/>
        </p:nvSpPr>
        <p:spPr bwMode="auto">
          <a:xfrm>
            <a:off x="5940425" y="1052513"/>
            <a:ext cx="306228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t>Assistant de communication bilingue</a:t>
            </a:r>
          </a:p>
          <a:p>
            <a:pPr eaLnBrk="1" hangingPunct="1"/>
            <a:r>
              <a:rPr lang="fr-FR" altLang="fr-FR" sz="1400" dirty="0"/>
              <a:t>Assistant relations internationales</a:t>
            </a:r>
          </a:p>
          <a:p>
            <a:pPr eaLnBrk="1" hangingPunct="1"/>
            <a:r>
              <a:rPr lang="fr-FR" altLang="fr-FR" sz="1400" dirty="0"/>
              <a:t>Créateur de sites web multilingues</a:t>
            </a:r>
          </a:p>
        </p:txBody>
      </p:sp>
      <p:sp>
        <p:nvSpPr>
          <p:cNvPr id="19" name="Bouton d'action : Retour 18">
            <a:hlinkClick r:id="rId7" action="ppaction://hlinksldjump" highlightClick="1"/>
          </p:cNvPr>
          <p:cNvSpPr/>
          <p:nvPr/>
        </p:nvSpPr>
        <p:spPr>
          <a:xfrm>
            <a:off x="8318500" y="360363"/>
            <a:ext cx="487363" cy="431800"/>
          </a:xfrm>
          <a:prstGeom prst="actionButtonReturn">
            <a:avLst/>
          </a:prstGeom>
          <a:solidFill>
            <a:schemeClr val="bg1">
              <a:lumMod val="8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Tree>
    <p:extLst>
      <p:ext uri="{BB962C8B-B14F-4D97-AF65-F5344CB8AC3E}">
        <p14:creationId xmlns:p14="http://schemas.microsoft.com/office/powerpoint/2010/main" val="4139609166"/>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reeform 4"/>
          <p:cNvSpPr>
            <a:spLocks/>
          </p:cNvSpPr>
          <p:nvPr/>
        </p:nvSpPr>
        <p:spPr bwMode="auto">
          <a:xfrm>
            <a:off x="257175" y="1041400"/>
            <a:ext cx="8745538" cy="5676900"/>
          </a:xfrm>
          <a:custGeom>
            <a:avLst/>
            <a:gdLst>
              <a:gd name="T0" fmla="*/ 0 w 5968"/>
              <a:gd name="T1" fmla="*/ 2147483647 h 3576"/>
              <a:gd name="T2" fmla="*/ 2147483647 w 5968"/>
              <a:gd name="T3" fmla="*/ 0 h 3576"/>
              <a:gd name="T4" fmla="*/ 2147483647 w 5968"/>
              <a:gd name="T5" fmla="*/ 0 h 3576"/>
              <a:gd name="T6" fmla="*/ 2147483647 w 5968"/>
              <a:gd name="T7" fmla="*/ 2147483647 h 3576"/>
              <a:gd name="T8" fmla="*/ 2147483647 w 5968"/>
              <a:gd name="T9" fmla="*/ 2147483647 h 3576"/>
              <a:gd name="T10" fmla="*/ 0 w 5968"/>
              <a:gd name="T11" fmla="*/ 2147483647 h 3576"/>
              <a:gd name="T12" fmla="*/ 0 60000 65536"/>
              <a:gd name="T13" fmla="*/ 0 60000 65536"/>
              <a:gd name="T14" fmla="*/ 0 60000 65536"/>
              <a:gd name="T15" fmla="*/ 0 60000 65536"/>
              <a:gd name="T16" fmla="*/ 0 60000 65536"/>
              <a:gd name="T17" fmla="*/ 0 60000 65536"/>
              <a:gd name="T18" fmla="*/ 0 w 5968"/>
              <a:gd name="T19" fmla="*/ 0 h 3576"/>
              <a:gd name="T20" fmla="*/ 5968 w 5968"/>
              <a:gd name="T21" fmla="*/ 3576 h 3576"/>
            </a:gdLst>
            <a:ahLst/>
            <a:cxnLst>
              <a:cxn ang="T12">
                <a:pos x="T0" y="T1"/>
              </a:cxn>
              <a:cxn ang="T13">
                <a:pos x="T2" y="T3"/>
              </a:cxn>
              <a:cxn ang="T14">
                <a:pos x="T4" y="T5"/>
              </a:cxn>
              <a:cxn ang="T15">
                <a:pos x="T6" y="T7"/>
              </a:cxn>
              <a:cxn ang="T16">
                <a:pos x="T8" y="T9"/>
              </a:cxn>
              <a:cxn ang="T17">
                <a:pos x="T10" y="T11"/>
              </a:cxn>
            </a:cxnLst>
            <a:rect l="T18" t="T19" r="T20" b="T21"/>
            <a:pathLst>
              <a:path w="5968" h="3576">
                <a:moveTo>
                  <a:pt x="0" y="3576"/>
                </a:moveTo>
                <a:lnTo>
                  <a:pt x="2928" y="0"/>
                </a:lnTo>
                <a:lnTo>
                  <a:pt x="5968" y="0"/>
                </a:lnTo>
                <a:lnTo>
                  <a:pt x="5968" y="608"/>
                </a:lnTo>
                <a:lnTo>
                  <a:pt x="2939" y="608"/>
                </a:lnTo>
                <a:lnTo>
                  <a:pt x="0" y="3576"/>
                </a:lnTo>
                <a:close/>
              </a:path>
            </a:pathLst>
          </a:custGeom>
          <a:solidFill>
            <a:srgbClr val="FFC285"/>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18435" name="Freeform 5"/>
          <p:cNvSpPr>
            <a:spLocks/>
          </p:cNvSpPr>
          <p:nvPr/>
        </p:nvSpPr>
        <p:spPr bwMode="auto">
          <a:xfrm>
            <a:off x="257175" y="2006600"/>
            <a:ext cx="8745538" cy="4711700"/>
          </a:xfrm>
          <a:custGeom>
            <a:avLst/>
            <a:gdLst>
              <a:gd name="T0" fmla="*/ 0 w 5968"/>
              <a:gd name="T1" fmla="*/ 2147483647 h 2968"/>
              <a:gd name="T2" fmla="*/ 2147483647 w 5968"/>
              <a:gd name="T3" fmla="*/ 0 h 2968"/>
              <a:gd name="T4" fmla="*/ 2147483647 w 5968"/>
              <a:gd name="T5" fmla="*/ 0 h 2968"/>
              <a:gd name="T6" fmla="*/ 2147483647 w 5968"/>
              <a:gd name="T7" fmla="*/ 2147483647 h 2968"/>
              <a:gd name="T8" fmla="*/ 2147483647 w 5968"/>
              <a:gd name="T9" fmla="*/ 2147483647 h 2968"/>
              <a:gd name="T10" fmla="*/ 0 w 5968"/>
              <a:gd name="T11" fmla="*/ 2147483647 h 2968"/>
              <a:gd name="T12" fmla="*/ 0 60000 65536"/>
              <a:gd name="T13" fmla="*/ 0 60000 65536"/>
              <a:gd name="T14" fmla="*/ 0 60000 65536"/>
              <a:gd name="T15" fmla="*/ 0 60000 65536"/>
              <a:gd name="T16" fmla="*/ 0 60000 65536"/>
              <a:gd name="T17" fmla="*/ 0 60000 65536"/>
              <a:gd name="T18" fmla="*/ 0 w 5968"/>
              <a:gd name="T19" fmla="*/ 0 h 2968"/>
              <a:gd name="T20" fmla="*/ 5968 w 5968"/>
              <a:gd name="T21" fmla="*/ 2968 h 2968"/>
            </a:gdLst>
            <a:ahLst/>
            <a:cxnLst>
              <a:cxn ang="T12">
                <a:pos x="T0" y="T1"/>
              </a:cxn>
              <a:cxn ang="T13">
                <a:pos x="T2" y="T3"/>
              </a:cxn>
              <a:cxn ang="T14">
                <a:pos x="T4" y="T5"/>
              </a:cxn>
              <a:cxn ang="T15">
                <a:pos x="T6" y="T7"/>
              </a:cxn>
              <a:cxn ang="T16">
                <a:pos x="T8" y="T9"/>
              </a:cxn>
              <a:cxn ang="T17">
                <a:pos x="T10" y="T11"/>
              </a:cxn>
            </a:cxnLst>
            <a:rect l="T18" t="T19" r="T20" b="T21"/>
            <a:pathLst>
              <a:path w="5968" h="2968">
                <a:moveTo>
                  <a:pt x="0" y="2968"/>
                </a:moveTo>
                <a:lnTo>
                  <a:pt x="2939" y="0"/>
                </a:lnTo>
                <a:lnTo>
                  <a:pt x="5968" y="0"/>
                </a:lnTo>
                <a:lnTo>
                  <a:pt x="5968" y="616"/>
                </a:lnTo>
                <a:lnTo>
                  <a:pt x="2939" y="619"/>
                </a:lnTo>
                <a:lnTo>
                  <a:pt x="0" y="2968"/>
                </a:lnTo>
                <a:close/>
              </a:path>
            </a:pathLst>
          </a:custGeom>
          <a:solidFill>
            <a:srgbClr val="FFA34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18436" name="Freeform 6"/>
          <p:cNvSpPr>
            <a:spLocks/>
          </p:cNvSpPr>
          <p:nvPr/>
        </p:nvSpPr>
        <p:spPr bwMode="auto">
          <a:xfrm>
            <a:off x="257175" y="2959100"/>
            <a:ext cx="8745538" cy="3771900"/>
          </a:xfrm>
          <a:custGeom>
            <a:avLst/>
            <a:gdLst>
              <a:gd name="T0" fmla="*/ 0 w 5968"/>
              <a:gd name="T1" fmla="*/ 2147483647 h 2376"/>
              <a:gd name="T2" fmla="*/ 2147483647 w 5968"/>
              <a:gd name="T3" fmla="*/ 0 h 2376"/>
              <a:gd name="T4" fmla="*/ 2147483647 w 5968"/>
              <a:gd name="T5" fmla="*/ 0 h 2376"/>
              <a:gd name="T6" fmla="*/ 2147483647 w 5968"/>
              <a:gd name="T7" fmla="*/ 2147483647 h 2376"/>
              <a:gd name="T8" fmla="*/ 2147483647 w 5968"/>
              <a:gd name="T9" fmla="*/ 2147483647 h 2376"/>
              <a:gd name="T10" fmla="*/ 0 w 5968"/>
              <a:gd name="T11" fmla="*/ 2147483647 h 2376"/>
              <a:gd name="T12" fmla="*/ 0 60000 65536"/>
              <a:gd name="T13" fmla="*/ 0 60000 65536"/>
              <a:gd name="T14" fmla="*/ 0 60000 65536"/>
              <a:gd name="T15" fmla="*/ 0 60000 65536"/>
              <a:gd name="T16" fmla="*/ 0 60000 65536"/>
              <a:gd name="T17" fmla="*/ 0 60000 65536"/>
              <a:gd name="T18" fmla="*/ 0 w 5968"/>
              <a:gd name="T19" fmla="*/ 0 h 2376"/>
              <a:gd name="T20" fmla="*/ 5968 w 5968"/>
              <a:gd name="T21" fmla="*/ 2376 h 2376"/>
            </a:gdLst>
            <a:ahLst/>
            <a:cxnLst>
              <a:cxn ang="T12">
                <a:pos x="T0" y="T1"/>
              </a:cxn>
              <a:cxn ang="T13">
                <a:pos x="T2" y="T3"/>
              </a:cxn>
              <a:cxn ang="T14">
                <a:pos x="T4" y="T5"/>
              </a:cxn>
              <a:cxn ang="T15">
                <a:pos x="T6" y="T7"/>
              </a:cxn>
              <a:cxn ang="T16">
                <a:pos x="T8" y="T9"/>
              </a:cxn>
              <a:cxn ang="T17">
                <a:pos x="T10" y="T11"/>
              </a:cxn>
            </a:cxnLst>
            <a:rect l="T18" t="T19" r="T20" b="T21"/>
            <a:pathLst>
              <a:path w="5968" h="2376">
                <a:moveTo>
                  <a:pt x="0" y="2376"/>
                </a:moveTo>
                <a:lnTo>
                  <a:pt x="2928" y="0"/>
                </a:lnTo>
                <a:lnTo>
                  <a:pt x="5968" y="0"/>
                </a:lnTo>
                <a:lnTo>
                  <a:pt x="5968" y="624"/>
                </a:lnTo>
                <a:lnTo>
                  <a:pt x="2949" y="621"/>
                </a:lnTo>
                <a:lnTo>
                  <a:pt x="0" y="2376"/>
                </a:lnTo>
                <a:close/>
              </a:path>
            </a:pathLst>
          </a:custGeom>
          <a:solidFill>
            <a:srgbClr val="FF8811"/>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18437" name="Freeform 7"/>
          <p:cNvSpPr>
            <a:spLocks/>
          </p:cNvSpPr>
          <p:nvPr/>
        </p:nvSpPr>
        <p:spPr bwMode="auto">
          <a:xfrm>
            <a:off x="250825" y="3933825"/>
            <a:ext cx="8745538" cy="2806700"/>
          </a:xfrm>
          <a:custGeom>
            <a:avLst/>
            <a:gdLst>
              <a:gd name="T0" fmla="*/ 0 w 5968"/>
              <a:gd name="T1" fmla="*/ 2147483647 h 1768"/>
              <a:gd name="T2" fmla="*/ 2147483647 w 5968"/>
              <a:gd name="T3" fmla="*/ 0 h 1768"/>
              <a:gd name="T4" fmla="*/ 2147483647 w 5968"/>
              <a:gd name="T5" fmla="*/ 0 h 1768"/>
              <a:gd name="T6" fmla="*/ 2147483647 w 5968"/>
              <a:gd name="T7" fmla="*/ 2147483647 h 1768"/>
              <a:gd name="T8" fmla="*/ 2147483647 w 5968"/>
              <a:gd name="T9" fmla="*/ 2147483647 h 1768"/>
              <a:gd name="T10" fmla="*/ 0 w 5968"/>
              <a:gd name="T11" fmla="*/ 2147483647 h 1768"/>
              <a:gd name="T12" fmla="*/ 0 60000 65536"/>
              <a:gd name="T13" fmla="*/ 0 60000 65536"/>
              <a:gd name="T14" fmla="*/ 0 60000 65536"/>
              <a:gd name="T15" fmla="*/ 0 60000 65536"/>
              <a:gd name="T16" fmla="*/ 0 60000 65536"/>
              <a:gd name="T17" fmla="*/ 0 60000 65536"/>
              <a:gd name="T18" fmla="*/ 0 w 5968"/>
              <a:gd name="T19" fmla="*/ 0 h 1768"/>
              <a:gd name="T20" fmla="*/ 5968 w 5968"/>
              <a:gd name="T21" fmla="*/ 1768 h 1768"/>
            </a:gdLst>
            <a:ahLst/>
            <a:cxnLst>
              <a:cxn ang="T12">
                <a:pos x="T0" y="T1"/>
              </a:cxn>
              <a:cxn ang="T13">
                <a:pos x="T2" y="T3"/>
              </a:cxn>
              <a:cxn ang="T14">
                <a:pos x="T4" y="T5"/>
              </a:cxn>
              <a:cxn ang="T15">
                <a:pos x="T6" y="T7"/>
              </a:cxn>
              <a:cxn ang="T16">
                <a:pos x="T8" y="T9"/>
              </a:cxn>
              <a:cxn ang="T17">
                <a:pos x="T10" y="T11"/>
              </a:cxn>
            </a:cxnLst>
            <a:rect l="T18" t="T19" r="T20" b="T21"/>
            <a:pathLst>
              <a:path w="5968" h="1768">
                <a:moveTo>
                  <a:pt x="0" y="1768"/>
                </a:moveTo>
                <a:lnTo>
                  <a:pt x="2944" y="0"/>
                </a:lnTo>
                <a:lnTo>
                  <a:pt x="5968" y="0"/>
                </a:lnTo>
                <a:lnTo>
                  <a:pt x="5968" y="584"/>
                </a:lnTo>
                <a:lnTo>
                  <a:pt x="2939" y="592"/>
                </a:lnTo>
                <a:lnTo>
                  <a:pt x="0" y="1768"/>
                </a:lnTo>
                <a:close/>
              </a:path>
            </a:pathLst>
          </a:custGeom>
          <a:solidFill>
            <a:srgbClr val="DA6D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18438" name="Freeform 8"/>
          <p:cNvSpPr>
            <a:spLocks/>
          </p:cNvSpPr>
          <p:nvPr/>
        </p:nvSpPr>
        <p:spPr bwMode="auto">
          <a:xfrm>
            <a:off x="257175" y="4859338"/>
            <a:ext cx="8745538" cy="1884362"/>
          </a:xfrm>
          <a:custGeom>
            <a:avLst/>
            <a:gdLst>
              <a:gd name="T0" fmla="*/ 0 w 5968"/>
              <a:gd name="T1" fmla="*/ 2147483647 h 1187"/>
              <a:gd name="T2" fmla="*/ 2147483647 w 5968"/>
              <a:gd name="T3" fmla="*/ 2147483647 h 1187"/>
              <a:gd name="T4" fmla="*/ 2147483647 w 5968"/>
              <a:gd name="T5" fmla="*/ 0 h 1187"/>
              <a:gd name="T6" fmla="*/ 2147483647 w 5968"/>
              <a:gd name="T7" fmla="*/ 2147483647 h 1187"/>
              <a:gd name="T8" fmla="*/ 2147483647 w 5968"/>
              <a:gd name="T9" fmla="*/ 2147483647 h 1187"/>
              <a:gd name="T10" fmla="*/ 0 w 5968"/>
              <a:gd name="T11" fmla="*/ 2147483647 h 1187"/>
              <a:gd name="T12" fmla="*/ 0 60000 65536"/>
              <a:gd name="T13" fmla="*/ 0 60000 65536"/>
              <a:gd name="T14" fmla="*/ 0 60000 65536"/>
              <a:gd name="T15" fmla="*/ 0 60000 65536"/>
              <a:gd name="T16" fmla="*/ 0 60000 65536"/>
              <a:gd name="T17" fmla="*/ 0 60000 65536"/>
              <a:gd name="T18" fmla="*/ 0 w 5968"/>
              <a:gd name="T19" fmla="*/ 0 h 1187"/>
              <a:gd name="T20" fmla="*/ 5968 w 5968"/>
              <a:gd name="T21" fmla="*/ 1187 h 1187"/>
            </a:gdLst>
            <a:ahLst/>
            <a:cxnLst>
              <a:cxn ang="T12">
                <a:pos x="T0" y="T1"/>
              </a:cxn>
              <a:cxn ang="T13">
                <a:pos x="T2" y="T3"/>
              </a:cxn>
              <a:cxn ang="T14">
                <a:pos x="T4" y="T5"/>
              </a:cxn>
              <a:cxn ang="T15">
                <a:pos x="T6" y="T7"/>
              </a:cxn>
              <a:cxn ang="T16">
                <a:pos x="T8" y="T9"/>
              </a:cxn>
              <a:cxn ang="T17">
                <a:pos x="T10" y="T11"/>
              </a:cxn>
            </a:cxnLst>
            <a:rect l="T18" t="T19" r="T20" b="T21"/>
            <a:pathLst>
              <a:path w="5968" h="1187">
                <a:moveTo>
                  <a:pt x="0" y="1187"/>
                </a:moveTo>
                <a:lnTo>
                  <a:pt x="2939" y="6"/>
                </a:lnTo>
                <a:lnTo>
                  <a:pt x="5968" y="0"/>
                </a:lnTo>
                <a:lnTo>
                  <a:pt x="5968" y="603"/>
                </a:lnTo>
                <a:lnTo>
                  <a:pt x="2936" y="603"/>
                </a:lnTo>
                <a:lnTo>
                  <a:pt x="0" y="1187"/>
                </a:lnTo>
                <a:close/>
              </a:path>
            </a:pathLst>
          </a:custGeom>
          <a:solidFill>
            <a:srgbClr val="BC5E00"/>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18439" name="Text Box 9">
            <a:hlinkClick r:id="rId2" action="ppaction://hlinksldjump"/>
          </p:cNvPr>
          <p:cNvSpPr txBox="1">
            <a:spLocks noChangeArrowheads="1"/>
          </p:cNvSpPr>
          <p:nvPr/>
        </p:nvSpPr>
        <p:spPr bwMode="auto">
          <a:xfrm rot="-965166">
            <a:off x="2016125" y="5621338"/>
            <a:ext cx="26558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t>Audiovisuel et cinéma</a:t>
            </a:r>
          </a:p>
        </p:txBody>
      </p:sp>
      <p:sp>
        <p:nvSpPr>
          <p:cNvPr id="18440" name="Text Box 10">
            <a:hlinkClick r:id="rId3" action="ppaction://hlinksldjump"/>
          </p:cNvPr>
          <p:cNvSpPr txBox="1">
            <a:spLocks noChangeArrowheads="1"/>
          </p:cNvSpPr>
          <p:nvPr/>
        </p:nvSpPr>
        <p:spPr bwMode="auto">
          <a:xfrm rot="-1572473">
            <a:off x="2611438" y="4787900"/>
            <a:ext cx="2130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t>Arts du spectacle</a:t>
            </a:r>
          </a:p>
        </p:txBody>
      </p:sp>
      <p:sp>
        <p:nvSpPr>
          <p:cNvPr id="18441" name="Text Box 11">
            <a:hlinkClick r:id="rId4" action="ppaction://hlinksldjump"/>
          </p:cNvPr>
          <p:cNvSpPr txBox="1">
            <a:spLocks noChangeArrowheads="1"/>
          </p:cNvSpPr>
          <p:nvPr/>
        </p:nvSpPr>
        <p:spPr bwMode="auto">
          <a:xfrm rot="-2308331">
            <a:off x="2873375" y="3871913"/>
            <a:ext cx="19494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t>Communication</a:t>
            </a:r>
          </a:p>
        </p:txBody>
      </p:sp>
      <p:sp>
        <p:nvSpPr>
          <p:cNvPr id="18442" name="Text Box 12">
            <a:hlinkClick r:id="rId5" action="ppaction://hlinksldjump"/>
          </p:cNvPr>
          <p:cNvSpPr txBox="1">
            <a:spLocks noChangeArrowheads="1"/>
          </p:cNvSpPr>
          <p:nvPr/>
        </p:nvSpPr>
        <p:spPr bwMode="auto">
          <a:xfrm rot="-3108420">
            <a:off x="941388" y="3116263"/>
            <a:ext cx="44323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t>Fonction publique d’état ou territoriale</a:t>
            </a:r>
          </a:p>
        </p:txBody>
      </p:sp>
      <p:sp>
        <p:nvSpPr>
          <p:cNvPr id="18443" name="Text Box 13">
            <a:hlinkClick r:id="rId6" action="ppaction://hlinksldjump"/>
          </p:cNvPr>
          <p:cNvSpPr txBox="1">
            <a:spLocks noChangeArrowheads="1"/>
          </p:cNvSpPr>
          <p:nvPr/>
        </p:nvSpPr>
        <p:spPr bwMode="auto">
          <a:xfrm rot="-2705941">
            <a:off x="2594769" y="3139282"/>
            <a:ext cx="24018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t>Animation culturelle</a:t>
            </a:r>
          </a:p>
        </p:txBody>
      </p:sp>
      <p:sp>
        <p:nvSpPr>
          <p:cNvPr id="18444" name="Text Box 16"/>
          <p:cNvSpPr txBox="1">
            <a:spLocks noChangeArrowheads="1"/>
          </p:cNvSpPr>
          <p:nvPr/>
        </p:nvSpPr>
        <p:spPr bwMode="auto">
          <a:xfrm>
            <a:off x="4787900" y="1052513"/>
            <a:ext cx="4176713"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t>Professeur d’art dramatique</a:t>
            </a:r>
          </a:p>
          <a:p>
            <a:pPr eaLnBrk="1" hangingPunct="1"/>
            <a:r>
              <a:rPr lang="fr-FR" altLang="fr-FR" sz="1400" dirty="0"/>
              <a:t>Chorégraphe</a:t>
            </a:r>
          </a:p>
          <a:p>
            <a:pPr eaLnBrk="1" hangingPunct="1"/>
            <a:r>
              <a:rPr lang="fr-FR" altLang="fr-FR" sz="1400" dirty="0"/>
              <a:t>Technicien supérieur des métiers du spectacle</a:t>
            </a:r>
          </a:p>
          <a:p>
            <a:pPr eaLnBrk="1" hangingPunct="1"/>
            <a:r>
              <a:rPr lang="fr-FR" altLang="fr-FR" sz="1400" dirty="0"/>
              <a:t>Conseiller culturel</a:t>
            </a:r>
          </a:p>
        </p:txBody>
      </p:sp>
      <p:sp>
        <p:nvSpPr>
          <p:cNvPr id="18445" name="Text Box 17"/>
          <p:cNvSpPr txBox="1">
            <a:spLocks noChangeArrowheads="1"/>
          </p:cNvSpPr>
          <p:nvPr/>
        </p:nvSpPr>
        <p:spPr bwMode="auto">
          <a:xfrm>
            <a:off x="4787900" y="2979738"/>
            <a:ext cx="4214813"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t>Auteur 		Organisateur d’événement</a:t>
            </a:r>
          </a:p>
          <a:p>
            <a:pPr eaLnBrk="1" hangingPunct="1"/>
            <a:r>
              <a:rPr lang="fr-FR" altLang="fr-FR" sz="1400" dirty="0"/>
              <a:t>Chargé de communication</a:t>
            </a:r>
          </a:p>
          <a:p>
            <a:pPr eaLnBrk="1" hangingPunct="1"/>
            <a:r>
              <a:rPr lang="fr-FR" altLang="fr-FR" sz="1400" dirty="0"/>
              <a:t>Chargé de relations publiques</a:t>
            </a:r>
          </a:p>
          <a:p>
            <a:pPr eaLnBrk="1" hangingPunct="1"/>
            <a:r>
              <a:rPr lang="fr-FR" altLang="fr-FR" sz="1400" dirty="0"/>
              <a:t>Attaché de presse</a:t>
            </a:r>
          </a:p>
        </p:txBody>
      </p:sp>
      <p:sp>
        <p:nvSpPr>
          <p:cNvPr id="18446" name="Text Box 18"/>
          <p:cNvSpPr txBox="1">
            <a:spLocks noChangeArrowheads="1"/>
          </p:cNvSpPr>
          <p:nvPr/>
        </p:nvSpPr>
        <p:spPr bwMode="auto">
          <a:xfrm>
            <a:off x="4787900" y="4130675"/>
            <a:ext cx="208915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t>Metteur en scène</a:t>
            </a:r>
          </a:p>
          <a:p>
            <a:pPr eaLnBrk="1" hangingPunct="1"/>
            <a:r>
              <a:rPr lang="fr-FR" altLang="fr-FR" sz="1400" dirty="0"/>
              <a:t>Chorégraphe</a:t>
            </a:r>
          </a:p>
        </p:txBody>
      </p:sp>
      <p:sp>
        <p:nvSpPr>
          <p:cNvPr id="18447" name="Text Box 19"/>
          <p:cNvSpPr txBox="1">
            <a:spLocks noChangeArrowheads="1"/>
          </p:cNvSpPr>
          <p:nvPr/>
        </p:nvSpPr>
        <p:spPr bwMode="auto">
          <a:xfrm>
            <a:off x="4787900" y="2060575"/>
            <a:ext cx="4352925"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t>Chargé de projet</a:t>
            </a:r>
          </a:p>
          <a:p>
            <a:pPr eaLnBrk="1" hangingPunct="1"/>
            <a:r>
              <a:rPr lang="fr-FR" altLang="fr-FR" sz="1400" dirty="0"/>
              <a:t>Animateur culturel en milieu rural</a:t>
            </a:r>
          </a:p>
          <a:p>
            <a:pPr eaLnBrk="1" hangingPunct="1"/>
            <a:r>
              <a:rPr lang="fr-FR" altLang="fr-FR" sz="1400" dirty="0"/>
              <a:t>Directeur adjoint d’établissement à caractère culturel</a:t>
            </a:r>
          </a:p>
        </p:txBody>
      </p:sp>
      <p:sp>
        <p:nvSpPr>
          <p:cNvPr id="18448" name="Text Box 20"/>
          <p:cNvSpPr txBox="1">
            <a:spLocks noChangeArrowheads="1"/>
          </p:cNvSpPr>
          <p:nvPr/>
        </p:nvSpPr>
        <p:spPr bwMode="auto">
          <a:xfrm>
            <a:off x="4787900" y="4868863"/>
            <a:ext cx="31686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t>Scénariste</a:t>
            </a:r>
          </a:p>
          <a:p>
            <a:pPr eaLnBrk="1" hangingPunct="1"/>
            <a:r>
              <a:rPr lang="fr-FR" altLang="fr-FR" sz="1400" dirty="0"/>
              <a:t>Réalisateur</a:t>
            </a:r>
          </a:p>
          <a:p>
            <a:pPr eaLnBrk="1" hangingPunct="1"/>
            <a:r>
              <a:rPr lang="fr-FR" altLang="fr-FR" sz="1400" dirty="0"/>
              <a:t>Administrateur de production</a:t>
            </a:r>
          </a:p>
          <a:p>
            <a:pPr eaLnBrk="1" hangingPunct="1"/>
            <a:r>
              <a:rPr lang="fr-FR" altLang="fr-FR" sz="1400" dirty="0"/>
              <a:t>Technicien</a:t>
            </a:r>
          </a:p>
        </p:txBody>
      </p:sp>
      <p:sp>
        <p:nvSpPr>
          <p:cNvPr id="18449" name="AutoShape 33"/>
          <p:cNvSpPr>
            <a:spLocks noChangeArrowheads="1"/>
          </p:cNvSpPr>
          <p:nvPr/>
        </p:nvSpPr>
        <p:spPr bwMode="auto">
          <a:xfrm>
            <a:off x="0" y="0"/>
            <a:ext cx="3384550" cy="1152525"/>
          </a:xfrm>
          <a:prstGeom prst="foldedCorner">
            <a:avLst>
              <a:gd name="adj" fmla="val 12500"/>
            </a:avLst>
          </a:prstGeom>
          <a:solidFill>
            <a:srgbClr val="CC660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2800" dirty="0">
                <a:solidFill>
                  <a:schemeClr val="bg1"/>
                </a:solidFill>
              </a:rPr>
              <a:t>Après des études d’arts du spectacle</a:t>
            </a:r>
            <a:endParaRPr lang="fr-FR" altLang="fr-FR" sz="2800" dirty="0"/>
          </a:p>
        </p:txBody>
      </p:sp>
      <p:sp>
        <p:nvSpPr>
          <p:cNvPr id="18450" name="Text Box 18"/>
          <p:cNvSpPr txBox="1">
            <a:spLocks noChangeArrowheads="1"/>
          </p:cNvSpPr>
          <p:nvPr/>
        </p:nvSpPr>
        <p:spPr bwMode="auto">
          <a:xfrm>
            <a:off x="6732588" y="4130675"/>
            <a:ext cx="223202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t>Agent artistique</a:t>
            </a:r>
          </a:p>
          <a:p>
            <a:pPr eaLnBrk="1" hangingPunct="1"/>
            <a:r>
              <a:rPr lang="fr-FR" altLang="fr-FR" sz="1400" dirty="0"/>
              <a:t>Directeur technique</a:t>
            </a:r>
          </a:p>
        </p:txBody>
      </p:sp>
      <p:sp>
        <p:nvSpPr>
          <p:cNvPr id="19" name="Bouton d'action : Retour 18">
            <a:hlinkClick r:id="rId7" action="ppaction://hlinksldjump" highlightClick="1"/>
          </p:cNvPr>
          <p:cNvSpPr/>
          <p:nvPr/>
        </p:nvSpPr>
        <p:spPr>
          <a:xfrm>
            <a:off x="8318500" y="169863"/>
            <a:ext cx="487363" cy="431800"/>
          </a:xfrm>
          <a:prstGeom prst="actionButtonReturn">
            <a:avLst/>
          </a:prstGeom>
          <a:solidFill>
            <a:schemeClr val="bg1">
              <a:lumMod val="8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Tree>
    <p:extLst>
      <p:ext uri="{BB962C8B-B14F-4D97-AF65-F5344CB8AC3E}">
        <p14:creationId xmlns:p14="http://schemas.microsoft.com/office/powerpoint/2010/main" val="2751387969"/>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reeform 4"/>
          <p:cNvSpPr>
            <a:spLocks/>
          </p:cNvSpPr>
          <p:nvPr/>
        </p:nvSpPr>
        <p:spPr bwMode="auto">
          <a:xfrm>
            <a:off x="257175" y="1041400"/>
            <a:ext cx="8745538" cy="5676900"/>
          </a:xfrm>
          <a:custGeom>
            <a:avLst/>
            <a:gdLst>
              <a:gd name="T0" fmla="*/ 0 w 5968"/>
              <a:gd name="T1" fmla="*/ 2147483647 h 3576"/>
              <a:gd name="T2" fmla="*/ 2147483647 w 5968"/>
              <a:gd name="T3" fmla="*/ 0 h 3576"/>
              <a:gd name="T4" fmla="*/ 2147483647 w 5968"/>
              <a:gd name="T5" fmla="*/ 0 h 3576"/>
              <a:gd name="T6" fmla="*/ 2147483647 w 5968"/>
              <a:gd name="T7" fmla="*/ 2147483647 h 3576"/>
              <a:gd name="T8" fmla="*/ 2147483647 w 5968"/>
              <a:gd name="T9" fmla="*/ 2147483647 h 3576"/>
              <a:gd name="T10" fmla="*/ 0 w 5968"/>
              <a:gd name="T11" fmla="*/ 2147483647 h 3576"/>
              <a:gd name="T12" fmla="*/ 0 60000 65536"/>
              <a:gd name="T13" fmla="*/ 0 60000 65536"/>
              <a:gd name="T14" fmla="*/ 0 60000 65536"/>
              <a:gd name="T15" fmla="*/ 0 60000 65536"/>
              <a:gd name="T16" fmla="*/ 0 60000 65536"/>
              <a:gd name="T17" fmla="*/ 0 60000 65536"/>
              <a:gd name="T18" fmla="*/ 0 w 5968"/>
              <a:gd name="T19" fmla="*/ 0 h 3576"/>
              <a:gd name="T20" fmla="*/ 5968 w 5968"/>
              <a:gd name="T21" fmla="*/ 3576 h 3576"/>
            </a:gdLst>
            <a:ahLst/>
            <a:cxnLst>
              <a:cxn ang="T12">
                <a:pos x="T0" y="T1"/>
              </a:cxn>
              <a:cxn ang="T13">
                <a:pos x="T2" y="T3"/>
              </a:cxn>
              <a:cxn ang="T14">
                <a:pos x="T4" y="T5"/>
              </a:cxn>
              <a:cxn ang="T15">
                <a:pos x="T6" y="T7"/>
              </a:cxn>
              <a:cxn ang="T16">
                <a:pos x="T8" y="T9"/>
              </a:cxn>
              <a:cxn ang="T17">
                <a:pos x="T10" y="T11"/>
              </a:cxn>
            </a:cxnLst>
            <a:rect l="T18" t="T19" r="T20" b="T21"/>
            <a:pathLst>
              <a:path w="5968" h="3576">
                <a:moveTo>
                  <a:pt x="0" y="3576"/>
                </a:moveTo>
                <a:lnTo>
                  <a:pt x="2928" y="0"/>
                </a:lnTo>
                <a:lnTo>
                  <a:pt x="5968" y="0"/>
                </a:lnTo>
                <a:lnTo>
                  <a:pt x="5968" y="608"/>
                </a:lnTo>
                <a:lnTo>
                  <a:pt x="2939" y="608"/>
                </a:lnTo>
                <a:lnTo>
                  <a:pt x="0" y="3576"/>
                </a:lnTo>
                <a:close/>
              </a:path>
            </a:pathLst>
          </a:custGeom>
          <a:solidFill>
            <a:srgbClr val="FF81DE"/>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19459" name="Freeform 5"/>
          <p:cNvSpPr>
            <a:spLocks/>
          </p:cNvSpPr>
          <p:nvPr/>
        </p:nvSpPr>
        <p:spPr bwMode="auto">
          <a:xfrm>
            <a:off x="257175" y="2006600"/>
            <a:ext cx="8745538" cy="4711700"/>
          </a:xfrm>
          <a:custGeom>
            <a:avLst/>
            <a:gdLst>
              <a:gd name="T0" fmla="*/ 0 w 5968"/>
              <a:gd name="T1" fmla="*/ 2147483647 h 2968"/>
              <a:gd name="T2" fmla="*/ 2147483647 w 5968"/>
              <a:gd name="T3" fmla="*/ 0 h 2968"/>
              <a:gd name="T4" fmla="*/ 2147483647 w 5968"/>
              <a:gd name="T5" fmla="*/ 0 h 2968"/>
              <a:gd name="T6" fmla="*/ 2147483647 w 5968"/>
              <a:gd name="T7" fmla="*/ 2147483647 h 2968"/>
              <a:gd name="T8" fmla="*/ 2147483647 w 5968"/>
              <a:gd name="T9" fmla="*/ 2147483647 h 2968"/>
              <a:gd name="T10" fmla="*/ 0 w 5968"/>
              <a:gd name="T11" fmla="*/ 2147483647 h 2968"/>
              <a:gd name="T12" fmla="*/ 0 60000 65536"/>
              <a:gd name="T13" fmla="*/ 0 60000 65536"/>
              <a:gd name="T14" fmla="*/ 0 60000 65536"/>
              <a:gd name="T15" fmla="*/ 0 60000 65536"/>
              <a:gd name="T16" fmla="*/ 0 60000 65536"/>
              <a:gd name="T17" fmla="*/ 0 60000 65536"/>
              <a:gd name="T18" fmla="*/ 0 w 5968"/>
              <a:gd name="T19" fmla="*/ 0 h 2968"/>
              <a:gd name="T20" fmla="*/ 5968 w 5968"/>
              <a:gd name="T21" fmla="*/ 2968 h 2968"/>
            </a:gdLst>
            <a:ahLst/>
            <a:cxnLst>
              <a:cxn ang="T12">
                <a:pos x="T0" y="T1"/>
              </a:cxn>
              <a:cxn ang="T13">
                <a:pos x="T2" y="T3"/>
              </a:cxn>
              <a:cxn ang="T14">
                <a:pos x="T4" y="T5"/>
              </a:cxn>
              <a:cxn ang="T15">
                <a:pos x="T6" y="T7"/>
              </a:cxn>
              <a:cxn ang="T16">
                <a:pos x="T8" y="T9"/>
              </a:cxn>
              <a:cxn ang="T17">
                <a:pos x="T10" y="T11"/>
              </a:cxn>
            </a:cxnLst>
            <a:rect l="T18" t="T19" r="T20" b="T21"/>
            <a:pathLst>
              <a:path w="5968" h="2968">
                <a:moveTo>
                  <a:pt x="0" y="2968"/>
                </a:moveTo>
                <a:lnTo>
                  <a:pt x="2939" y="0"/>
                </a:lnTo>
                <a:lnTo>
                  <a:pt x="5968" y="0"/>
                </a:lnTo>
                <a:lnTo>
                  <a:pt x="5968" y="616"/>
                </a:lnTo>
                <a:lnTo>
                  <a:pt x="2939" y="619"/>
                </a:lnTo>
                <a:lnTo>
                  <a:pt x="0" y="2968"/>
                </a:lnTo>
                <a:close/>
              </a:path>
            </a:pathLst>
          </a:custGeom>
          <a:solidFill>
            <a:srgbClr val="FF4FD1"/>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19460" name="Freeform 6"/>
          <p:cNvSpPr>
            <a:spLocks/>
          </p:cNvSpPr>
          <p:nvPr/>
        </p:nvSpPr>
        <p:spPr bwMode="auto">
          <a:xfrm>
            <a:off x="257175" y="2959100"/>
            <a:ext cx="8745538" cy="3771900"/>
          </a:xfrm>
          <a:custGeom>
            <a:avLst/>
            <a:gdLst>
              <a:gd name="T0" fmla="*/ 0 w 5968"/>
              <a:gd name="T1" fmla="*/ 2147483647 h 2376"/>
              <a:gd name="T2" fmla="*/ 2147483647 w 5968"/>
              <a:gd name="T3" fmla="*/ 0 h 2376"/>
              <a:gd name="T4" fmla="*/ 2147483647 w 5968"/>
              <a:gd name="T5" fmla="*/ 0 h 2376"/>
              <a:gd name="T6" fmla="*/ 2147483647 w 5968"/>
              <a:gd name="T7" fmla="*/ 2147483647 h 2376"/>
              <a:gd name="T8" fmla="*/ 2147483647 w 5968"/>
              <a:gd name="T9" fmla="*/ 2147483647 h 2376"/>
              <a:gd name="T10" fmla="*/ 0 w 5968"/>
              <a:gd name="T11" fmla="*/ 2147483647 h 2376"/>
              <a:gd name="T12" fmla="*/ 0 60000 65536"/>
              <a:gd name="T13" fmla="*/ 0 60000 65536"/>
              <a:gd name="T14" fmla="*/ 0 60000 65536"/>
              <a:gd name="T15" fmla="*/ 0 60000 65536"/>
              <a:gd name="T16" fmla="*/ 0 60000 65536"/>
              <a:gd name="T17" fmla="*/ 0 60000 65536"/>
              <a:gd name="T18" fmla="*/ 0 w 5968"/>
              <a:gd name="T19" fmla="*/ 0 h 2376"/>
              <a:gd name="T20" fmla="*/ 5968 w 5968"/>
              <a:gd name="T21" fmla="*/ 2376 h 2376"/>
            </a:gdLst>
            <a:ahLst/>
            <a:cxnLst>
              <a:cxn ang="T12">
                <a:pos x="T0" y="T1"/>
              </a:cxn>
              <a:cxn ang="T13">
                <a:pos x="T2" y="T3"/>
              </a:cxn>
              <a:cxn ang="T14">
                <a:pos x="T4" y="T5"/>
              </a:cxn>
              <a:cxn ang="T15">
                <a:pos x="T6" y="T7"/>
              </a:cxn>
              <a:cxn ang="T16">
                <a:pos x="T8" y="T9"/>
              </a:cxn>
              <a:cxn ang="T17">
                <a:pos x="T10" y="T11"/>
              </a:cxn>
            </a:cxnLst>
            <a:rect l="T18" t="T19" r="T20" b="T21"/>
            <a:pathLst>
              <a:path w="5968" h="2376">
                <a:moveTo>
                  <a:pt x="0" y="2376"/>
                </a:moveTo>
                <a:lnTo>
                  <a:pt x="2928" y="0"/>
                </a:lnTo>
                <a:lnTo>
                  <a:pt x="5968" y="0"/>
                </a:lnTo>
                <a:lnTo>
                  <a:pt x="5968" y="624"/>
                </a:lnTo>
                <a:lnTo>
                  <a:pt x="2949" y="621"/>
                </a:lnTo>
                <a:lnTo>
                  <a:pt x="0" y="2376"/>
                </a:lnTo>
                <a:close/>
              </a:path>
            </a:pathLst>
          </a:custGeom>
          <a:solidFill>
            <a:srgbClr val="FA00B9"/>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19461" name="Freeform 7"/>
          <p:cNvSpPr>
            <a:spLocks/>
          </p:cNvSpPr>
          <p:nvPr/>
        </p:nvSpPr>
        <p:spPr bwMode="auto">
          <a:xfrm>
            <a:off x="250825" y="3933825"/>
            <a:ext cx="8745538" cy="2806700"/>
          </a:xfrm>
          <a:custGeom>
            <a:avLst/>
            <a:gdLst>
              <a:gd name="T0" fmla="*/ 0 w 5968"/>
              <a:gd name="T1" fmla="*/ 2147483647 h 1768"/>
              <a:gd name="T2" fmla="*/ 2147483647 w 5968"/>
              <a:gd name="T3" fmla="*/ 0 h 1768"/>
              <a:gd name="T4" fmla="*/ 2147483647 w 5968"/>
              <a:gd name="T5" fmla="*/ 0 h 1768"/>
              <a:gd name="T6" fmla="*/ 2147483647 w 5968"/>
              <a:gd name="T7" fmla="*/ 2147483647 h 1768"/>
              <a:gd name="T8" fmla="*/ 2147483647 w 5968"/>
              <a:gd name="T9" fmla="*/ 2147483647 h 1768"/>
              <a:gd name="T10" fmla="*/ 0 w 5968"/>
              <a:gd name="T11" fmla="*/ 2147483647 h 1768"/>
              <a:gd name="T12" fmla="*/ 0 60000 65536"/>
              <a:gd name="T13" fmla="*/ 0 60000 65536"/>
              <a:gd name="T14" fmla="*/ 0 60000 65536"/>
              <a:gd name="T15" fmla="*/ 0 60000 65536"/>
              <a:gd name="T16" fmla="*/ 0 60000 65536"/>
              <a:gd name="T17" fmla="*/ 0 60000 65536"/>
              <a:gd name="T18" fmla="*/ 0 w 5968"/>
              <a:gd name="T19" fmla="*/ 0 h 1768"/>
              <a:gd name="T20" fmla="*/ 5968 w 5968"/>
              <a:gd name="T21" fmla="*/ 1768 h 1768"/>
            </a:gdLst>
            <a:ahLst/>
            <a:cxnLst>
              <a:cxn ang="T12">
                <a:pos x="T0" y="T1"/>
              </a:cxn>
              <a:cxn ang="T13">
                <a:pos x="T2" y="T3"/>
              </a:cxn>
              <a:cxn ang="T14">
                <a:pos x="T4" y="T5"/>
              </a:cxn>
              <a:cxn ang="T15">
                <a:pos x="T6" y="T7"/>
              </a:cxn>
              <a:cxn ang="T16">
                <a:pos x="T8" y="T9"/>
              </a:cxn>
              <a:cxn ang="T17">
                <a:pos x="T10" y="T11"/>
              </a:cxn>
            </a:cxnLst>
            <a:rect l="T18" t="T19" r="T20" b="T21"/>
            <a:pathLst>
              <a:path w="5968" h="1768">
                <a:moveTo>
                  <a:pt x="0" y="1768"/>
                </a:moveTo>
                <a:lnTo>
                  <a:pt x="2944" y="0"/>
                </a:lnTo>
                <a:lnTo>
                  <a:pt x="5968" y="0"/>
                </a:lnTo>
                <a:lnTo>
                  <a:pt x="5968" y="584"/>
                </a:lnTo>
                <a:lnTo>
                  <a:pt x="2939" y="592"/>
                </a:lnTo>
                <a:lnTo>
                  <a:pt x="0" y="1768"/>
                </a:lnTo>
                <a:close/>
              </a:path>
            </a:pathLst>
          </a:custGeom>
          <a:solidFill>
            <a:srgbClr val="CC0099"/>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19462" name="Freeform 8"/>
          <p:cNvSpPr>
            <a:spLocks/>
          </p:cNvSpPr>
          <p:nvPr/>
        </p:nvSpPr>
        <p:spPr bwMode="auto">
          <a:xfrm>
            <a:off x="257175" y="4859338"/>
            <a:ext cx="8745538" cy="1884362"/>
          </a:xfrm>
          <a:custGeom>
            <a:avLst/>
            <a:gdLst>
              <a:gd name="T0" fmla="*/ 0 w 5968"/>
              <a:gd name="T1" fmla="*/ 2147483647 h 1187"/>
              <a:gd name="T2" fmla="*/ 2147483647 w 5968"/>
              <a:gd name="T3" fmla="*/ 2147483647 h 1187"/>
              <a:gd name="T4" fmla="*/ 2147483647 w 5968"/>
              <a:gd name="T5" fmla="*/ 0 h 1187"/>
              <a:gd name="T6" fmla="*/ 2147483647 w 5968"/>
              <a:gd name="T7" fmla="*/ 2147483647 h 1187"/>
              <a:gd name="T8" fmla="*/ 2147483647 w 5968"/>
              <a:gd name="T9" fmla="*/ 2147483647 h 1187"/>
              <a:gd name="T10" fmla="*/ 0 w 5968"/>
              <a:gd name="T11" fmla="*/ 2147483647 h 1187"/>
              <a:gd name="T12" fmla="*/ 0 60000 65536"/>
              <a:gd name="T13" fmla="*/ 0 60000 65536"/>
              <a:gd name="T14" fmla="*/ 0 60000 65536"/>
              <a:gd name="T15" fmla="*/ 0 60000 65536"/>
              <a:gd name="T16" fmla="*/ 0 60000 65536"/>
              <a:gd name="T17" fmla="*/ 0 60000 65536"/>
              <a:gd name="T18" fmla="*/ 0 w 5968"/>
              <a:gd name="T19" fmla="*/ 0 h 1187"/>
              <a:gd name="T20" fmla="*/ 5968 w 5968"/>
              <a:gd name="T21" fmla="*/ 1187 h 1187"/>
            </a:gdLst>
            <a:ahLst/>
            <a:cxnLst>
              <a:cxn ang="T12">
                <a:pos x="T0" y="T1"/>
              </a:cxn>
              <a:cxn ang="T13">
                <a:pos x="T2" y="T3"/>
              </a:cxn>
              <a:cxn ang="T14">
                <a:pos x="T4" y="T5"/>
              </a:cxn>
              <a:cxn ang="T15">
                <a:pos x="T6" y="T7"/>
              </a:cxn>
              <a:cxn ang="T16">
                <a:pos x="T8" y="T9"/>
              </a:cxn>
              <a:cxn ang="T17">
                <a:pos x="T10" y="T11"/>
              </a:cxn>
            </a:cxnLst>
            <a:rect l="T18" t="T19" r="T20" b="T21"/>
            <a:pathLst>
              <a:path w="5968" h="1187">
                <a:moveTo>
                  <a:pt x="0" y="1187"/>
                </a:moveTo>
                <a:lnTo>
                  <a:pt x="2939" y="6"/>
                </a:lnTo>
                <a:lnTo>
                  <a:pt x="5968" y="0"/>
                </a:lnTo>
                <a:lnTo>
                  <a:pt x="5968" y="603"/>
                </a:lnTo>
                <a:lnTo>
                  <a:pt x="2936" y="603"/>
                </a:lnTo>
                <a:lnTo>
                  <a:pt x="0" y="1187"/>
                </a:lnTo>
                <a:close/>
              </a:path>
            </a:pathLst>
          </a:custGeom>
          <a:solidFill>
            <a:srgbClr val="AC007F"/>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19463" name="Text Box 9">
            <a:hlinkClick r:id="rId2" action="ppaction://hlinksldjump"/>
          </p:cNvPr>
          <p:cNvSpPr txBox="1">
            <a:spLocks noChangeArrowheads="1"/>
          </p:cNvSpPr>
          <p:nvPr/>
        </p:nvSpPr>
        <p:spPr bwMode="auto">
          <a:xfrm rot="-965166">
            <a:off x="1987550" y="5627688"/>
            <a:ext cx="26844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solidFill>
                  <a:schemeClr val="bg1"/>
                </a:solidFill>
              </a:rPr>
              <a:t>Production industrielle</a:t>
            </a:r>
          </a:p>
        </p:txBody>
      </p:sp>
      <p:sp>
        <p:nvSpPr>
          <p:cNvPr id="19464" name="Text Box 10">
            <a:hlinkClick r:id="rId3" action="ppaction://hlinksldjump"/>
          </p:cNvPr>
          <p:cNvSpPr txBox="1">
            <a:spLocks noChangeArrowheads="1"/>
          </p:cNvSpPr>
          <p:nvPr/>
        </p:nvSpPr>
        <p:spPr bwMode="auto">
          <a:xfrm rot="-1572473">
            <a:off x="2674938" y="4775200"/>
            <a:ext cx="20637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solidFill>
                  <a:schemeClr val="bg1"/>
                </a:solidFill>
              </a:rPr>
              <a:t>Design d’espace</a:t>
            </a:r>
          </a:p>
        </p:txBody>
      </p:sp>
      <p:sp>
        <p:nvSpPr>
          <p:cNvPr id="19465" name="Text Box 11">
            <a:hlinkClick r:id="rId4" action="ppaction://hlinksldjump"/>
          </p:cNvPr>
          <p:cNvSpPr txBox="1">
            <a:spLocks noChangeArrowheads="1"/>
          </p:cNvSpPr>
          <p:nvPr/>
        </p:nvSpPr>
        <p:spPr bwMode="auto">
          <a:xfrm rot="-2308331">
            <a:off x="2938463" y="3848100"/>
            <a:ext cx="1876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t>Artisanats d’art</a:t>
            </a:r>
          </a:p>
        </p:txBody>
      </p:sp>
      <p:sp>
        <p:nvSpPr>
          <p:cNvPr id="19466" name="Text Box 12">
            <a:hlinkClick r:id="rId5" action="ppaction://hlinksldjump"/>
          </p:cNvPr>
          <p:cNvSpPr txBox="1">
            <a:spLocks noChangeArrowheads="1"/>
          </p:cNvSpPr>
          <p:nvPr/>
        </p:nvSpPr>
        <p:spPr bwMode="auto">
          <a:xfrm rot="-3108420">
            <a:off x="2095500" y="2557463"/>
            <a:ext cx="30067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t>Enseignement recherche</a:t>
            </a:r>
          </a:p>
        </p:txBody>
      </p:sp>
      <p:sp>
        <p:nvSpPr>
          <p:cNvPr id="19467" name="Text Box 13">
            <a:hlinkClick r:id="rId6" action="ppaction://hlinksldjump"/>
          </p:cNvPr>
          <p:cNvSpPr txBox="1">
            <a:spLocks noChangeArrowheads="1"/>
          </p:cNvSpPr>
          <p:nvPr/>
        </p:nvSpPr>
        <p:spPr bwMode="auto">
          <a:xfrm rot="-2705941">
            <a:off x="2727325" y="3086101"/>
            <a:ext cx="22447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t>Métiers de l’image</a:t>
            </a:r>
          </a:p>
        </p:txBody>
      </p:sp>
      <p:sp>
        <p:nvSpPr>
          <p:cNvPr id="19468" name="Text Box 16"/>
          <p:cNvSpPr txBox="1">
            <a:spLocks noChangeArrowheads="1"/>
          </p:cNvSpPr>
          <p:nvPr/>
        </p:nvSpPr>
        <p:spPr bwMode="auto">
          <a:xfrm>
            <a:off x="4787900" y="1196975"/>
            <a:ext cx="4176713"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t>Professeur arts plastique</a:t>
            </a:r>
          </a:p>
          <a:p>
            <a:pPr eaLnBrk="1" hangingPunct="1"/>
            <a:r>
              <a:rPr lang="fr-FR" altLang="fr-FR" sz="1400" dirty="0"/>
              <a:t>Professeur des écoles</a:t>
            </a:r>
          </a:p>
          <a:p>
            <a:pPr eaLnBrk="1" hangingPunct="1"/>
            <a:r>
              <a:rPr lang="fr-FR" altLang="fr-FR" sz="1400" dirty="0"/>
              <a:t>Maitre de conférence</a:t>
            </a:r>
          </a:p>
        </p:txBody>
      </p:sp>
      <p:sp>
        <p:nvSpPr>
          <p:cNvPr id="19469" name="Text Box 17"/>
          <p:cNvSpPr txBox="1">
            <a:spLocks noChangeArrowheads="1"/>
          </p:cNvSpPr>
          <p:nvPr/>
        </p:nvSpPr>
        <p:spPr bwMode="auto">
          <a:xfrm>
            <a:off x="4775200" y="2979738"/>
            <a:ext cx="411797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t>Reliure, Bijoux</a:t>
            </a:r>
          </a:p>
          <a:p>
            <a:pPr eaLnBrk="1" hangingPunct="1"/>
            <a:r>
              <a:rPr lang="fr-FR" altLang="fr-FR" sz="1400" dirty="0"/>
              <a:t>Travail du cuir, du bois, du verre, d’email</a:t>
            </a:r>
          </a:p>
          <a:p>
            <a:pPr eaLnBrk="1" hangingPunct="1"/>
            <a:r>
              <a:rPr lang="fr-FR" altLang="fr-FR" sz="1400" dirty="0"/>
              <a:t>Objet sur mesure</a:t>
            </a:r>
          </a:p>
          <a:p>
            <a:pPr eaLnBrk="1" hangingPunct="1"/>
            <a:r>
              <a:rPr lang="fr-FR" altLang="fr-FR" sz="1400" dirty="0"/>
              <a:t>Objet de l’industrie de luxe</a:t>
            </a:r>
          </a:p>
        </p:txBody>
      </p:sp>
      <p:sp>
        <p:nvSpPr>
          <p:cNvPr id="19470" name="Text Box 18"/>
          <p:cNvSpPr txBox="1">
            <a:spLocks noChangeArrowheads="1"/>
          </p:cNvSpPr>
          <p:nvPr/>
        </p:nvSpPr>
        <p:spPr bwMode="auto">
          <a:xfrm>
            <a:off x="4787900" y="3986213"/>
            <a:ext cx="388778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solidFill>
                  <a:schemeClr val="bg1"/>
                </a:solidFill>
              </a:rPr>
              <a:t>Paysage, espace urbain</a:t>
            </a:r>
          </a:p>
          <a:p>
            <a:pPr eaLnBrk="1" hangingPunct="1"/>
            <a:r>
              <a:rPr lang="fr-FR" altLang="fr-FR" sz="1400" dirty="0">
                <a:solidFill>
                  <a:schemeClr val="bg1"/>
                </a:solidFill>
              </a:rPr>
              <a:t>Espace intérieur</a:t>
            </a:r>
          </a:p>
          <a:p>
            <a:pPr eaLnBrk="1" hangingPunct="1"/>
            <a:r>
              <a:rPr lang="fr-FR" altLang="fr-FR" sz="1400" dirty="0">
                <a:solidFill>
                  <a:schemeClr val="bg1"/>
                </a:solidFill>
              </a:rPr>
              <a:t>Décoration extérieur</a:t>
            </a:r>
          </a:p>
        </p:txBody>
      </p:sp>
      <p:sp>
        <p:nvSpPr>
          <p:cNvPr id="19471" name="Text Box 19"/>
          <p:cNvSpPr txBox="1">
            <a:spLocks noChangeArrowheads="1"/>
          </p:cNvSpPr>
          <p:nvPr/>
        </p:nvSpPr>
        <p:spPr bwMode="auto">
          <a:xfrm>
            <a:off x="4787900" y="2114550"/>
            <a:ext cx="403225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t>Graphiste			Infographiste</a:t>
            </a:r>
          </a:p>
          <a:p>
            <a:pPr eaLnBrk="1" hangingPunct="1"/>
            <a:r>
              <a:rPr lang="fr-FR" altLang="fr-FR" sz="1400" dirty="0"/>
              <a:t>Dessin animé, jeux vidéo	Illustration</a:t>
            </a:r>
          </a:p>
          <a:p>
            <a:pPr eaLnBrk="1" hangingPunct="1"/>
            <a:r>
              <a:rPr lang="fr-FR" altLang="fr-FR" sz="1400" dirty="0"/>
              <a:t>Emballage et packaging</a:t>
            </a:r>
          </a:p>
        </p:txBody>
      </p:sp>
      <p:sp>
        <p:nvSpPr>
          <p:cNvPr id="19472" name="Text Box 20"/>
          <p:cNvSpPr txBox="1">
            <a:spLocks noChangeArrowheads="1"/>
          </p:cNvSpPr>
          <p:nvPr/>
        </p:nvSpPr>
        <p:spPr bwMode="auto">
          <a:xfrm>
            <a:off x="4775200" y="5065713"/>
            <a:ext cx="40449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solidFill>
                  <a:schemeClr val="bg1"/>
                </a:solidFill>
              </a:rPr>
              <a:t>Design d’objet :</a:t>
            </a:r>
          </a:p>
          <a:p>
            <a:pPr eaLnBrk="1" hangingPunct="1"/>
            <a:r>
              <a:rPr lang="fr-FR" altLang="fr-FR" sz="1400" dirty="0">
                <a:solidFill>
                  <a:schemeClr val="bg1"/>
                </a:solidFill>
              </a:rPr>
              <a:t>habillement, mobilier , électroménager</a:t>
            </a:r>
          </a:p>
        </p:txBody>
      </p:sp>
      <p:sp>
        <p:nvSpPr>
          <p:cNvPr id="19473" name="AutoShape 33"/>
          <p:cNvSpPr>
            <a:spLocks noChangeArrowheads="1"/>
          </p:cNvSpPr>
          <p:nvPr/>
        </p:nvSpPr>
        <p:spPr bwMode="auto">
          <a:xfrm>
            <a:off x="0" y="0"/>
            <a:ext cx="3384550" cy="1152525"/>
          </a:xfrm>
          <a:prstGeom prst="foldedCorner">
            <a:avLst>
              <a:gd name="adj" fmla="val 12500"/>
            </a:avLst>
          </a:prstGeom>
          <a:solidFill>
            <a:srgbClr val="CC0099"/>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3200" dirty="0">
                <a:solidFill>
                  <a:schemeClr val="bg1"/>
                </a:solidFill>
              </a:rPr>
              <a:t>Après des études d’arts appliqués</a:t>
            </a:r>
            <a:endParaRPr lang="fr-FR" altLang="fr-FR" sz="3200" dirty="0"/>
          </a:p>
        </p:txBody>
      </p:sp>
    </p:spTree>
    <p:extLst>
      <p:ext uri="{BB962C8B-B14F-4D97-AF65-F5344CB8AC3E}">
        <p14:creationId xmlns:p14="http://schemas.microsoft.com/office/powerpoint/2010/main" val="3068392570"/>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reeform 5"/>
          <p:cNvSpPr>
            <a:spLocks/>
          </p:cNvSpPr>
          <p:nvPr/>
        </p:nvSpPr>
        <p:spPr bwMode="auto">
          <a:xfrm>
            <a:off x="257175" y="2006600"/>
            <a:ext cx="8745538" cy="4711700"/>
          </a:xfrm>
          <a:custGeom>
            <a:avLst/>
            <a:gdLst>
              <a:gd name="T0" fmla="*/ 0 w 5968"/>
              <a:gd name="T1" fmla="*/ 2147483647 h 2968"/>
              <a:gd name="T2" fmla="*/ 2147483647 w 5968"/>
              <a:gd name="T3" fmla="*/ 0 h 2968"/>
              <a:gd name="T4" fmla="*/ 2147483647 w 5968"/>
              <a:gd name="T5" fmla="*/ 0 h 2968"/>
              <a:gd name="T6" fmla="*/ 2147483647 w 5968"/>
              <a:gd name="T7" fmla="*/ 2147483647 h 2968"/>
              <a:gd name="T8" fmla="*/ 2147483647 w 5968"/>
              <a:gd name="T9" fmla="*/ 2147483647 h 2968"/>
              <a:gd name="T10" fmla="*/ 0 w 5968"/>
              <a:gd name="T11" fmla="*/ 2147483647 h 2968"/>
              <a:gd name="T12" fmla="*/ 0 60000 65536"/>
              <a:gd name="T13" fmla="*/ 0 60000 65536"/>
              <a:gd name="T14" fmla="*/ 0 60000 65536"/>
              <a:gd name="T15" fmla="*/ 0 60000 65536"/>
              <a:gd name="T16" fmla="*/ 0 60000 65536"/>
              <a:gd name="T17" fmla="*/ 0 60000 65536"/>
              <a:gd name="T18" fmla="*/ 0 w 5968"/>
              <a:gd name="T19" fmla="*/ 0 h 2968"/>
              <a:gd name="T20" fmla="*/ 5968 w 5968"/>
              <a:gd name="T21" fmla="*/ 2968 h 2968"/>
            </a:gdLst>
            <a:ahLst/>
            <a:cxnLst>
              <a:cxn ang="T12">
                <a:pos x="T0" y="T1"/>
              </a:cxn>
              <a:cxn ang="T13">
                <a:pos x="T2" y="T3"/>
              </a:cxn>
              <a:cxn ang="T14">
                <a:pos x="T4" y="T5"/>
              </a:cxn>
              <a:cxn ang="T15">
                <a:pos x="T6" y="T7"/>
              </a:cxn>
              <a:cxn ang="T16">
                <a:pos x="T8" y="T9"/>
              </a:cxn>
              <a:cxn ang="T17">
                <a:pos x="T10" y="T11"/>
              </a:cxn>
            </a:cxnLst>
            <a:rect l="T18" t="T19" r="T20" b="T21"/>
            <a:pathLst>
              <a:path w="5968" h="2968">
                <a:moveTo>
                  <a:pt x="0" y="2968"/>
                </a:moveTo>
                <a:lnTo>
                  <a:pt x="2939" y="0"/>
                </a:lnTo>
                <a:lnTo>
                  <a:pt x="5968" y="0"/>
                </a:lnTo>
                <a:lnTo>
                  <a:pt x="5968" y="616"/>
                </a:lnTo>
                <a:lnTo>
                  <a:pt x="2939" y="619"/>
                </a:lnTo>
                <a:lnTo>
                  <a:pt x="0" y="2968"/>
                </a:lnTo>
                <a:close/>
              </a:path>
            </a:pathLst>
          </a:custGeom>
          <a:solidFill>
            <a:srgbClr val="FFC1EF"/>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0483" name="Freeform 6"/>
          <p:cNvSpPr>
            <a:spLocks/>
          </p:cNvSpPr>
          <p:nvPr/>
        </p:nvSpPr>
        <p:spPr bwMode="auto">
          <a:xfrm>
            <a:off x="257175" y="2959100"/>
            <a:ext cx="8745538" cy="3771900"/>
          </a:xfrm>
          <a:custGeom>
            <a:avLst/>
            <a:gdLst>
              <a:gd name="T0" fmla="*/ 0 w 5968"/>
              <a:gd name="T1" fmla="*/ 2147483647 h 2376"/>
              <a:gd name="T2" fmla="*/ 2147483647 w 5968"/>
              <a:gd name="T3" fmla="*/ 0 h 2376"/>
              <a:gd name="T4" fmla="*/ 2147483647 w 5968"/>
              <a:gd name="T5" fmla="*/ 0 h 2376"/>
              <a:gd name="T6" fmla="*/ 2147483647 w 5968"/>
              <a:gd name="T7" fmla="*/ 2147483647 h 2376"/>
              <a:gd name="T8" fmla="*/ 2147483647 w 5968"/>
              <a:gd name="T9" fmla="*/ 2147483647 h 2376"/>
              <a:gd name="T10" fmla="*/ 0 w 5968"/>
              <a:gd name="T11" fmla="*/ 2147483647 h 2376"/>
              <a:gd name="T12" fmla="*/ 0 60000 65536"/>
              <a:gd name="T13" fmla="*/ 0 60000 65536"/>
              <a:gd name="T14" fmla="*/ 0 60000 65536"/>
              <a:gd name="T15" fmla="*/ 0 60000 65536"/>
              <a:gd name="T16" fmla="*/ 0 60000 65536"/>
              <a:gd name="T17" fmla="*/ 0 60000 65536"/>
              <a:gd name="T18" fmla="*/ 0 w 5968"/>
              <a:gd name="T19" fmla="*/ 0 h 2376"/>
              <a:gd name="T20" fmla="*/ 5968 w 5968"/>
              <a:gd name="T21" fmla="*/ 2376 h 2376"/>
            </a:gdLst>
            <a:ahLst/>
            <a:cxnLst>
              <a:cxn ang="T12">
                <a:pos x="T0" y="T1"/>
              </a:cxn>
              <a:cxn ang="T13">
                <a:pos x="T2" y="T3"/>
              </a:cxn>
              <a:cxn ang="T14">
                <a:pos x="T4" y="T5"/>
              </a:cxn>
              <a:cxn ang="T15">
                <a:pos x="T6" y="T7"/>
              </a:cxn>
              <a:cxn ang="T16">
                <a:pos x="T8" y="T9"/>
              </a:cxn>
              <a:cxn ang="T17">
                <a:pos x="T10" y="T11"/>
              </a:cxn>
            </a:cxnLst>
            <a:rect l="T18" t="T19" r="T20" b="T21"/>
            <a:pathLst>
              <a:path w="5968" h="2376">
                <a:moveTo>
                  <a:pt x="0" y="2376"/>
                </a:moveTo>
                <a:lnTo>
                  <a:pt x="2928" y="0"/>
                </a:lnTo>
                <a:lnTo>
                  <a:pt x="5968" y="0"/>
                </a:lnTo>
                <a:lnTo>
                  <a:pt x="5968" y="624"/>
                </a:lnTo>
                <a:lnTo>
                  <a:pt x="2949" y="621"/>
                </a:lnTo>
                <a:lnTo>
                  <a:pt x="0" y="2376"/>
                </a:lnTo>
                <a:close/>
              </a:path>
            </a:pathLst>
          </a:custGeom>
          <a:solidFill>
            <a:srgbClr val="FF93E3"/>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0484" name="Freeform 7"/>
          <p:cNvSpPr>
            <a:spLocks/>
          </p:cNvSpPr>
          <p:nvPr/>
        </p:nvSpPr>
        <p:spPr bwMode="auto">
          <a:xfrm>
            <a:off x="250825" y="3933825"/>
            <a:ext cx="8745538" cy="2806700"/>
          </a:xfrm>
          <a:custGeom>
            <a:avLst/>
            <a:gdLst>
              <a:gd name="T0" fmla="*/ 0 w 5968"/>
              <a:gd name="T1" fmla="*/ 2147483647 h 1768"/>
              <a:gd name="T2" fmla="*/ 2147483647 w 5968"/>
              <a:gd name="T3" fmla="*/ 0 h 1768"/>
              <a:gd name="T4" fmla="*/ 2147483647 w 5968"/>
              <a:gd name="T5" fmla="*/ 0 h 1768"/>
              <a:gd name="T6" fmla="*/ 2147483647 w 5968"/>
              <a:gd name="T7" fmla="*/ 2147483647 h 1768"/>
              <a:gd name="T8" fmla="*/ 2147483647 w 5968"/>
              <a:gd name="T9" fmla="*/ 2147483647 h 1768"/>
              <a:gd name="T10" fmla="*/ 0 w 5968"/>
              <a:gd name="T11" fmla="*/ 2147483647 h 1768"/>
              <a:gd name="T12" fmla="*/ 0 60000 65536"/>
              <a:gd name="T13" fmla="*/ 0 60000 65536"/>
              <a:gd name="T14" fmla="*/ 0 60000 65536"/>
              <a:gd name="T15" fmla="*/ 0 60000 65536"/>
              <a:gd name="T16" fmla="*/ 0 60000 65536"/>
              <a:gd name="T17" fmla="*/ 0 60000 65536"/>
              <a:gd name="T18" fmla="*/ 0 w 5968"/>
              <a:gd name="T19" fmla="*/ 0 h 1768"/>
              <a:gd name="T20" fmla="*/ 5968 w 5968"/>
              <a:gd name="T21" fmla="*/ 1768 h 1768"/>
            </a:gdLst>
            <a:ahLst/>
            <a:cxnLst>
              <a:cxn ang="T12">
                <a:pos x="T0" y="T1"/>
              </a:cxn>
              <a:cxn ang="T13">
                <a:pos x="T2" y="T3"/>
              </a:cxn>
              <a:cxn ang="T14">
                <a:pos x="T4" y="T5"/>
              </a:cxn>
              <a:cxn ang="T15">
                <a:pos x="T6" y="T7"/>
              </a:cxn>
              <a:cxn ang="T16">
                <a:pos x="T8" y="T9"/>
              </a:cxn>
              <a:cxn ang="T17">
                <a:pos x="T10" y="T11"/>
              </a:cxn>
            </a:cxnLst>
            <a:rect l="T18" t="T19" r="T20" b="T21"/>
            <a:pathLst>
              <a:path w="5968" h="1768">
                <a:moveTo>
                  <a:pt x="0" y="1768"/>
                </a:moveTo>
                <a:lnTo>
                  <a:pt x="2944" y="0"/>
                </a:lnTo>
                <a:lnTo>
                  <a:pt x="5968" y="0"/>
                </a:lnTo>
                <a:lnTo>
                  <a:pt x="5968" y="584"/>
                </a:lnTo>
                <a:lnTo>
                  <a:pt x="2939" y="592"/>
                </a:lnTo>
                <a:lnTo>
                  <a:pt x="0" y="1768"/>
                </a:lnTo>
                <a:close/>
              </a:path>
            </a:pathLst>
          </a:custGeom>
          <a:solidFill>
            <a:srgbClr val="FF61D6"/>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0485" name="Freeform 8"/>
          <p:cNvSpPr>
            <a:spLocks/>
          </p:cNvSpPr>
          <p:nvPr/>
        </p:nvSpPr>
        <p:spPr bwMode="auto">
          <a:xfrm>
            <a:off x="257175" y="4859338"/>
            <a:ext cx="8745538" cy="1884362"/>
          </a:xfrm>
          <a:custGeom>
            <a:avLst/>
            <a:gdLst>
              <a:gd name="T0" fmla="*/ 0 w 5968"/>
              <a:gd name="T1" fmla="*/ 2147483647 h 1187"/>
              <a:gd name="T2" fmla="*/ 2147483647 w 5968"/>
              <a:gd name="T3" fmla="*/ 2147483647 h 1187"/>
              <a:gd name="T4" fmla="*/ 2147483647 w 5968"/>
              <a:gd name="T5" fmla="*/ 0 h 1187"/>
              <a:gd name="T6" fmla="*/ 2147483647 w 5968"/>
              <a:gd name="T7" fmla="*/ 2147483647 h 1187"/>
              <a:gd name="T8" fmla="*/ 2147483647 w 5968"/>
              <a:gd name="T9" fmla="*/ 2147483647 h 1187"/>
              <a:gd name="T10" fmla="*/ 0 w 5968"/>
              <a:gd name="T11" fmla="*/ 2147483647 h 1187"/>
              <a:gd name="T12" fmla="*/ 0 60000 65536"/>
              <a:gd name="T13" fmla="*/ 0 60000 65536"/>
              <a:gd name="T14" fmla="*/ 0 60000 65536"/>
              <a:gd name="T15" fmla="*/ 0 60000 65536"/>
              <a:gd name="T16" fmla="*/ 0 60000 65536"/>
              <a:gd name="T17" fmla="*/ 0 60000 65536"/>
              <a:gd name="T18" fmla="*/ 0 w 5968"/>
              <a:gd name="T19" fmla="*/ 0 h 1187"/>
              <a:gd name="T20" fmla="*/ 5968 w 5968"/>
              <a:gd name="T21" fmla="*/ 1187 h 1187"/>
            </a:gdLst>
            <a:ahLst/>
            <a:cxnLst>
              <a:cxn ang="T12">
                <a:pos x="T0" y="T1"/>
              </a:cxn>
              <a:cxn ang="T13">
                <a:pos x="T2" y="T3"/>
              </a:cxn>
              <a:cxn ang="T14">
                <a:pos x="T4" y="T5"/>
              </a:cxn>
              <a:cxn ang="T15">
                <a:pos x="T6" y="T7"/>
              </a:cxn>
              <a:cxn ang="T16">
                <a:pos x="T8" y="T9"/>
              </a:cxn>
              <a:cxn ang="T17">
                <a:pos x="T10" y="T11"/>
              </a:cxn>
            </a:cxnLst>
            <a:rect l="T18" t="T19" r="T20" b="T21"/>
            <a:pathLst>
              <a:path w="5968" h="1187">
                <a:moveTo>
                  <a:pt x="0" y="1187"/>
                </a:moveTo>
                <a:lnTo>
                  <a:pt x="2939" y="6"/>
                </a:lnTo>
                <a:lnTo>
                  <a:pt x="5968" y="0"/>
                </a:lnTo>
                <a:lnTo>
                  <a:pt x="5968" y="603"/>
                </a:lnTo>
                <a:lnTo>
                  <a:pt x="2936" y="603"/>
                </a:lnTo>
                <a:lnTo>
                  <a:pt x="0" y="1187"/>
                </a:lnTo>
                <a:close/>
              </a:path>
            </a:pathLst>
          </a:custGeom>
          <a:solidFill>
            <a:srgbClr val="FF21C5"/>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0486" name="Text Box 9">
            <a:hlinkClick r:id="rId2" action="ppaction://hlinksldjump"/>
          </p:cNvPr>
          <p:cNvSpPr txBox="1">
            <a:spLocks noChangeArrowheads="1"/>
          </p:cNvSpPr>
          <p:nvPr/>
        </p:nvSpPr>
        <p:spPr bwMode="auto">
          <a:xfrm rot="-965166">
            <a:off x="3759200" y="5376863"/>
            <a:ext cx="8778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t>Social</a:t>
            </a:r>
          </a:p>
        </p:txBody>
      </p:sp>
      <p:sp>
        <p:nvSpPr>
          <p:cNvPr id="20487" name="Text Box 10">
            <a:hlinkClick r:id="rId3" action="ppaction://hlinksldjump"/>
          </p:cNvPr>
          <p:cNvSpPr txBox="1">
            <a:spLocks noChangeArrowheads="1"/>
          </p:cNvSpPr>
          <p:nvPr/>
        </p:nvSpPr>
        <p:spPr bwMode="auto">
          <a:xfrm rot="-1679821">
            <a:off x="684213" y="5229225"/>
            <a:ext cx="42338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t>Information communication publicité</a:t>
            </a:r>
          </a:p>
        </p:txBody>
      </p:sp>
      <p:sp>
        <p:nvSpPr>
          <p:cNvPr id="20488" name="Text Box 11">
            <a:hlinkClick r:id="rId4" action="ppaction://hlinksldjump"/>
          </p:cNvPr>
          <p:cNvSpPr txBox="1">
            <a:spLocks noChangeArrowheads="1"/>
          </p:cNvSpPr>
          <p:nvPr/>
        </p:nvSpPr>
        <p:spPr bwMode="auto">
          <a:xfrm rot="-2308331">
            <a:off x="3240088" y="3741738"/>
            <a:ext cx="1536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t>Arts, culture</a:t>
            </a:r>
          </a:p>
        </p:txBody>
      </p:sp>
      <p:sp>
        <p:nvSpPr>
          <p:cNvPr id="20489" name="Text Box 13">
            <a:hlinkClick r:id="rId5" action="ppaction://hlinksldjump"/>
          </p:cNvPr>
          <p:cNvSpPr txBox="1">
            <a:spLocks noChangeArrowheads="1"/>
          </p:cNvSpPr>
          <p:nvPr/>
        </p:nvSpPr>
        <p:spPr bwMode="auto">
          <a:xfrm rot="-2705941">
            <a:off x="2152650" y="3322638"/>
            <a:ext cx="300672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t>Enseignement recherche</a:t>
            </a:r>
          </a:p>
          <a:p>
            <a:pPr algn="r">
              <a:lnSpc>
                <a:spcPct val="70000"/>
              </a:lnSpc>
            </a:pPr>
            <a:endParaRPr lang="fr-FR" altLang="fr-FR" sz="2000" dirty="0"/>
          </a:p>
        </p:txBody>
      </p:sp>
      <p:sp>
        <p:nvSpPr>
          <p:cNvPr id="20490" name="Text Box 17"/>
          <p:cNvSpPr txBox="1">
            <a:spLocks noChangeArrowheads="1"/>
          </p:cNvSpPr>
          <p:nvPr/>
        </p:nvSpPr>
        <p:spPr bwMode="auto">
          <a:xfrm>
            <a:off x="4787900" y="3141663"/>
            <a:ext cx="4189413"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t>Artiste peintre	Agent artistique</a:t>
            </a:r>
          </a:p>
          <a:p>
            <a:pPr eaLnBrk="1" hangingPunct="1"/>
            <a:r>
              <a:rPr lang="fr-FR" altLang="fr-FR" sz="1400" dirty="0"/>
              <a:t>Documentaliste	Restaurateur</a:t>
            </a:r>
          </a:p>
          <a:p>
            <a:pPr eaLnBrk="1" hangingPunct="1"/>
            <a:r>
              <a:rPr lang="fr-FR" altLang="fr-FR" sz="1400" dirty="0"/>
              <a:t>Animateur culturel	Ingénieur culturelle</a:t>
            </a:r>
          </a:p>
        </p:txBody>
      </p:sp>
      <p:sp>
        <p:nvSpPr>
          <p:cNvPr id="20491" name="Text Box 18"/>
          <p:cNvSpPr txBox="1">
            <a:spLocks noChangeArrowheads="1"/>
          </p:cNvSpPr>
          <p:nvPr/>
        </p:nvSpPr>
        <p:spPr bwMode="auto">
          <a:xfrm>
            <a:off x="4787900" y="3933825"/>
            <a:ext cx="2952750"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t>Graphiste</a:t>
            </a:r>
          </a:p>
          <a:p>
            <a:pPr eaLnBrk="1" hangingPunct="1"/>
            <a:r>
              <a:rPr lang="fr-FR" altLang="fr-FR" sz="1400" dirty="0"/>
              <a:t>Maquettiste</a:t>
            </a:r>
          </a:p>
          <a:p>
            <a:pPr eaLnBrk="1" hangingPunct="1"/>
            <a:r>
              <a:rPr lang="fr-FR" altLang="fr-FR" sz="1400" dirty="0"/>
              <a:t>Chargé de communication</a:t>
            </a:r>
          </a:p>
          <a:p>
            <a:pPr eaLnBrk="1" hangingPunct="1"/>
            <a:r>
              <a:rPr lang="fr-FR" altLang="fr-FR" sz="1400" dirty="0"/>
              <a:t>Directeur artistique</a:t>
            </a:r>
          </a:p>
          <a:p>
            <a:pPr eaLnBrk="1" hangingPunct="1"/>
            <a:endParaRPr lang="fr-FR" altLang="fr-FR" sz="1400" dirty="0"/>
          </a:p>
        </p:txBody>
      </p:sp>
      <p:sp>
        <p:nvSpPr>
          <p:cNvPr id="20492" name="Text Box 19"/>
          <p:cNvSpPr txBox="1">
            <a:spLocks noChangeArrowheads="1"/>
          </p:cNvSpPr>
          <p:nvPr/>
        </p:nvSpPr>
        <p:spPr bwMode="auto">
          <a:xfrm>
            <a:off x="4787900" y="2060575"/>
            <a:ext cx="2163763"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t>Professeur arts plastique</a:t>
            </a:r>
          </a:p>
          <a:p>
            <a:pPr eaLnBrk="1" hangingPunct="1"/>
            <a:r>
              <a:rPr lang="fr-FR" altLang="fr-FR" sz="1400" dirty="0"/>
              <a:t>Professeur des écoles</a:t>
            </a:r>
          </a:p>
          <a:p>
            <a:pPr eaLnBrk="1" hangingPunct="1"/>
            <a:r>
              <a:rPr lang="fr-FR" altLang="fr-FR" sz="1400" dirty="0"/>
              <a:t>Maitre de conférence</a:t>
            </a:r>
          </a:p>
        </p:txBody>
      </p:sp>
      <p:sp>
        <p:nvSpPr>
          <p:cNvPr id="20493" name="Text Box 20"/>
          <p:cNvSpPr txBox="1">
            <a:spLocks noChangeArrowheads="1"/>
          </p:cNvSpPr>
          <p:nvPr/>
        </p:nvSpPr>
        <p:spPr bwMode="auto">
          <a:xfrm>
            <a:off x="4787900" y="5013325"/>
            <a:ext cx="210185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t>Intervenant en milieu scolaire</a:t>
            </a:r>
          </a:p>
          <a:p>
            <a:pPr eaLnBrk="1" hangingPunct="1"/>
            <a:r>
              <a:rPr lang="fr-FR" altLang="fr-FR" sz="1400" dirty="0"/>
              <a:t>Animateur socio culturel</a:t>
            </a:r>
          </a:p>
        </p:txBody>
      </p:sp>
      <p:sp>
        <p:nvSpPr>
          <p:cNvPr id="20494" name="AutoShape 33"/>
          <p:cNvSpPr>
            <a:spLocks noChangeArrowheads="1"/>
          </p:cNvSpPr>
          <p:nvPr/>
        </p:nvSpPr>
        <p:spPr bwMode="auto">
          <a:xfrm>
            <a:off x="0" y="0"/>
            <a:ext cx="3384550" cy="1152525"/>
          </a:xfrm>
          <a:prstGeom prst="foldedCorner">
            <a:avLst>
              <a:gd name="adj" fmla="val 12500"/>
            </a:avLst>
          </a:prstGeom>
          <a:solidFill>
            <a:srgbClr val="FF61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3200" dirty="0">
                <a:solidFill>
                  <a:schemeClr val="bg1"/>
                </a:solidFill>
              </a:rPr>
              <a:t>Après des études d’arts plastiques</a:t>
            </a:r>
          </a:p>
        </p:txBody>
      </p:sp>
      <p:sp>
        <p:nvSpPr>
          <p:cNvPr id="15" name="Bouton d'action : Retour 14">
            <a:hlinkClick r:id="rId6" action="ppaction://hlinksldjump" highlightClick="1"/>
          </p:cNvPr>
          <p:cNvSpPr/>
          <p:nvPr/>
        </p:nvSpPr>
        <p:spPr>
          <a:xfrm>
            <a:off x="8318500" y="385763"/>
            <a:ext cx="487363" cy="431800"/>
          </a:xfrm>
          <a:prstGeom prst="actionButtonReturn">
            <a:avLst/>
          </a:prstGeom>
          <a:solidFill>
            <a:schemeClr val="bg1">
              <a:lumMod val="8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Tree>
    <p:extLst>
      <p:ext uri="{BB962C8B-B14F-4D97-AF65-F5344CB8AC3E}">
        <p14:creationId xmlns:p14="http://schemas.microsoft.com/office/powerpoint/2010/main" val="1861081373"/>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reeform 5"/>
          <p:cNvSpPr>
            <a:spLocks/>
          </p:cNvSpPr>
          <p:nvPr/>
        </p:nvSpPr>
        <p:spPr bwMode="auto">
          <a:xfrm>
            <a:off x="257175" y="2006600"/>
            <a:ext cx="8745538" cy="4711700"/>
          </a:xfrm>
          <a:custGeom>
            <a:avLst/>
            <a:gdLst>
              <a:gd name="T0" fmla="*/ 0 w 5968"/>
              <a:gd name="T1" fmla="*/ 2147483647 h 2968"/>
              <a:gd name="T2" fmla="*/ 2147483647 w 5968"/>
              <a:gd name="T3" fmla="*/ 0 h 2968"/>
              <a:gd name="T4" fmla="*/ 2147483647 w 5968"/>
              <a:gd name="T5" fmla="*/ 0 h 2968"/>
              <a:gd name="T6" fmla="*/ 2147483647 w 5968"/>
              <a:gd name="T7" fmla="*/ 2147483647 h 2968"/>
              <a:gd name="T8" fmla="*/ 2147483647 w 5968"/>
              <a:gd name="T9" fmla="*/ 2147483647 h 2968"/>
              <a:gd name="T10" fmla="*/ 0 w 5968"/>
              <a:gd name="T11" fmla="*/ 2147483647 h 2968"/>
              <a:gd name="T12" fmla="*/ 0 60000 65536"/>
              <a:gd name="T13" fmla="*/ 0 60000 65536"/>
              <a:gd name="T14" fmla="*/ 0 60000 65536"/>
              <a:gd name="T15" fmla="*/ 0 60000 65536"/>
              <a:gd name="T16" fmla="*/ 0 60000 65536"/>
              <a:gd name="T17" fmla="*/ 0 60000 65536"/>
              <a:gd name="T18" fmla="*/ 0 w 5968"/>
              <a:gd name="T19" fmla="*/ 0 h 2968"/>
              <a:gd name="T20" fmla="*/ 5968 w 5968"/>
              <a:gd name="T21" fmla="*/ 2968 h 2968"/>
            </a:gdLst>
            <a:ahLst/>
            <a:cxnLst>
              <a:cxn ang="T12">
                <a:pos x="T0" y="T1"/>
              </a:cxn>
              <a:cxn ang="T13">
                <a:pos x="T2" y="T3"/>
              </a:cxn>
              <a:cxn ang="T14">
                <a:pos x="T4" y="T5"/>
              </a:cxn>
              <a:cxn ang="T15">
                <a:pos x="T6" y="T7"/>
              </a:cxn>
              <a:cxn ang="T16">
                <a:pos x="T8" y="T9"/>
              </a:cxn>
              <a:cxn ang="T17">
                <a:pos x="T10" y="T11"/>
              </a:cxn>
            </a:cxnLst>
            <a:rect l="T18" t="T19" r="T20" b="T21"/>
            <a:pathLst>
              <a:path w="5968" h="2968">
                <a:moveTo>
                  <a:pt x="0" y="2968"/>
                </a:moveTo>
                <a:lnTo>
                  <a:pt x="2939" y="0"/>
                </a:lnTo>
                <a:lnTo>
                  <a:pt x="5968" y="0"/>
                </a:lnTo>
                <a:lnTo>
                  <a:pt x="5968" y="616"/>
                </a:lnTo>
                <a:lnTo>
                  <a:pt x="2939" y="619"/>
                </a:lnTo>
                <a:lnTo>
                  <a:pt x="0" y="2968"/>
                </a:lnTo>
                <a:close/>
              </a:path>
            </a:pathLst>
          </a:custGeom>
          <a:solidFill>
            <a:srgbClr val="61E1FF"/>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1507" name="Freeform 6"/>
          <p:cNvSpPr>
            <a:spLocks/>
          </p:cNvSpPr>
          <p:nvPr/>
        </p:nvSpPr>
        <p:spPr bwMode="auto">
          <a:xfrm>
            <a:off x="257175" y="2959100"/>
            <a:ext cx="8745538" cy="3771900"/>
          </a:xfrm>
          <a:custGeom>
            <a:avLst/>
            <a:gdLst>
              <a:gd name="T0" fmla="*/ 0 w 5968"/>
              <a:gd name="T1" fmla="*/ 2147483647 h 2376"/>
              <a:gd name="T2" fmla="*/ 2147483647 w 5968"/>
              <a:gd name="T3" fmla="*/ 0 h 2376"/>
              <a:gd name="T4" fmla="*/ 2147483647 w 5968"/>
              <a:gd name="T5" fmla="*/ 0 h 2376"/>
              <a:gd name="T6" fmla="*/ 2147483647 w 5968"/>
              <a:gd name="T7" fmla="*/ 2147483647 h 2376"/>
              <a:gd name="T8" fmla="*/ 2147483647 w 5968"/>
              <a:gd name="T9" fmla="*/ 2147483647 h 2376"/>
              <a:gd name="T10" fmla="*/ 0 w 5968"/>
              <a:gd name="T11" fmla="*/ 2147483647 h 2376"/>
              <a:gd name="T12" fmla="*/ 0 60000 65536"/>
              <a:gd name="T13" fmla="*/ 0 60000 65536"/>
              <a:gd name="T14" fmla="*/ 0 60000 65536"/>
              <a:gd name="T15" fmla="*/ 0 60000 65536"/>
              <a:gd name="T16" fmla="*/ 0 60000 65536"/>
              <a:gd name="T17" fmla="*/ 0 60000 65536"/>
              <a:gd name="T18" fmla="*/ 0 w 5968"/>
              <a:gd name="T19" fmla="*/ 0 h 2376"/>
              <a:gd name="T20" fmla="*/ 5968 w 5968"/>
              <a:gd name="T21" fmla="*/ 2376 h 2376"/>
            </a:gdLst>
            <a:ahLst/>
            <a:cxnLst>
              <a:cxn ang="T12">
                <a:pos x="T0" y="T1"/>
              </a:cxn>
              <a:cxn ang="T13">
                <a:pos x="T2" y="T3"/>
              </a:cxn>
              <a:cxn ang="T14">
                <a:pos x="T4" y="T5"/>
              </a:cxn>
              <a:cxn ang="T15">
                <a:pos x="T6" y="T7"/>
              </a:cxn>
              <a:cxn ang="T16">
                <a:pos x="T8" y="T9"/>
              </a:cxn>
              <a:cxn ang="T17">
                <a:pos x="T10" y="T11"/>
              </a:cxn>
            </a:cxnLst>
            <a:rect l="T18" t="T19" r="T20" b="T21"/>
            <a:pathLst>
              <a:path w="5968" h="2376">
                <a:moveTo>
                  <a:pt x="0" y="2376"/>
                </a:moveTo>
                <a:lnTo>
                  <a:pt x="2928" y="0"/>
                </a:lnTo>
                <a:lnTo>
                  <a:pt x="5968" y="0"/>
                </a:lnTo>
                <a:lnTo>
                  <a:pt x="5968" y="624"/>
                </a:lnTo>
                <a:lnTo>
                  <a:pt x="2949" y="621"/>
                </a:lnTo>
                <a:lnTo>
                  <a:pt x="0" y="2376"/>
                </a:lnTo>
                <a:close/>
              </a:path>
            </a:pathLst>
          </a:custGeom>
          <a:solidFill>
            <a:srgbClr val="00CCFF"/>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1508" name="Freeform 7"/>
          <p:cNvSpPr>
            <a:spLocks/>
          </p:cNvSpPr>
          <p:nvPr/>
        </p:nvSpPr>
        <p:spPr bwMode="auto">
          <a:xfrm>
            <a:off x="250825" y="3933825"/>
            <a:ext cx="8745538" cy="2806700"/>
          </a:xfrm>
          <a:custGeom>
            <a:avLst/>
            <a:gdLst>
              <a:gd name="T0" fmla="*/ 0 w 5968"/>
              <a:gd name="T1" fmla="*/ 2147483647 h 1768"/>
              <a:gd name="T2" fmla="*/ 2147483647 w 5968"/>
              <a:gd name="T3" fmla="*/ 0 h 1768"/>
              <a:gd name="T4" fmla="*/ 2147483647 w 5968"/>
              <a:gd name="T5" fmla="*/ 0 h 1768"/>
              <a:gd name="T6" fmla="*/ 2147483647 w 5968"/>
              <a:gd name="T7" fmla="*/ 2147483647 h 1768"/>
              <a:gd name="T8" fmla="*/ 2147483647 w 5968"/>
              <a:gd name="T9" fmla="*/ 2147483647 h 1768"/>
              <a:gd name="T10" fmla="*/ 0 w 5968"/>
              <a:gd name="T11" fmla="*/ 2147483647 h 1768"/>
              <a:gd name="T12" fmla="*/ 0 60000 65536"/>
              <a:gd name="T13" fmla="*/ 0 60000 65536"/>
              <a:gd name="T14" fmla="*/ 0 60000 65536"/>
              <a:gd name="T15" fmla="*/ 0 60000 65536"/>
              <a:gd name="T16" fmla="*/ 0 60000 65536"/>
              <a:gd name="T17" fmla="*/ 0 60000 65536"/>
              <a:gd name="T18" fmla="*/ 0 w 5968"/>
              <a:gd name="T19" fmla="*/ 0 h 1768"/>
              <a:gd name="T20" fmla="*/ 5968 w 5968"/>
              <a:gd name="T21" fmla="*/ 1768 h 1768"/>
            </a:gdLst>
            <a:ahLst/>
            <a:cxnLst>
              <a:cxn ang="T12">
                <a:pos x="T0" y="T1"/>
              </a:cxn>
              <a:cxn ang="T13">
                <a:pos x="T2" y="T3"/>
              </a:cxn>
              <a:cxn ang="T14">
                <a:pos x="T4" y="T5"/>
              </a:cxn>
              <a:cxn ang="T15">
                <a:pos x="T6" y="T7"/>
              </a:cxn>
              <a:cxn ang="T16">
                <a:pos x="T8" y="T9"/>
              </a:cxn>
              <a:cxn ang="T17">
                <a:pos x="T10" y="T11"/>
              </a:cxn>
            </a:cxnLst>
            <a:rect l="T18" t="T19" r="T20" b="T21"/>
            <a:pathLst>
              <a:path w="5968" h="1768">
                <a:moveTo>
                  <a:pt x="0" y="1768"/>
                </a:moveTo>
                <a:lnTo>
                  <a:pt x="2944" y="0"/>
                </a:lnTo>
                <a:lnTo>
                  <a:pt x="5968" y="0"/>
                </a:lnTo>
                <a:lnTo>
                  <a:pt x="5968" y="584"/>
                </a:lnTo>
                <a:lnTo>
                  <a:pt x="2939" y="592"/>
                </a:lnTo>
                <a:lnTo>
                  <a:pt x="0" y="1768"/>
                </a:lnTo>
                <a:close/>
              </a:path>
            </a:pathLst>
          </a:custGeom>
          <a:solidFill>
            <a:srgbClr val="00B0DA"/>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1509" name="Freeform 8"/>
          <p:cNvSpPr>
            <a:spLocks/>
          </p:cNvSpPr>
          <p:nvPr/>
        </p:nvSpPr>
        <p:spPr bwMode="auto">
          <a:xfrm>
            <a:off x="257175" y="4859338"/>
            <a:ext cx="8745538" cy="1884362"/>
          </a:xfrm>
          <a:custGeom>
            <a:avLst/>
            <a:gdLst>
              <a:gd name="T0" fmla="*/ 0 w 5968"/>
              <a:gd name="T1" fmla="*/ 2147483647 h 1187"/>
              <a:gd name="T2" fmla="*/ 2147483647 w 5968"/>
              <a:gd name="T3" fmla="*/ 2147483647 h 1187"/>
              <a:gd name="T4" fmla="*/ 2147483647 w 5968"/>
              <a:gd name="T5" fmla="*/ 0 h 1187"/>
              <a:gd name="T6" fmla="*/ 2147483647 w 5968"/>
              <a:gd name="T7" fmla="*/ 2147483647 h 1187"/>
              <a:gd name="T8" fmla="*/ 2147483647 w 5968"/>
              <a:gd name="T9" fmla="*/ 2147483647 h 1187"/>
              <a:gd name="T10" fmla="*/ 0 w 5968"/>
              <a:gd name="T11" fmla="*/ 2147483647 h 1187"/>
              <a:gd name="T12" fmla="*/ 0 60000 65536"/>
              <a:gd name="T13" fmla="*/ 0 60000 65536"/>
              <a:gd name="T14" fmla="*/ 0 60000 65536"/>
              <a:gd name="T15" fmla="*/ 0 60000 65536"/>
              <a:gd name="T16" fmla="*/ 0 60000 65536"/>
              <a:gd name="T17" fmla="*/ 0 60000 65536"/>
              <a:gd name="T18" fmla="*/ 0 w 5968"/>
              <a:gd name="T19" fmla="*/ 0 h 1187"/>
              <a:gd name="T20" fmla="*/ 5968 w 5968"/>
              <a:gd name="T21" fmla="*/ 1187 h 1187"/>
            </a:gdLst>
            <a:ahLst/>
            <a:cxnLst>
              <a:cxn ang="T12">
                <a:pos x="T0" y="T1"/>
              </a:cxn>
              <a:cxn ang="T13">
                <a:pos x="T2" y="T3"/>
              </a:cxn>
              <a:cxn ang="T14">
                <a:pos x="T4" y="T5"/>
              </a:cxn>
              <a:cxn ang="T15">
                <a:pos x="T6" y="T7"/>
              </a:cxn>
              <a:cxn ang="T16">
                <a:pos x="T8" y="T9"/>
              </a:cxn>
              <a:cxn ang="T17">
                <a:pos x="T10" y="T11"/>
              </a:cxn>
            </a:cxnLst>
            <a:rect l="T18" t="T19" r="T20" b="T21"/>
            <a:pathLst>
              <a:path w="5968" h="1187">
                <a:moveTo>
                  <a:pt x="0" y="1187"/>
                </a:moveTo>
                <a:lnTo>
                  <a:pt x="2939" y="6"/>
                </a:lnTo>
                <a:lnTo>
                  <a:pt x="5968" y="0"/>
                </a:lnTo>
                <a:lnTo>
                  <a:pt x="5968" y="603"/>
                </a:lnTo>
                <a:lnTo>
                  <a:pt x="2936" y="603"/>
                </a:lnTo>
                <a:lnTo>
                  <a:pt x="0" y="1187"/>
                </a:lnTo>
                <a:close/>
              </a:path>
            </a:pathLst>
          </a:custGeom>
          <a:solidFill>
            <a:srgbClr val="0095B8"/>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1510" name="Text Box 9">
            <a:hlinkClick r:id="rId2" action="ppaction://hlinksldjump"/>
          </p:cNvPr>
          <p:cNvSpPr txBox="1">
            <a:spLocks noChangeArrowheads="1"/>
          </p:cNvSpPr>
          <p:nvPr/>
        </p:nvSpPr>
        <p:spPr bwMode="auto">
          <a:xfrm rot="-965166">
            <a:off x="3759200" y="5376863"/>
            <a:ext cx="8778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solidFill>
                  <a:schemeClr val="bg1"/>
                </a:solidFill>
              </a:rPr>
              <a:t>Social</a:t>
            </a:r>
          </a:p>
        </p:txBody>
      </p:sp>
      <p:sp>
        <p:nvSpPr>
          <p:cNvPr id="21511" name="Text Box 10">
            <a:hlinkClick r:id="rId3" action="ppaction://hlinksldjump"/>
          </p:cNvPr>
          <p:cNvSpPr txBox="1">
            <a:spLocks noChangeArrowheads="1"/>
          </p:cNvSpPr>
          <p:nvPr/>
        </p:nvSpPr>
        <p:spPr bwMode="auto">
          <a:xfrm rot="-1786974">
            <a:off x="1547813" y="5013325"/>
            <a:ext cx="32623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solidFill>
                  <a:schemeClr val="bg1"/>
                </a:solidFill>
              </a:rPr>
              <a:t>Editions musicale et disque</a:t>
            </a:r>
          </a:p>
        </p:txBody>
      </p:sp>
      <p:sp>
        <p:nvSpPr>
          <p:cNvPr id="21512" name="Text Box 11">
            <a:hlinkClick r:id="rId4" action="ppaction://hlinksldjump"/>
          </p:cNvPr>
          <p:cNvSpPr txBox="1">
            <a:spLocks noChangeArrowheads="1"/>
          </p:cNvSpPr>
          <p:nvPr/>
        </p:nvSpPr>
        <p:spPr bwMode="auto">
          <a:xfrm rot="-2308331">
            <a:off x="2160588" y="4119563"/>
            <a:ext cx="27495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t>Arts, spectacle, culture</a:t>
            </a:r>
          </a:p>
        </p:txBody>
      </p:sp>
      <p:sp>
        <p:nvSpPr>
          <p:cNvPr id="21513" name="Text Box 13">
            <a:hlinkClick r:id="rId5" action="ppaction://hlinksldjump"/>
          </p:cNvPr>
          <p:cNvSpPr txBox="1">
            <a:spLocks noChangeArrowheads="1"/>
          </p:cNvSpPr>
          <p:nvPr/>
        </p:nvSpPr>
        <p:spPr bwMode="auto">
          <a:xfrm rot="-2705941">
            <a:off x="3099594" y="2934494"/>
            <a:ext cx="18081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t>Enseignement</a:t>
            </a:r>
          </a:p>
        </p:txBody>
      </p:sp>
      <p:sp>
        <p:nvSpPr>
          <p:cNvPr id="21514" name="Text Box 17"/>
          <p:cNvSpPr txBox="1">
            <a:spLocks noChangeArrowheads="1"/>
          </p:cNvSpPr>
          <p:nvPr/>
        </p:nvSpPr>
        <p:spPr bwMode="auto">
          <a:xfrm>
            <a:off x="4775200" y="2979738"/>
            <a:ext cx="1954213"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400" dirty="0"/>
              <a:t>Interprète</a:t>
            </a:r>
          </a:p>
          <a:p>
            <a:pPr eaLnBrk="1" hangingPunct="1"/>
            <a:r>
              <a:rPr lang="fr-FR" altLang="fr-FR" sz="1400" dirty="0"/>
              <a:t>Compositeur</a:t>
            </a:r>
          </a:p>
          <a:p>
            <a:pPr eaLnBrk="1" hangingPunct="1"/>
            <a:r>
              <a:rPr lang="fr-FR" altLang="fr-FR" sz="1400" dirty="0"/>
              <a:t>Chargé de production </a:t>
            </a:r>
          </a:p>
          <a:p>
            <a:pPr eaLnBrk="1" hangingPunct="1"/>
            <a:r>
              <a:rPr lang="fr-FR" altLang="fr-FR" sz="1400" dirty="0"/>
              <a:t>Agent artistique</a:t>
            </a:r>
          </a:p>
        </p:txBody>
      </p:sp>
      <p:sp>
        <p:nvSpPr>
          <p:cNvPr id="21515" name="Text Box 18"/>
          <p:cNvSpPr txBox="1">
            <a:spLocks noChangeArrowheads="1"/>
          </p:cNvSpPr>
          <p:nvPr/>
        </p:nvSpPr>
        <p:spPr bwMode="auto">
          <a:xfrm>
            <a:off x="4787900" y="3933825"/>
            <a:ext cx="1946275" cy="93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130000"/>
              </a:lnSpc>
            </a:pPr>
            <a:r>
              <a:rPr lang="fr-FR" altLang="fr-FR" sz="1400" dirty="0">
                <a:solidFill>
                  <a:schemeClr val="bg1"/>
                </a:solidFill>
              </a:rPr>
              <a:t>Assistant marketing</a:t>
            </a:r>
          </a:p>
          <a:p>
            <a:pPr eaLnBrk="1" hangingPunct="1">
              <a:lnSpc>
                <a:spcPct val="130000"/>
              </a:lnSpc>
            </a:pPr>
            <a:r>
              <a:rPr lang="fr-FR" altLang="fr-FR" sz="1400" dirty="0">
                <a:solidFill>
                  <a:schemeClr val="bg1"/>
                </a:solidFill>
              </a:rPr>
              <a:t>Enregistrement</a:t>
            </a:r>
          </a:p>
          <a:p>
            <a:pPr eaLnBrk="1" hangingPunct="1">
              <a:lnSpc>
                <a:spcPct val="130000"/>
              </a:lnSpc>
            </a:pPr>
            <a:r>
              <a:rPr lang="fr-FR" altLang="fr-FR" sz="1400" dirty="0">
                <a:solidFill>
                  <a:schemeClr val="bg1"/>
                </a:solidFill>
              </a:rPr>
              <a:t>Vendeur</a:t>
            </a:r>
          </a:p>
        </p:txBody>
      </p:sp>
      <p:sp>
        <p:nvSpPr>
          <p:cNvPr id="21516" name="Text Box 19"/>
          <p:cNvSpPr txBox="1">
            <a:spLocks noChangeArrowheads="1"/>
          </p:cNvSpPr>
          <p:nvPr/>
        </p:nvSpPr>
        <p:spPr bwMode="auto">
          <a:xfrm>
            <a:off x="4787900" y="1989138"/>
            <a:ext cx="2025650" cy="931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130000"/>
              </a:lnSpc>
            </a:pPr>
            <a:r>
              <a:rPr lang="fr-FR" altLang="fr-FR" sz="1400" dirty="0"/>
              <a:t>Professeur des écoles</a:t>
            </a:r>
          </a:p>
          <a:p>
            <a:pPr eaLnBrk="1" hangingPunct="1">
              <a:lnSpc>
                <a:spcPct val="130000"/>
              </a:lnSpc>
            </a:pPr>
            <a:r>
              <a:rPr lang="fr-FR" altLang="fr-FR" sz="1400" dirty="0"/>
              <a:t>Professeur de musique</a:t>
            </a:r>
          </a:p>
          <a:p>
            <a:pPr eaLnBrk="1" hangingPunct="1">
              <a:lnSpc>
                <a:spcPct val="130000"/>
              </a:lnSpc>
            </a:pPr>
            <a:r>
              <a:rPr lang="fr-FR" altLang="fr-FR" sz="1400" dirty="0"/>
              <a:t>Maître de conférence</a:t>
            </a:r>
          </a:p>
        </p:txBody>
      </p:sp>
      <p:sp>
        <p:nvSpPr>
          <p:cNvPr id="21517" name="Text Box 20"/>
          <p:cNvSpPr txBox="1">
            <a:spLocks noChangeArrowheads="1"/>
          </p:cNvSpPr>
          <p:nvPr/>
        </p:nvSpPr>
        <p:spPr bwMode="auto">
          <a:xfrm>
            <a:off x="4787900" y="4868863"/>
            <a:ext cx="21018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130000"/>
              </a:lnSpc>
            </a:pPr>
            <a:r>
              <a:rPr lang="fr-FR" altLang="fr-FR" sz="1400" dirty="0">
                <a:solidFill>
                  <a:schemeClr val="bg1"/>
                </a:solidFill>
              </a:rPr>
              <a:t>Musicien intervenant</a:t>
            </a:r>
          </a:p>
          <a:p>
            <a:pPr eaLnBrk="1" hangingPunct="1">
              <a:lnSpc>
                <a:spcPct val="130000"/>
              </a:lnSpc>
            </a:pPr>
            <a:r>
              <a:rPr lang="fr-FR" altLang="fr-FR" sz="1400" dirty="0">
                <a:solidFill>
                  <a:schemeClr val="bg1"/>
                </a:solidFill>
              </a:rPr>
              <a:t>Musicothérapeute</a:t>
            </a:r>
          </a:p>
          <a:p>
            <a:pPr eaLnBrk="1" hangingPunct="1">
              <a:lnSpc>
                <a:spcPct val="130000"/>
              </a:lnSpc>
            </a:pPr>
            <a:r>
              <a:rPr lang="fr-FR" altLang="fr-FR" sz="1400" dirty="0">
                <a:solidFill>
                  <a:schemeClr val="bg1"/>
                </a:solidFill>
              </a:rPr>
              <a:t>Animateur socioculturel</a:t>
            </a:r>
          </a:p>
        </p:txBody>
      </p:sp>
      <p:sp>
        <p:nvSpPr>
          <p:cNvPr id="21518" name="AutoShape 33"/>
          <p:cNvSpPr>
            <a:spLocks noChangeArrowheads="1"/>
          </p:cNvSpPr>
          <p:nvPr/>
        </p:nvSpPr>
        <p:spPr bwMode="auto">
          <a:xfrm>
            <a:off x="0" y="0"/>
            <a:ext cx="3384550" cy="1152525"/>
          </a:xfrm>
          <a:prstGeom prst="foldedCorner">
            <a:avLst>
              <a:gd name="adj" fmla="val 12500"/>
            </a:avLst>
          </a:prstGeom>
          <a:solidFill>
            <a:srgbClr val="00B7E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3200" dirty="0">
                <a:solidFill>
                  <a:schemeClr val="bg1"/>
                </a:solidFill>
              </a:rPr>
              <a:t>Après des études de musique</a:t>
            </a:r>
          </a:p>
        </p:txBody>
      </p:sp>
      <p:sp>
        <p:nvSpPr>
          <p:cNvPr id="15" name="Bouton d'action : Retour 14">
            <a:hlinkClick r:id="rId6" action="ppaction://hlinksldjump" highlightClick="1"/>
          </p:cNvPr>
          <p:cNvSpPr/>
          <p:nvPr/>
        </p:nvSpPr>
        <p:spPr>
          <a:xfrm>
            <a:off x="8318500" y="360363"/>
            <a:ext cx="487363" cy="431800"/>
          </a:xfrm>
          <a:prstGeom prst="actionButtonReturn">
            <a:avLst/>
          </a:prstGeom>
          <a:solidFill>
            <a:schemeClr val="bg1">
              <a:lumMod val="8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Tree>
    <p:extLst>
      <p:ext uri="{BB962C8B-B14F-4D97-AF65-F5344CB8AC3E}">
        <p14:creationId xmlns:p14="http://schemas.microsoft.com/office/powerpoint/2010/main" val="4274384490"/>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reeform 4"/>
          <p:cNvSpPr>
            <a:spLocks/>
          </p:cNvSpPr>
          <p:nvPr/>
        </p:nvSpPr>
        <p:spPr bwMode="auto">
          <a:xfrm>
            <a:off x="257175" y="1412875"/>
            <a:ext cx="8778875" cy="5305425"/>
          </a:xfrm>
          <a:custGeom>
            <a:avLst/>
            <a:gdLst>
              <a:gd name="T0" fmla="*/ 0 w 5968"/>
              <a:gd name="T1" fmla="*/ 2147483647 h 3576"/>
              <a:gd name="T2" fmla="*/ 2147483647 w 5968"/>
              <a:gd name="T3" fmla="*/ 0 h 3576"/>
              <a:gd name="T4" fmla="*/ 2147483647 w 5968"/>
              <a:gd name="T5" fmla="*/ 0 h 3576"/>
              <a:gd name="T6" fmla="*/ 2147483647 w 5968"/>
              <a:gd name="T7" fmla="*/ 2147483647 h 3576"/>
              <a:gd name="T8" fmla="*/ 2147483647 w 5968"/>
              <a:gd name="T9" fmla="*/ 2147483647 h 3576"/>
              <a:gd name="T10" fmla="*/ 0 w 5968"/>
              <a:gd name="T11" fmla="*/ 2147483647 h 3576"/>
              <a:gd name="T12" fmla="*/ 0 60000 65536"/>
              <a:gd name="T13" fmla="*/ 0 60000 65536"/>
              <a:gd name="T14" fmla="*/ 0 60000 65536"/>
              <a:gd name="T15" fmla="*/ 0 60000 65536"/>
              <a:gd name="T16" fmla="*/ 0 60000 65536"/>
              <a:gd name="T17" fmla="*/ 0 60000 65536"/>
              <a:gd name="T18" fmla="*/ 0 w 5968"/>
              <a:gd name="T19" fmla="*/ 0 h 3576"/>
              <a:gd name="T20" fmla="*/ 5968 w 5968"/>
              <a:gd name="T21" fmla="*/ 3576 h 3576"/>
            </a:gdLst>
            <a:ahLst/>
            <a:cxnLst>
              <a:cxn ang="T12">
                <a:pos x="T0" y="T1"/>
              </a:cxn>
              <a:cxn ang="T13">
                <a:pos x="T2" y="T3"/>
              </a:cxn>
              <a:cxn ang="T14">
                <a:pos x="T4" y="T5"/>
              </a:cxn>
              <a:cxn ang="T15">
                <a:pos x="T6" y="T7"/>
              </a:cxn>
              <a:cxn ang="T16">
                <a:pos x="T8" y="T9"/>
              </a:cxn>
              <a:cxn ang="T17">
                <a:pos x="T10" y="T11"/>
              </a:cxn>
            </a:cxnLst>
            <a:rect l="T18" t="T19" r="T20" b="T21"/>
            <a:pathLst>
              <a:path w="5968" h="3576">
                <a:moveTo>
                  <a:pt x="0" y="3576"/>
                </a:moveTo>
                <a:lnTo>
                  <a:pt x="2928" y="0"/>
                </a:lnTo>
                <a:lnTo>
                  <a:pt x="5968" y="0"/>
                </a:lnTo>
                <a:lnTo>
                  <a:pt x="5968" y="608"/>
                </a:lnTo>
                <a:lnTo>
                  <a:pt x="2939" y="608"/>
                </a:lnTo>
                <a:lnTo>
                  <a:pt x="0" y="3576"/>
                </a:lnTo>
                <a:close/>
              </a:path>
            </a:pathLst>
          </a:custGeom>
          <a:solidFill>
            <a:srgbClr val="CFFF47"/>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0483" name="Freeform 5"/>
          <p:cNvSpPr>
            <a:spLocks/>
          </p:cNvSpPr>
          <p:nvPr/>
        </p:nvSpPr>
        <p:spPr bwMode="auto">
          <a:xfrm>
            <a:off x="257175" y="2924175"/>
            <a:ext cx="8778875" cy="3794125"/>
          </a:xfrm>
          <a:custGeom>
            <a:avLst/>
            <a:gdLst>
              <a:gd name="T0" fmla="*/ 0 w 5968"/>
              <a:gd name="T1" fmla="*/ 2147483647 h 2968"/>
              <a:gd name="T2" fmla="*/ 2147483647 w 5968"/>
              <a:gd name="T3" fmla="*/ 0 h 2968"/>
              <a:gd name="T4" fmla="*/ 2147483647 w 5968"/>
              <a:gd name="T5" fmla="*/ 0 h 2968"/>
              <a:gd name="T6" fmla="*/ 2147483647 w 5968"/>
              <a:gd name="T7" fmla="*/ 2147483647 h 2968"/>
              <a:gd name="T8" fmla="*/ 2147483647 w 5968"/>
              <a:gd name="T9" fmla="*/ 2147483647 h 2968"/>
              <a:gd name="T10" fmla="*/ 0 w 5968"/>
              <a:gd name="T11" fmla="*/ 2147483647 h 2968"/>
              <a:gd name="T12" fmla="*/ 0 60000 65536"/>
              <a:gd name="T13" fmla="*/ 0 60000 65536"/>
              <a:gd name="T14" fmla="*/ 0 60000 65536"/>
              <a:gd name="T15" fmla="*/ 0 60000 65536"/>
              <a:gd name="T16" fmla="*/ 0 60000 65536"/>
              <a:gd name="T17" fmla="*/ 0 60000 65536"/>
              <a:gd name="T18" fmla="*/ 0 w 5968"/>
              <a:gd name="T19" fmla="*/ 0 h 2968"/>
              <a:gd name="T20" fmla="*/ 5968 w 5968"/>
              <a:gd name="T21" fmla="*/ 2968 h 2968"/>
            </a:gdLst>
            <a:ahLst/>
            <a:cxnLst>
              <a:cxn ang="T12">
                <a:pos x="T0" y="T1"/>
              </a:cxn>
              <a:cxn ang="T13">
                <a:pos x="T2" y="T3"/>
              </a:cxn>
              <a:cxn ang="T14">
                <a:pos x="T4" y="T5"/>
              </a:cxn>
              <a:cxn ang="T15">
                <a:pos x="T6" y="T7"/>
              </a:cxn>
              <a:cxn ang="T16">
                <a:pos x="T8" y="T9"/>
              </a:cxn>
              <a:cxn ang="T17">
                <a:pos x="T10" y="T11"/>
              </a:cxn>
            </a:cxnLst>
            <a:rect l="T18" t="T19" r="T20" b="T21"/>
            <a:pathLst>
              <a:path w="5968" h="2968">
                <a:moveTo>
                  <a:pt x="0" y="2968"/>
                </a:moveTo>
                <a:lnTo>
                  <a:pt x="2939" y="0"/>
                </a:lnTo>
                <a:lnTo>
                  <a:pt x="5968" y="0"/>
                </a:lnTo>
                <a:lnTo>
                  <a:pt x="5968" y="616"/>
                </a:lnTo>
                <a:lnTo>
                  <a:pt x="2939" y="619"/>
                </a:lnTo>
                <a:lnTo>
                  <a:pt x="0" y="2968"/>
                </a:lnTo>
                <a:close/>
              </a:path>
            </a:pathLst>
          </a:custGeom>
          <a:solidFill>
            <a:srgbClr val="B3F2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0484" name="Freeform 6"/>
          <p:cNvSpPr>
            <a:spLocks/>
          </p:cNvSpPr>
          <p:nvPr/>
        </p:nvSpPr>
        <p:spPr bwMode="auto">
          <a:xfrm>
            <a:off x="257175" y="3716338"/>
            <a:ext cx="8778875" cy="3014662"/>
          </a:xfrm>
          <a:custGeom>
            <a:avLst/>
            <a:gdLst>
              <a:gd name="T0" fmla="*/ 0 w 5968"/>
              <a:gd name="T1" fmla="*/ 2147483647 h 2376"/>
              <a:gd name="T2" fmla="*/ 2147483647 w 5968"/>
              <a:gd name="T3" fmla="*/ 0 h 2376"/>
              <a:gd name="T4" fmla="*/ 2147483647 w 5968"/>
              <a:gd name="T5" fmla="*/ 0 h 2376"/>
              <a:gd name="T6" fmla="*/ 2147483647 w 5968"/>
              <a:gd name="T7" fmla="*/ 2147483647 h 2376"/>
              <a:gd name="T8" fmla="*/ 2147483647 w 5968"/>
              <a:gd name="T9" fmla="*/ 2147483647 h 2376"/>
              <a:gd name="T10" fmla="*/ 0 w 5968"/>
              <a:gd name="T11" fmla="*/ 2147483647 h 2376"/>
              <a:gd name="T12" fmla="*/ 0 60000 65536"/>
              <a:gd name="T13" fmla="*/ 0 60000 65536"/>
              <a:gd name="T14" fmla="*/ 0 60000 65536"/>
              <a:gd name="T15" fmla="*/ 0 60000 65536"/>
              <a:gd name="T16" fmla="*/ 0 60000 65536"/>
              <a:gd name="T17" fmla="*/ 0 60000 65536"/>
              <a:gd name="T18" fmla="*/ 0 w 5968"/>
              <a:gd name="T19" fmla="*/ 0 h 2376"/>
              <a:gd name="T20" fmla="*/ 5968 w 5968"/>
              <a:gd name="T21" fmla="*/ 2376 h 2376"/>
            </a:gdLst>
            <a:ahLst/>
            <a:cxnLst>
              <a:cxn ang="T12">
                <a:pos x="T0" y="T1"/>
              </a:cxn>
              <a:cxn ang="T13">
                <a:pos x="T2" y="T3"/>
              </a:cxn>
              <a:cxn ang="T14">
                <a:pos x="T4" y="T5"/>
              </a:cxn>
              <a:cxn ang="T15">
                <a:pos x="T6" y="T7"/>
              </a:cxn>
              <a:cxn ang="T16">
                <a:pos x="T8" y="T9"/>
              </a:cxn>
              <a:cxn ang="T17">
                <a:pos x="T10" y="T11"/>
              </a:cxn>
            </a:cxnLst>
            <a:rect l="T18" t="T19" r="T20" b="T21"/>
            <a:pathLst>
              <a:path w="5968" h="2376">
                <a:moveTo>
                  <a:pt x="0" y="2376"/>
                </a:moveTo>
                <a:lnTo>
                  <a:pt x="2928" y="0"/>
                </a:lnTo>
                <a:lnTo>
                  <a:pt x="5968" y="0"/>
                </a:lnTo>
                <a:lnTo>
                  <a:pt x="5968" y="624"/>
                </a:lnTo>
                <a:lnTo>
                  <a:pt x="2949" y="621"/>
                </a:lnTo>
                <a:lnTo>
                  <a:pt x="0" y="2376"/>
                </a:lnTo>
                <a:close/>
              </a:path>
            </a:pathLst>
          </a:custGeom>
          <a:solidFill>
            <a:srgbClr val="99CC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0485" name="Freeform 7"/>
          <p:cNvSpPr>
            <a:spLocks/>
          </p:cNvSpPr>
          <p:nvPr/>
        </p:nvSpPr>
        <p:spPr bwMode="auto">
          <a:xfrm>
            <a:off x="250825" y="4508500"/>
            <a:ext cx="8785225" cy="2232025"/>
          </a:xfrm>
          <a:custGeom>
            <a:avLst/>
            <a:gdLst>
              <a:gd name="T0" fmla="*/ 0 w 5968"/>
              <a:gd name="T1" fmla="*/ 2147483647 h 1768"/>
              <a:gd name="T2" fmla="*/ 2147483647 w 5968"/>
              <a:gd name="T3" fmla="*/ 0 h 1768"/>
              <a:gd name="T4" fmla="*/ 2147483647 w 5968"/>
              <a:gd name="T5" fmla="*/ 0 h 1768"/>
              <a:gd name="T6" fmla="*/ 2147483647 w 5968"/>
              <a:gd name="T7" fmla="*/ 2147483647 h 1768"/>
              <a:gd name="T8" fmla="*/ 2147483647 w 5968"/>
              <a:gd name="T9" fmla="*/ 2147483647 h 1768"/>
              <a:gd name="T10" fmla="*/ 0 w 5968"/>
              <a:gd name="T11" fmla="*/ 2147483647 h 1768"/>
              <a:gd name="T12" fmla="*/ 0 60000 65536"/>
              <a:gd name="T13" fmla="*/ 0 60000 65536"/>
              <a:gd name="T14" fmla="*/ 0 60000 65536"/>
              <a:gd name="T15" fmla="*/ 0 60000 65536"/>
              <a:gd name="T16" fmla="*/ 0 60000 65536"/>
              <a:gd name="T17" fmla="*/ 0 60000 65536"/>
              <a:gd name="T18" fmla="*/ 0 w 5968"/>
              <a:gd name="T19" fmla="*/ 0 h 1768"/>
              <a:gd name="T20" fmla="*/ 5968 w 5968"/>
              <a:gd name="T21" fmla="*/ 1768 h 1768"/>
            </a:gdLst>
            <a:ahLst/>
            <a:cxnLst>
              <a:cxn ang="T12">
                <a:pos x="T0" y="T1"/>
              </a:cxn>
              <a:cxn ang="T13">
                <a:pos x="T2" y="T3"/>
              </a:cxn>
              <a:cxn ang="T14">
                <a:pos x="T4" y="T5"/>
              </a:cxn>
              <a:cxn ang="T15">
                <a:pos x="T6" y="T7"/>
              </a:cxn>
              <a:cxn ang="T16">
                <a:pos x="T8" y="T9"/>
              </a:cxn>
              <a:cxn ang="T17">
                <a:pos x="T10" y="T11"/>
              </a:cxn>
            </a:cxnLst>
            <a:rect l="T18" t="T19" r="T20" b="T21"/>
            <a:pathLst>
              <a:path w="5968" h="1768">
                <a:moveTo>
                  <a:pt x="0" y="1768"/>
                </a:moveTo>
                <a:lnTo>
                  <a:pt x="2944" y="0"/>
                </a:lnTo>
                <a:lnTo>
                  <a:pt x="5968" y="0"/>
                </a:lnTo>
                <a:lnTo>
                  <a:pt x="5968" y="584"/>
                </a:lnTo>
                <a:lnTo>
                  <a:pt x="2939" y="592"/>
                </a:lnTo>
                <a:lnTo>
                  <a:pt x="0" y="1768"/>
                </a:lnTo>
                <a:close/>
              </a:path>
            </a:pathLst>
          </a:custGeom>
          <a:solidFill>
            <a:srgbClr val="7FAC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0486" name="Freeform 8"/>
          <p:cNvSpPr>
            <a:spLocks/>
          </p:cNvSpPr>
          <p:nvPr/>
        </p:nvSpPr>
        <p:spPr bwMode="auto">
          <a:xfrm>
            <a:off x="257175" y="5229225"/>
            <a:ext cx="8778875" cy="1514475"/>
          </a:xfrm>
          <a:custGeom>
            <a:avLst/>
            <a:gdLst>
              <a:gd name="T0" fmla="*/ 0 w 5968"/>
              <a:gd name="T1" fmla="*/ 2147483647 h 1187"/>
              <a:gd name="T2" fmla="*/ 2147483647 w 5968"/>
              <a:gd name="T3" fmla="*/ 2147483647 h 1187"/>
              <a:gd name="T4" fmla="*/ 2147483647 w 5968"/>
              <a:gd name="T5" fmla="*/ 0 h 1187"/>
              <a:gd name="T6" fmla="*/ 2147483647 w 5968"/>
              <a:gd name="T7" fmla="*/ 2147483647 h 1187"/>
              <a:gd name="T8" fmla="*/ 2147483647 w 5968"/>
              <a:gd name="T9" fmla="*/ 2147483647 h 1187"/>
              <a:gd name="T10" fmla="*/ 0 w 5968"/>
              <a:gd name="T11" fmla="*/ 2147483647 h 1187"/>
              <a:gd name="T12" fmla="*/ 0 60000 65536"/>
              <a:gd name="T13" fmla="*/ 0 60000 65536"/>
              <a:gd name="T14" fmla="*/ 0 60000 65536"/>
              <a:gd name="T15" fmla="*/ 0 60000 65536"/>
              <a:gd name="T16" fmla="*/ 0 60000 65536"/>
              <a:gd name="T17" fmla="*/ 0 60000 65536"/>
              <a:gd name="T18" fmla="*/ 0 w 5968"/>
              <a:gd name="T19" fmla="*/ 0 h 1187"/>
              <a:gd name="T20" fmla="*/ 5968 w 5968"/>
              <a:gd name="T21" fmla="*/ 1187 h 1187"/>
            </a:gdLst>
            <a:ahLst/>
            <a:cxnLst>
              <a:cxn ang="T12">
                <a:pos x="T0" y="T1"/>
              </a:cxn>
              <a:cxn ang="T13">
                <a:pos x="T2" y="T3"/>
              </a:cxn>
              <a:cxn ang="T14">
                <a:pos x="T4" y="T5"/>
              </a:cxn>
              <a:cxn ang="T15">
                <a:pos x="T6" y="T7"/>
              </a:cxn>
              <a:cxn ang="T16">
                <a:pos x="T8" y="T9"/>
              </a:cxn>
              <a:cxn ang="T17">
                <a:pos x="T10" y="T11"/>
              </a:cxn>
            </a:cxnLst>
            <a:rect l="T18" t="T19" r="T20" b="T21"/>
            <a:pathLst>
              <a:path w="5968" h="1187">
                <a:moveTo>
                  <a:pt x="0" y="1187"/>
                </a:moveTo>
                <a:lnTo>
                  <a:pt x="2939" y="6"/>
                </a:lnTo>
                <a:lnTo>
                  <a:pt x="5968" y="0"/>
                </a:lnTo>
                <a:lnTo>
                  <a:pt x="5968" y="603"/>
                </a:lnTo>
                <a:lnTo>
                  <a:pt x="2936" y="603"/>
                </a:lnTo>
                <a:lnTo>
                  <a:pt x="0" y="1187"/>
                </a:lnTo>
                <a:close/>
              </a:path>
            </a:pathLst>
          </a:custGeom>
          <a:solidFill>
            <a:srgbClr val="698E00"/>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0487" name="Text Box 9">
            <a:hlinkClick r:id="rId3" action="ppaction://hlinksldjump"/>
          </p:cNvPr>
          <p:cNvSpPr txBox="1">
            <a:spLocks noChangeArrowheads="1"/>
          </p:cNvSpPr>
          <p:nvPr/>
        </p:nvSpPr>
        <p:spPr bwMode="auto">
          <a:xfrm rot="-965166">
            <a:off x="3230563" y="5656263"/>
            <a:ext cx="13573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solidFill>
                  <a:schemeClr val="bg1"/>
                </a:solidFill>
              </a:rPr>
              <a:t>ethnologie</a:t>
            </a:r>
          </a:p>
        </p:txBody>
      </p:sp>
      <p:sp>
        <p:nvSpPr>
          <p:cNvPr id="20488" name="Text Box 10">
            <a:hlinkClick r:id="rId4" action="ppaction://hlinksldjump"/>
          </p:cNvPr>
          <p:cNvSpPr txBox="1">
            <a:spLocks noChangeArrowheads="1"/>
          </p:cNvSpPr>
          <p:nvPr/>
        </p:nvSpPr>
        <p:spPr bwMode="auto">
          <a:xfrm rot="-1429269">
            <a:off x="2882900" y="5075238"/>
            <a:ext cx="16668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solidFill>
                  <a:schemeClr val="bg1"/>
                </a:solidFill>
              </a:rPr>
              <a:t>démographie</a:t>
            </a:r>
          </a:p>
        </p:txBody>
      </p:sp>
      <p:sp>
        <p:nvSpPr>
          <p:cNvPr id="20489" name="Text Box 13">
            <a:hlinkClick r:id="rId5" action="ppaction://hlinksldjump"/>
          </p:cNvPr>
          <p:cNvSpPr txBox="1">
            <a:spLocks noChangeArrowheads="1"/>
          </p:cNvSpPr>
          <p:nvPr/>
        </p:nvSpPr>
        <p:spPr bwMode="auto">
          <a:xfrm rot="-2382164">
            <a:off x="2160588" y="3990975"/>
            <a:ext cx="26987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t>sociologie – économie</a:t>
            </a:r>
          </a:p>
        </p:txBody>
      </p:sp>
      <p:sp>
        <p:nvSpPr>
          <p:cNvPr id="20490" name="Freeform 4"/>
          <p:cNvSpPr>
            <a:spLocks/>
          </p:cNvSpPr>
          <p:nvPr/>
        </p:nvSpPr>
        <p:spPr bwMode="auto">
          <a:xfrm>
            <a:off x="250825" y="2205038"/>
            <a:ext cx="8785225" cy="4537075"/>
          </a:xfrm>
          <a:custGeom>
            <a:avLst/>
            <a:gdLst>
              <a:gd name="T0" fmla="*/ 0 w 5968"/>
              <a:gd name="T1" fmla="*/ 2147483647 h 3576"/>
              <a:gd name="T2" fmla="*/ 2147483647 w 5968"/>
              <a:gd name="T3" fmla="*/ 0 h 3576"/>
              <a:gd name="T4" fmla="*/ 2147483647 w 5968"/>
              <a:gd name="T5" fmla="*/ 0 h 3576"/>
              <a:gd name="T6" fmla="*/ 2147483647 w 5968"/>
              <a:gd name="T7" fmla="*/ 2147483647 h 3576"/>
              <a:gd name="T8" fmla="*/ 2147483647 w 5968"/>
              <a:gd name="T9" fmla="*/ 2147483647 h 3576"/>
              <a:gd name="T10" fmla="*/ 0 w 5968"/>
              <a:gd name="T11" fmla="*/ 2147483647 h 3576"/>
              <a:gd name="T12" fmla="*/ 0 60000 65536"/>
              <a:gd name="T13" fmla="*/ 0 60000 65536"/>
              <a:gd name="T14" fmla="*/ 0 60000 65536"/>
              <a:gd name="T15" fmla="*/ 0 60000 65536"/>
              <a:gd name="T16" fmla="*/ 0 60000 65536"/>
              <a:gd name="T17" fmla="*/ 0 60000 65536"/>
              <a:gd name="T18" fmla="*/ 0 w 5968"/>
              <a:gd name="T19" fmla="*/ 0 h 3576"/>
              <a:gd name="T20" fmla="*/ 5968 w 5968"/>
              <a:gd name="T21" fmla="*/ 3576 h 3576"/>
            </a:gdLst>
            <a:ahLst/>
            <a:cxnLst>
              <a:cxn ang="T12">
                <a:pos x="T0" y="T1"/>
              </a:cxn>
              <a:cxn ang="T13">
                <a:pos x="T2" y="T3"/>
              </a:cxn>
              <a:cxn ang="T14">
                <a:pos x="T4" y="T5"/>
              </a:cxn>
              <a:cxn ang="T15">
                <a:pos x="T6" y="T7"/>
              </a:cxn>
              <a:cxn ang="T16">
                <a:pos x="T8" y="T9"/>
              </a:cxn>
              <a:cxn ang="T17">
                <a:pos x="T10" y="T11"/>
              </a:cxn>
            </a:cxnLst>
            <a:rect l="T18" t="T19" r="T20" b="T21"/>
            <a:pathLst>
              <a:path w="5968" h="3576">
                <a:moveTo>
                  <a:pt x="0" y="3576"/>
                </a:moveTo>
                <a:lnTo>
                  <a:pt x="2928" y="0"/>
                </a:lnTo>
                <a:lnTo>
                  <a:pt x="5968" y="0"/>
                </a:lnTo>
                <a:lnTo>
                  <a:pt x="5968" y="608"/>
                </a:lnTo>
                <a:lnTo>
                  <a:pt x="2939" y="608"/>
                </a:lnTo>
                <a:lnTo>
                  <a:pt x="0" y="3576"/>
                </a:lnTo>
                <a:close/>
              </a:path>
            </a:pathLst>
          </a:custGeom>
          <a:solidFill>
            <a:srgbClr val="CFFF47"/>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0491" name="Text Box 12">
            <a:hlinkClick r:id="rId6" action="ppaction://hlinksldjump"/>
          </p:cNvPr>
          <p:cNvSpPr txBox="1">
            <a:spLocks noChangeArrowheads="1"/>
          </p:cNvSpPr>
          <p:nvPr/>
        </p:nvSpPr>
        <p:spPr bwMode="auto">
          <a:xfrm rot="-2710673">
            <a:off x="3361531" y="2715419"/>
            <a:ext cx="13160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t>sociologie</a:t>
            </a:r>
          </a:p>
        </p:txBody>
      </p:sp>
      <p:sp>
        <p:nvSpPr>
          <p:cNvPr id="20492" name="Text Box 11">
            <a:hlinkClick r:id="rId7" action="ppaction://hlinksldjump"/>
          </p:cNvPr>
          <p:cNvSpPr txBox="1">
            <a:spLocks noChangeArrowheads="1"/>
          </p:cNvSpPr>
          <p:nvPr/>
        </p:nvSpPr>
        <p:spPr bwMode="auto">
          <a:xfrm rot="-1889052">
            <a:off x="257175" y="5175250"/>
            <a:ext cx="4845050"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dirty="0"/>
              <a:t>sociologie, médiation et développement social</a:t>
            </a:r>
          </a:p>
        </p:txBody>
      </p:sp>
      <p:sp>
        <p:nvSpPr>
          <p:cNvPr id="20493" name="Rectangle 25"/>
          <p:cNvSpPr>
            <a:spLocks noChangeArrowheads="1"/>
          </p:cNvSpPr>
          <p:nvPr/>
        </p:nvSpPr>
        <p:spPr bwMode="auto">
          <a:xfrm>
            <a:off x="1331913" y="260350"/>
            <a:ext cx="7561262"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3200" dirty="0">
                <a:solidFill>
                  <a:srgbClr val="808080"/>
                </a:solidFill>
              </a:rPr>
              <a:t>La licence de sciences sociales</a:t>
            </a:r>
          </a:p>
        </p:txBody>
      </p:sp>
      <p:sp>
        <p:nvSpPr>
          <p:cNvPr id="20494" name="Text Box 28"/>
          <p:cNvSpPr txBox="1">
            <a:spLocks noChangeArrowheads="1"/>
          </p:cNvSpPr>
          <p:nvPr/>
        </p:nvSpPr>
        <p:spPr bwMode="auto">
          <a:xfrm>
            <a:off x="323850" y="1844675"/>
            <a:ext cx="2663825"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fr-FR" altLang="fr-FR" dirty="0"/>
              <a:t>5 parcours en L3, </a:t>
            </a:r>
          </a:p>
          <a:p>
            <a:pPr eaLnBrk="1" hangingPunct="1">
              <a:spcBef>
                <a:spcPct val="50000"/>
              </a:spcBef>
            </a:pPr>
            <a:r>
              <a:rPr lang="fr-FR" altLang="fr-FR" dirty="0"/>
              <a:t>des perspectives professionnelles variées</a:t>
            </a:r>
          </a:p>
        </p:txBody>
      </p:sp>
      <p:sp>
        <p:nvSpPr>
          <p:cNvPr id="20495" name="Text Box 16"/>
          <p:cNvSpPr txBox="1">
            <a:spLocks noChangeArrowheads="1"/>
          </p:cNvSpPr>
          <p:nvPr/>
        </p:nvSpPr>
        <p:spPr bwMode="auto">
          <a:xfrm>
            <a:off x="4716463" y="1341438"/>
            <a:ext cx="511175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fr-FR" altLang="fr-FR" sz="1200" dirty="0"/>
          </a:p>
          <a:p>
            <a:pPr eaLnBrk="1" hangingPunct="1"/>
            <a:r>
              <a:rPr lang="fr-FR" altLang="fr-FR" sz="1200" dirty="0"/>
              <a:t>Enseignement et recherche </a:t>
            </a:r>
          </a:p>
          <a:p>
            <a:pPr eaLnBrk="1" hangingPunct="1"/>
            <a:r>
              <a:rPr lang="fr-FR" altLang="fr-FR" sz="1200" dirty="0"/>
              <a:t>Métiers de l’enseignement (enseignant, CPE)</a:t>
            </a:r>
          </a:p>
          <a:p>
            <a:pPr eaLnBrk="1" hangingPunct="1"/>
            <a:r>
              <a:rPr lang="fr-FR" altLang="fr-FR" sz="1200" dirty="0"/>
              <a:t>Métiers socio-éducatifs et culturels </a:t>
            </a:r>
          </a:p>
          <a:p>
            <a:pPr eaLnBrk="1" hangingPunct="1"/>
            <a:r>
              <a:rPr lang="fr-FR" altLang="fr-FR" sz="1200" dirty="0"/>
              <a:t>Préparation aux concours des écoles sociales</a:t>
            </a:r>
          </a:p>
          <a:p>
            <a:pPr eaLnBrk="1" hangingPunct="1"/>
            <a:r>
              <a:rPr lang="fr-FR" altLang="fr-FR" sz="1200" dirty="0"/>
              <a:t>Entreprises (RH) </a:t>
            </a:r>
          </a:p>
          <a:p>
            <a:pPr eaLnBrk="1" hangingPunct="1"/>
            <a:r>
              <a:rPr lang="fr-FR" altLang="fr-FR" sz="1200" dirty="0"/>
              <a:t>Sociétés de service aux entreprises (sondage, statistiques)</a:t>
            </a:r>
          </a:p>
          <a:p>
            <a:pPr eaLnBrk="1" hangingPunct="1"/>
            <a:r>
              <a:rPr lang="fr-FR" altLang="fr-FR" sz="1200" dirty="0"/>
              <a:t>Administration Territoriale (études et projets)</a:t>
            </a:r>
          </a:p>
        </p:txBody>
      </p:sp>
      <p:sp>
        <p:nvSpPr>
          <p:cNvPr id="20496" name="Rectangle 37"/>
          <p:cNvSpPr>
            <a:spLocks noChangeArrowheads="1"/>
          </p:cNvSpPr>
          <p:nvPr/>
        </p:nvSpPr>
        <p:spPr bwMode="auto">
          <a:xfrm>
            <a:off x="4284663" y="2997200"/>
            <a:ext cx="4751387"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a:r>
              <a:rPr lang="fr-FR" altLang="fr-FR" sz="1200" dirty="0"/>
              <a:t>Enseignement et recherche </a:t>
            </a:r>
          </a:p>
          <a:p>
            <a:pPr lvl="1"/>
            <a:r>
              <a:rPr lang="fr-FR" altLang="fr-FR" sz="1200" dirty="0"/>
              <a:t>Développement local et éco.	</a:t>
            </a:r>
          </a:p>
          <a:p>
            <a:pPr lvl="1"/>
            <a:r>
              <a:rPr lang="fr-FR" altLang="fr-FR" sz="1200" dirty="0"/>
              <a:t>Gestion d’établissement sanitaire et social </a:t>
            </a:r>
          </a:p>
          <a:p>
            <a:pPr lvl="1"/>
            <a:r>
              <a:rPr lang="fr-FR" altLang="fr-FR" sz="1200" dirty="0"/>
              <a:t>Service aux entreprises / RH</a:t>
            </a:r>
          </a:p>
        </p:txBody>
      </p:sp>
      <p:sp>
        <p:nvSpPr>
          <p:cNvPr id="20497" name="Rectangle 38"/>
          <p:cNvSpPr>
            <a:spLocks noChangeArrowheads="1"/>
          </p:cNvSpPr>
          <p:nvPr/>
        </p:nvSpPr>
        <p:spPr bwMode="auto">
          <a:xfrm>
            <a:off x="4211638" y="3716338"/>
            <a:ext cx="493236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hangingPunct="1"/>
            <a:r>
              <a:rPr lang="fr-FR" altLang="fr-FR" sz="1200" dirty="0">
                <a:solidFill>
                  <a:schemeClr val="bg1"/>
                </a:solidFill>
              </a:rPr>
              <a:t>Métiers du secteur social, associations et collectivités territoriales</a:t>
            </a:r>
          </a:p>
          <a:p>
            <a:pPr lvl="1" eaLnBrk="1" hangingPunct="1"/>
            <a:r>
              <a:rPr lang="fr-FR" altLang="fr-FR" sz="1200" dirty="0">
                <a:solidFill>
                  <a:schemeClr val="bg1"/>
                </a:solidFill>
              </a:rPr>
              <a:t>Chargés de développement</a:t>
            </a:r>
          </a:p>
          <a:p>
            <a:pPr lvl="1" eaLnBrk="1" hangingPunct="1"/>
            <a:r>
              <a:rPr lang="fr-FR" altLang="fr-FR" sz="1200" dirty="0">
                <a:solidFill>
                  <a:schemeClr val="bg1"/>
                </a:solidFill>
              </a:rPr>
              <a:t>Accompagnateur social…</a:t>
            </a:r>
          </a:p>
        </p:txBody>
      </p:sp>
      <p:sp>
        <p:nvSpPr>
          <p:cNvPr id="20498" name="Rectangle 39"/>
          <p:cNvSpPr>
            <a:spLocks noChangeArrowheads="1"/>
          </p:cNvSpPr>
          <p:nvPr/>
        </p:nvSpPr>
        <p:spPr bwMode="auto">
          <a:xfrm>
            <a:off x="4211638" y="4581525"/>
            <a:ext cx="482441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hangingPunct="1"/>
            <a:r>
              <a:rPr lang="fr-FR" altLang="fr-FR" sz="1200" dirty="0">
                <a:solidFill>
                  <a:schemeClr val="bg1"/>
                </a:solidFill>
              </a:rPr>
              <a:t>Démographe  / Statisticien  / Chargé d'études</a:t>
            </a:r>
          </a:p>
          <a:p>
            <a:pPr lvl="1" eaLnBrk="1" hangingPunct="1"/>
            <a:r>
              <a:rPr lang="fr-FR" altLang="fr-FR" sz="1200" dirty="0">
                <a:solidFill>
                  <a:schemeClr val="bg1"/>
                </a:solidFill>
              </a:rPr>
              <a:t>INSEE - Observatoires - Cabinets de consultants - Collectivités</a:t>
            </a:r>
          </a:p>
        </p:txBody>
      </p:sp>
      <p:sp>
        <p:nvSpPr>
          <p:cNvPr id="20499" name="Rectangle 41"/>
          <p:cNvSpPr>
            <a:spLocks noChangeArrowheads="1"/>
          </p:cNvSpPr>
          <p:nvPr/>
        </p:nvSpPr>
        <p:spPr bwMode="auto">
          <a:xfrm>
            <a:off x="4214813" y="5300663"/>
            <a:ext cx="49657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hangingPunct="1"/>
            <a:r>
              <a:rPr lang="fr-FR" altLang="fr-FR" sz="1200" dirty="0">
                <a:solidFill>
                  <a:schemeClr val="bg1"/>
                </a:solidFill>
              </a:rPr>
              <a:t>Métiers de la culture : musées, patrimoine, management/production culturels </a:t>
            </a:r>
          </a:p>
          <a:p>
            <a:pPr lvl="1" eaLnBrk="1" hangingPunct="1"/>
            <a:r>
              <a:rPr lang="fr-FR" altLang="fr-FR" sz="1200" dirty="0">
                <a:solidFill>
                  <a:schemeClr val="bg1"/>
                </a:solidFill>
              </a:rPr>
              <a:t>Enseignement et recherche</a:t>
            </a:r>
          </a:p>
        </p:txBody>
      </p:sp>
      <p:sp>
        <p:nvSpPr>
          <p:cNvPr id="27" name="Bouton d'action : Retour 26">
            <a:hlinkClick r:id="rId8" action="ppaction://hlinksldjump" highlightClick="1"/>
          </p:cNvPr>
          <p:cNvSpPr/>
          <p:nvPr/>
        </p:nvSpPr>
        <p:spPr>
          <a:xfrm>
            <a:off x="8453438" y="765175"/>
            <a:ext cx="487362" cy="431800"/>
          </a:xfrm>
          <a:prstGeom prst="actionButtonReturn">
            <a:avLst/>
          </a:prstGeom>
          <a:solidFill>
            <a:schemeClr val="bg1">
              <a:lumMod val="8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Tree>
    <p:extLst>
      <p:ext uri="{BB962C8B-B14F-4D97-AF65-F5344CB8AC3E}">
        <p14:creationId xmlns:p14="http://schemas.microsoft.com/office/powerpoint/2010/main" val="20855214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noGrp="1"/>
          </p:cNvSpPr>
          <p:nvPr>
            <p:ph type="title"/>
          </p:nvPr>
        </p:nvSpPr>
        <p:spPr>
          <a:xfrm>
            <a:off x="971600" y="548680"/>
            <a:ext cx="7048799" cy="685799"/>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dirty="0"/>
              <a:t>Métiers du multimédia et de l’audiovisuel</a:t>
            </a:r>
          </a:p>
        </p:txBody>
      </p:sp>
      <p:sp>
        <p:nvSpPr>
          <p:cNvPr id="3" name="Espace réservé du contenu 2"/>
          <p:cNvSpPr txBox="1">
            <a:spLocks noGrp="1"/>
          </p:cNvSpPr>
          <p:nvPr>
            <p:ph idx="1"/>
          </p:nvPr>
        </p:nvSpPr>
        <p:spPr>
          <a:xfrm>
            <a:off x="1375200" y="2664000"/>
            <a:ext cx="6400799" cy="3048120"/>
          </a:xfrm>
        </p:spPr>
        <p:txBody>
          <a:bodyPr lIns="91440" tIns="45720" rIns="91440" bIns="4572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marL="0" lvl="0" indent="-274320" hangingPunct="1">
              <a:lnSpc>
                <a:spcPct val="90000"/>
              </a:lnSpc>
              <a:spcBef>
                <a:spcPts val="400"/>
              </a:spcBef>
              <a:spcAft>
                <a:spcPts val="0"/>
              </a:spcAft>
              <a:buSzPct val="100000"/>
              <a:buFont typeface="Wingdings" pitchFamily="2"/>
              <a:buChar char="v"/>
            </a:pPr>
            <a:r>
              <a:rPr lang="fr-FR" sz="1800" dirty="0">
                <a:latin typeface="Garamond"/>
              </a:rPr>
              <a:t>Réalisateur</a:t>
            </a:r>
          </a:p>
          <a:p>
            <a:pPr marL="0" lvl="0" indent="-274320" hangingPunct="1">
              <a:lnSpc>
                <a:spcPct val="90000"/>
              </a:lnSpc>
              <a:spcBef>
                <a:spcPts val="400"/>
              </a:spcBef>
              <a:spcAft>
                <a:spcPts val="0"/>
              </a:spcAft>
              <a:buSzPct val="100000"/>
              <a:buFont typeface="Wingdings" pitchFamily="2"/>
              <a:buChar char="v"/>
            </a:pPr>
            <a:r>
              <a:rPr lang="fr-FR" sz="1800" dirty="0">
                <a:latin typeface="Garamond"/>
              </a:rPr>
              <a:t>Scénariste</a:t>
            </a:r>
          </a:p>
          <a:p>
            <a:pPr marL="0" lvl="0" indent="-274320" hangingPunct="1">
              <a:lnSpc>
                <a:spcPct val="90000"/>
              </a:lnSpc>
              <a:spcBef>
                <a:spcPts val="400"/>
              </a:spcBef>
              <a:spcAft>
                <a:spcPts val="0"/>
              </a:spcAft>
              <a:buSzPct val="100000"/>
              <a:buFont typeface="Wingdings" pitchFamily="2"/>
              <a:buChar char="v"/>
            </a:pPr>
            <a:r>
              <a:rPr lang="fr-FR" sz="1800" dirty="0">
                <a:latin typeface="Garamond"/>
              </a:rPr>
              <a:t>Chargé de production</a:t>
            </a:r>
          </a:p>
          <a:p>
            <a:pPr marL="0" lvl="0" indent="-274320" hangingPunct="1">
              <a:lnSpc>
                <a:spcPct val="90000"/>
              </a:lnSpc>
              <a:spcBef>
                <a:spcPts val="400"/>
              </a:spcBef>
              <a:spcAft>
                <a:spcPts val="0"/>
              </a:spcAft>
              <a:buSzPct val="100000"/>
              <a:buFont typeface="Wingdings" pitchFamily="2"/>
              <a:buChar char="v"/>
            </a:pPr>
            <a:r>
              <a:rPr lang="fr-FR" sz="1800" dirty="0">
                <a:latin typeface="Garamond"/>
              </a:rPr>
              <a:t>Scripte</a:t>
            </a:r>
          </a:p>
          <a:p>
            <a:pPr marL="0" lvl="0" indent="-274320" hangingPunct="1">
              <a:lnSpc>
                <a:spcPct val="90000"/>
              </a:lnSpc>
              <a:spcBef>
                <a:spcPts val="400"/>
              </a:spcBef>
              <a:spcAft>
                <a:spcPts val="0"/>
              </a:spcAft>
              <a:buSzPct val="100000"/>
              <a:buFont typeface="Wingdings" pitchFamily="2"/>
              <a:buChar char="v"/>
            </a:pPr>
            <a:r>
              <a:rPr lang="fr-FR" sz="1800" dirty="0">
                <a:latin typeface="Garamond"/>
              </a:rPr>
              <a:t>Responsable éditorial web</a:t>
            </a:r>
          </a:p>
          <a:p>
            <a:pPr marL="0" lvl="0" indent="-274320" hangingPunct="1">
              <a:lnSpc>
                <a:spcPct val="90000"/>
              </a:lnSpc>
              <a:spcBef>
                <a:spcPts val="400"/>
              </a:spcBef>
              <a:spcAft>
                <a:spcPts val="0"/>
              </a:spcAft>
              <a:buSzPct val="100000"/>
              <a:buFont typeface="Wingdings" pitchFamily="2"/>
              <a:buChar char="v"/>
            </a:pPr>
            <a:r>
              <a:rPr lang="fr-FR" sz="1800" dirty="0">
                <a:latin typeface="Garamond"/>
              </a:rPr>
              <a:t>Référenceur rédacteur web</a:t>
            </a:r>
          </a:p>
          <a:p>
            <a:pPr marL="0" lvl="0" indent="-274320" hangingPunct="1">
              <a:lnSpc>
                <a:spcPct val="90000"/>
              </a:lnSpc>
              <a:spcBef>
                <a:spcPts val="400"/>
              </a:spcBef>
              <a:spcAft>
                <a:spcPts val="0"/>
              </a:spcAft>
              <a:buSzPct val="100000"/>
              <a:buFont typeface="Wingdings" pitchFamily="2"/>
              <a:buChar char="v"/>
            </a:pPr>
            <a:r>
              <a:rPr lang="fr-FR" sz="1800" dirty="0" err="1">
                <a:latin typeface="Garamond"/>
              </a:rPr>
              <a:t>Webplanneur</a:t>
            </a:r>
            <a:endParaRPr lang="fr-FR" sz="1800">
              <a:latin typeface="Garamond"/>
            </a:endParaRPr>
          </a:p>
          <a:p>
            <a:pPr marL="0" lvl="0" indent="-274320" hangingPunct="1">
              <a:lnSpc>
                <a:spcPct val="90000"/>
              </a:lnSpc>
              <a:spcBef>
                <a:spcPts val="400"/>
              </a:spcBef>
              <a:spcAft>
                <a:spcPts val="0"/>
              </a:spcAft>
              <a:buSzPct val="100000"/>
              <a:buFont typeface="Wingdings" pitchFamily="2"/>
              <a:buChar char="v"/>
            </a:pPr>
            <a:r>
              <a:rPr lang="fr-FR" sz="1800">
                <a:latin typeface="Garamond"/>
              </a:rPr>
              <a:t>Consultant e-reputation</a:t>
            </a:r>
          </a:p>
        </p:txBody>
      </p:sp>
    </p:spTree>
    <p:extLst>
      <p:ext uri="{BB962C8B-B14F-4D97-AF65-F5344CB8AC3E}">
        <p14:creationId xmlns:p14="http://schemas.microsoft.com/office/powerpoint/2010/main" val="23253198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Oval 50"/>
          <p:cNvSpPr>
            <a:spLocks noChangeArrowheads="1"/>
          </p:cNvSpPr>
          <p:nvPr/>
        </p:nvSpPr>
        <p:spPr bwMode="auto">
          <a:xfrm rot="-5535066">
            <a:off x="2465388" y="4889500"/>
            <a:ext cx="388937" cy="347663"/>
          </a:xfrm>
          <a:prstGeom prst="ellipse">
            <a:avLst/>
          </a:prstGeom>
          <a:solidFill>
            <a:srgbClr val="CC0099"/>
          </a:soli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fr-FR" altLang="fr-FR" sz="2400" dirty="0">
              <a:latin typeface="Times New Roman" pitchFamily="18" charset="0"/>
            </a:endParaRPr>
          </a:p>
        </p:txBody>
      </p:sp>
      <p:sp>
        <p:nvSpPr>
          <p:cNvPr id="21507" name="Oval 26"/>
          <p:cNvSpPr>
            <a:spLocks noChangeArrowheads="1"/>
          </p:cNvSpPr>
          <p:nvPr/>
        </p:nvSpPr>
        <p:spPr bwMode="auto">
          <a:xfrm rot="-5535066">
            <a:off x="3184525" y="2698751"/>
            <a:ext cx="388937" cy="347662"/>
          </a:xfrm>
          <a:prstGeom prst="ellipse">
            <a:avLst/>
          </a:prstGeom>
          <a:solidFill>
            <a:srgbClr val="99CC00"/>
          </a:soli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fr-FR" altLang="fr-FR" sz="2400" dirty="0">
              <a:latin typeface="Times New Roman" pitchFamily="18" charset="0"/>
            </a:endParaRPr>
          </a:p>
        </p:txBody>
      </p:sp>
      <p:sp>
        <p:nvSpPr>
          <p:cNvPr id="21508" name="Line 31"/>
          <p:cNvSpPr>
            <a:spLocks noChangeShapeType="1"/>
          </p:cNvSpPr>
          <p:nvPr/>
        </p:nvSpPr>
        <p:spPr bwMode="auto">
          <a:xfrm>
            <a:off x="3708400" y="2517775"/>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21509" name="Line 35"/>
          <p:cNvSpPr>
            <a:spLocks noChangeShapeType="1"/>
          </p:cNvSpPr>
          <p:nvPr/>
        </p:nvSpPr>
        <p:spPr bwMode="auto">
          <a:xfrm flipV="1">
            <a:off x="3348038" y="2060575"/>
            <a:ext cx="938212" cy="777875"/>
          </a:xfrm>
          <a:prstGeom prst="line">
            <a:avLst/>
          </a:prstGeom>
          <a:noFill/>
          <a:ln w="25400">
            <a:solidFill>
              <a:srgbClr val="99CC00"/>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21510" name="Line 36"/>
          <p:cNvSpPr>
            <a:spLocks noChangeShapeType="1"/>
          </p:cNvSpPr>
          <p:nvPr/>
        </p:nvSpPr>
        <p:spPr bwMode="auto">
          <a:xfrm flipV="1">
            <a:off x="3348038" y="2709863"/>
            <a:ext cx="938212" cy="128587"/>
          </a:xfrm>
          <a:prstGeom prst="line">
            <a:avLst/>
          </a:prstGeom>
          <a:noFill/>
          <a:ln w="25400">
            <a:solidFill>
              <a:srgbClr val="99CC00"/>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21511" name="Line 37"/>
          <p:cNvSpPr>
            <a:spLocks noChangeShapeType="1"/>
          </p:cNvSpPr>
          <p:nvPr/>
        </p:nvSpPr>
        <p:spPr bwMode="auto">
          <a:xfrm>
            <a:off x="3348038" y="2838450"/>
            <a:ext cx="1011237" cy="519113"/>
          </a:xfrm>
          <a:prstGeom prst="line">
            <a:avLst/>
          </a:prstGeom>
          <a:noFill/>
          <a:ln w="25400">
            <a:solidFill>
              <a:srgbClr val="99CC00"/>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21512" name="Line 38"/>
          <p:cNvSpPr>
            <a:spLocks noChangeShapeType="1"/>
          </p:cNvSpPr>
          <p:nvPr/>
        </p:nvSpPr>
        <p:spPr bwMode="auto">
          <a:xfrm>
            <a:off x="3422650" y="2997200"/>
            <a:ext cx="936625" cy="1008063"/>
          </a:xfrm>
          <a:prstGeom prst="line">
            <a:avLst/>
          </a:prstGeom>
          <a:noFill/>
          <a:ln w="25400">
            <a:solidFill>
              <a:srgbClr val="99CC00"/>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21513" name="Rectangle 21"/>
          <p:cNvSpPr>
            <a:spLocks noGrp="1" noChangeArrowheads="1"/>
          </p:cNvSpPr>
          <p:nvPr>
            <p:ph type="title"/>
          </p:nvPr>
        </p:nvSpPr>
        <p:spPr>
          <a:noFill/>
        </p:spPr>
        <p:txBody>
          <a:bodyPr/>
          <a:lstStyle/>
          <a:p>
            <a:pPr eaLnBrk="1" hangingPunct="1"/>
            <a:r>
              <a:rPr lang="fr-FR" altLang="fr-FR" dirty="0"/>
              <a:t>La licence de psychologie</a:t>
            </a:r>
          </a:p>
        </p:txBody>
      </p:sp>
      <p:sp>
        <p:nvSpPr>
          <p:cNvPr id="21514" name="Rectangle 22"/>
          <p:cNvSpPr>
            <a:spLocks noGrp="1" noChangeArrowheads="1"/>
          </p:cNvSpPr>
          <p:nvPr>
            <p:ph idx="1"/>
          </p:nvPr>
        </p:nvSpPr>
        <p:spPr>
          <a:xfrm>
            <a:off x="833846" y="1340768"/>
            <a:ext cx="7559675" cy="360363"/>
          </a:xfrm>
        </p:spPr>
        <p:txBody>
          <a:bodyPr>
            <a:normAutofit lnSpcReduction="10000"/>
          </a:bodyPr>
          <a:lstStyle/>
          <a:p>
            <a:pPr lvl="1" eaLnBrk="1" hangingPunct="1">
              <a:lnSpc>
                <a:spcPct val="90000"/>
              </a:lnSpc>
              <a:buFontTx/>
              <a:buNone/>
            </a:pPr>
            <a:r>
              <a:rPr lang="fr-FR" altLang="fr-FR" sz="2000" dirty="0">
                <a:solidFill>
                  <a:schemeClr val="folHlink"/>
                </a:solidFill>
              </a:rPr>
              <a:t>Titre de psychologue : poursuite en Master obligatoire</a:t>
            </a:r>
          </a:p>
        </p:txBody>
      </p:sp>
      <p:sp>
        <p:nvSpPr>
          <p:cNvPr id="21515" name="AutoShape 23"/>
          <p:cNvSpPr>
            <a:spLocks noChangeArrowheads="1"/>
          </p:cNvSpPr>
          <p:nvPr/>
        </p:nvSpPr>
        <p:spPr bwMode="auto">
          <a:xfrm>
            <a:off x="685800" y="2420938"/>
            <a:ext cx="2736850" cy="1009650"/>
          </a:xfrm>
          <a:prstGeom prst="roundRect">
            <a:avLst>
              <a:gd name="adj" fmla="val 16667"/>
            </a:avLst>
          </a:prstGeom>
          <a:solidFill>
            <a:schemeClr val="bg1"/>
          </a:solidFill>
          <a:ln w="38100">
            <a:solidFill>
              <a:srgbClr val="99CC00"/>
            </a:solidFill>
            <a:round/>
            <a:headEnd/>
            <a:tailEnd/>
          </a:ln>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30000"/>
              </a:spcBef>
            </a:pPr>
            <a:r>
              <a:rPr lang="fr-FR" altLang="fr-FR" dirty="0"/>
              <a:t>Psychologie</a:t>
            </a:r>
          </a:p>
          <a:p>
            <a:pPr algn="ctr" eaLnBrk="1" hangingPunct="1">
              <a:spcBef>
                <a:spcPct val="30000"/>
              </a:spcBef>
            </a:pPr>
            <a:r>
              <a:rPr lang="fr-FR" altLang="fr-FR" sz="1600" dirty="0"/>
              <a:t>4 grandes disciplines</a:t>
            </a:r>
          </a:p>
        </p:txBody>
      </p:sp>
      <p:sp>
        <p:nvSpPr>
          <p:cNvPr id="21516" name="AutoShape 40"/>
          <p:cNvSpPr>
            <a:spLocks noChangeArrowheads="1"/>
          </p:cNvSpPr>
          <p:nvPr/>
        </p:nvSpPr>
        <p:spPr bwMode="auto">
          <a:xfrm>
            <a:off x="4286250" y="1844675"/>
            <a:ext cx="2519363" cy="360363"/>
          </a:xfrm>
          <a:prstGeom prst="roundRect">
            <a:avLst>
              <a:gd name="adj" fmla="val 16667"/>
            </a:avLst>
          </a:prstGeom>
          <a:solidFill>
            <a:schemeClr val="bg1"/>
          </a:solidFill>
          <a:ln w="19050">
            <a:solidFill>
              <a:srgbClr val="99CC00"/>
            </a:solidFill>
            <a:round/>
            <a:headEnd/>
            <a:tailEnd/>
          </a:ln>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70000"/>
              </a:lnSpc>
            </a:pPr>
            <a:r>
              <a:rPr lang="el-GR" altLang="fr-FR" sz="1600"/>
              <a:t>Ψ</a:t>
            </a:r>
            <a:r>
              <a:rPr lang="fr-FR" altLang="fr-FR" sz="1600" dirty="0"/>
              <a:t> cognitive / neuro</a:t>
            </a:r>
            <a:r>
              <a:rPr lang="el-GR" altLang="fr-FR" sz="1600"/>
              <a:t>Ψ</a:t>
            </a:r>
            <a:endParaRPr lang="fr-FR" altLang="fr-FR" sz="1600" dirty="0"/>
          </a:p>
        </p:txBody>
      </p:sp>
      <p:sp>
        <p:nvSpPr>
          <p:cNvPr id="21517" name="AutoShape 41"/>
          <p:cNvSpPr>
            <a:spLocks noChangeArrowheads="1"/>
          </p:cNvSpPr>
          <p:nvPr/>
        </p:nvSpPr>
        <p:spPr bwMode="auto">
          <a:xfrm>
            <a:off x="4286250" y="2492375"/>
            <a:ext cx="2879725" cy="360363"/>
          </a:xfrm>
          <a:prstGeom prst="roundRect">
            <a:avLst>
              <a:gd name="adj" fmla="val 16667"/>
            </a:avLst>
          </a:prstGeom>
          <a:solidFill>
            <a:schemeClr val="bg1"/>
          </a:solidFill>
          <a:ln w="19050">
            <a:solidFill>
              <a:srgbClr val="99CC00"/>
            </a:solidFill>
            <a:round/>
            <a:headEnd/>
            <a:tailEnd/>
          </a:ln>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l-GR" altLang="fr-FR" sz="1600"/>
              <a:t>Ψ</a:t>
            </a:r>
            <a:r>
              <a:rPr lang="fr-FR" altLang="fr-FR" sz="1600" dirty="0"/>
              <a:t> clinique / psychanalyse</a:t>
            </a:r>
          </a:p>
        </p:txBody>
      </p:sp>
      <p:sp>
        <p:nvSpPr>
          <p:cNvPr id="21518" name="AutoShape 42"/>
          <p:cNvSpPr>
            <a:spLocks noChangeArrowheads="1"/>
          </p:cNvSpPr>
          <p:nvPr/>
        </p:nvSpPr>
        <p:spPr bwMode="auto">
          <a:xfrm>
            <a:off x="4286250" y="3141663"/>
            <a:ext cx="3311525" cy="358775"/>
          </a:xfrm>
          <a:prstGeom prst="roundRect">
            <a:avLst>
              <a:gd name="adj" fmla="val 16667"/>
            </a:avLst>
          </a:prstGeom>
          <a:solidFill>
            <a:schemeClr val="bg1"/>
          </a:solidFill>
          <a:ln w="19050">
            <a:solidFill>
              <a:srgbClr val="99CC00"/>
            </a:solidFill>
            <a:round/>
            <a:headEnd/>
            <a:tailEnd/>
          </a:ln>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70000"/>
              </a:lnSpc>
            </a:pPr>
            <a:r>
              <a:rPr lang="el-GR" altLang="fr-FR" sz="1600"/>
              <a:t>Ψ</a:t>
            </a:r>
            <a:r>
              <a:rPr lang="fr-FR" altLang="fr-FR" sz="1600" dirty="0"/>
              <a:t> sociale, organisation et travail</a:t>
            </a:r>
          </a:p>
        </p:txBody>
      </p:sp>
      <p:sp>
        <p:nvSpPr>
          <p:cNvPr id="21519" name="AutoShape 43"/>
          <p:cNvSpPr>
            <a:spLocks noChangeArrowheads="1"/>
          </p:cNvSpPr>
          <p:nvPr/>
        </p:nvSpPr>
        <p:spPr bwMode="auto">
          <a:xfrm>
            <a:off x="4286250" y="3789363"/>
            <a:ext cx="2159000" cy="360362"/>
          </a:xfrm>
          <a:prstGeom prst="roundRect">
            <a:avLst>
              <a:gd name="adj" fmla="val 16667"/>
            </a:avLst>
          </a:prstGeom>
          <a:solidFill>
            <a:schemeClr val="bg1"/>
          </a:solidFill>
          <a:ln w="19050">
            <a:solidFill>
              <a:srgbClr val="99CC00"/>
            </a:solidFill>
            <a:round/>
            <a:headEnd/>
            <a:tailEnd/>
          </a:ln>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70000"/>
              </a:lnSpc>
            </a:pPr>
            <a:r>
              <a:rPr lang="fr-FR" altLang="fr-FR" sz="1600" dirty="0"/>
              <a:t>Ψ du développement</a:t>
            </a:r>
          </a:p>
        </p:txBody>
      </p:sp>
      <p:sp>
        <p:nvSpPr>
          <p:cNvPr id="21520" name="Text Box 44"/>
          <p:cNvSpPr txBox="1">
            <a:spLocks noChangeArrowheads="1"/>
          </p:cNvSpPr>
          <p:nvPr/>
        </p:nvSpPr>
        <p:spPr bwMode="auto">
          <a:xfrm>
            <a:off x="830263" y="1987550"/>
            <a:ext cx="647700" cy="336550"/>
          </a:xfrm>
          <a:prstGeom prst="rect">
            <a:avLst/>
          </a:prstGeom>
          <a:solidFill>
            <a:srgbClr val="99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1600" dirty="0"/>
              <a:t>L1</a:t>
            </a:r>
          </a:p>
        </p:txBody>
      </p:sp>
      <p:sp>
        <p:nvSpPr>
          <p:cNvPr id="21521" name="Text Box 45"/>
          <p:cNvSpPr txBox="1">
            <a:spLocks noChangeArrowheads="1"/>
          </p:cNvSpPr>
          <p:nvPr/>
        </p:nvSpPr>
        <p:spPr bwMode="auto">
          <a:xfrm>
            <a:off x="1693863" y="1987550"/>
            <a:ext cx="647700" cy="336550"/>
          </a:xfrm>
          <a:prstGeom prst="rect">
            <a:avLst/>
          </a:prstGeom>
          <a:solidFill>
            <a:srgbClr val="99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1600" dirty="0"/>
              <a:t>L2</a:t>
            </a:r>
          </a:p>
        </p:txBody>
      </p:sp>
      <p:sp>
        <p:nvSpPr>
          <p:cNvPr id="21522" name="Text Box 46"/>
          <p:cNvSpPr txBox="1">
            <a:spLocks noChangeArrowheads="1"/>
          </p:cNvSpPr>
          <p:nvPr/>
        </p:nvSpPr>
        <p:spPr bwMode="auto">
          <a:xfrm>
            <a:off x="2557463" y="1987550"/>
            <a:ext cx="647700" cy="336550"/>
          </a:xfrm>
          <a:prstGeom prst="rect">
            <a:avLst/>
          </a:prstGeom>
          <a:solidFill>
            <a:srgbClr val="99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1600" dirty="0"/>
              <a:t>L3</a:t>
            </a:r>
          </a:p>
        </p:txBody>
      </p:sp>
      <p:sp>
        <p:nvSpPr>
          <p:cNvPr id="21523" name="AutoShape 48"/>
          <p:cNvSpPr>
            <a:spLocks noChangeArrowheads="1"/>
          </p:cNvSpPr>
          <p:nvPr/>
        </p:nvSpPr>
        <p:spPr bwMode="auto">
          <a:xfrm>
            <a:off x="2701925" y="5084763"/>
            <a:ext cx="5976938" cy="361950"/>
          </a:xfrm>
          <a:prstGeom prst="roundRect">
            <a:avLst>
              <a:gd name="adj" fmla="val 16667"/>
            </a:avLst>
          </a:prstGeom>
          <a:solidFill>
            <a:schemeClr val="bg1"/>
          </a:solidFill>
          <a:ln w="19050">
            <a:solidFill>
              <a:srgbClr val="CC0099"/>
            </a:solidFill>
            <a:round/>
            <a:headEnd/>
            <a:tailEnd/>
          </a:ln>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70000"/>
              </a:lnSpc>
            </a:pPr>
            <a:r>
              <a:rPr lang="fr-FR" altLang="fr-FR" sz="1600" dirty="0"/>
              <a:t>biologie, psychobiologie, éthologie, neurosciences, statistiques</a:t>
            </a:r>
          </a:p>
        </p:txBody>
      </p:sp>
      <p:sp>
        <p:nvSpPr>
          <p:cNvPr id="21524" name="AutoShape 51"/>
          <p:cNvSpPr>
            <a:spLocks noChangeArrowheads="1"/>
          </p:cNvSpPr>
          <p:nvPr/>
        </p:nvSpPr>
        <p:spPr bwMode="auto">
          <a:xfrm>
            <a:off x="2701925" y="4725988"/>
            <a:ext cx="1549400" cy="287337"/>
          </a:xfrm>
          <a:prstGeom prst="roundRect">
            <a:avLst>
              <a:gd name="adj" fmla="val 16667"/>
            </a:avLst>
          </a:prstGeom>
          <a:solidFill>
            <a:srgbClr val="CC0099"/>
          </a:solidFill>
          <a:ln>
            <a:noFill/>
          </a:ln>
          <a:extLst>
            <a:ext uri="{91240B29-F687-4F45-9708-019B960494DF}">
              <a14:hiddenLine xmlns:a14="http://schemas.microsoft.com/office/drawing/2010/main" w="19050">
                <a:solidFill>
                  <a:srgbClr val="000000"/>
                </a:solidFill>
                <a:round/>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70000"/>
              </a:lnSpc>
            </a:pPr>
            <a:r>
              <a:rPr lang="fr-FR" altLang="fr-FR" sz="1600" dirty="0">
                <a:solidFill>
                  <a:schemeClr val="bg1"/>
                </a:solidFill>
              </a:rPr>
              <a:t>Axé sciences</a:t>
            </a:r>
          </a:p>
        </p:txBody>
      </p:sp>
      <p:sp>
        <p:nvSpPr>
          <p:cNvPr id="21525" name="AutoShape 47"/>
          <p:cNvSpPr>
            <a:spLocks noChangeArrowheads="1"/>
          </p:cNvSpPr>
          <p:nvPr/>
        </p:nvSpPr>
        <p:spPr bwMode="auto">
          <a:xfrm>
            <a:off x="684213" y="4581525"/>
            <a:ext cx="1946275" cy="1079500"/>
          </a:xfrm>
          <a:prstGeom prst="roundRect">
            <a:avLst>
              <a:gd name="adj" fmla="val 16667"/>
            </a:avLst>
          </a:prstGeom>
          <a:solidFill>
            <a:schemeClr val="bg1"/>
          </a:solidFill>
          <a:ln w="38100">
            <a:solidFill>
              <a:srgbClr val="CC0099"/>
            </a:solidFill>
            <a:round/>
            <a:headEnd/>
            <a:tailEnd/>
          </a:ln>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30000"/>
              </a:spcBef>
            </a:pPr>
            <a:r>
              <a:rPr lang="fr-FR" altLang="fr-FR" sz="1600" dirty="0"/>
              <a:t>Particularité de Strasbourg</a:t>
            </a:r>
          </a:p>
          <a:p>
            <a:pPr algn="ctr" eaLnBrk="1" hangingPunct="1">
              <a:spcBef>
                <a:spcPct val="30000"/>
              </a:spcBef>
            </a:pPr>
            <a:r>
              <a:rPr lang="fr-FR" altLang="fr-FR" sz="1200" dirty="0"/>
              <a:t>(disciplines complémentaires)</a:t>
            </a:r>
          </a:p>
        </p:txBody>
      </p:sp>
      <p:sp>
        <p:nvSpPr>
          <p:cNvPr id="23" name="Bouton d'action : Retour 22">
            <a:hlinkClick r:id="rId3" action="ppaction://hlinksldjump" highlightClick="1"/>
          </p:cNvPr>
          <p:cNvSpPr/>
          <p:nvPr/>
        </p:nvSpPr>
        <p:spPr>
          <a:xfrm>
            <a:off x="8453438" y="765175"/>
            <a:ext cx="487362" cy="431800"/>
          </a:xfrm>
          <a:prstGeom prst="actionButtonReturn">
            <a:avLst/>
          </a:prstGeom>
          <a:solidFill>
            <a:schemeClr val="bg1">
              <a:lumMod val="8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Tree>
    <p:extLst>
      <p:ext uri="{BB962C8B-B14F-4D97-AF65-F5344CB8AC3E}">
        <p14:creationId xmlns:p14="http://schemas.microsoft.com/office/powerpoint/2010/main" val="4110398792"/>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reeform 2"/>
          <p:cNvSpPr>
            <a:spLocks/>
          </p:cNvSpPr>
          <p:nvPr/>
        </p:nvSpPr>
        <p:spPr bwMode="auto">
          <a:xfrm>
            <a:off x="257175" y="333375"/>
            <a:ext cx="8745538" cy="6372225"/>
          </a:xfrm>
          <a:custGeom>
            <a:avLst/>
            <a:gdLst>
              <a:gd name="T0" fmla="*/ 0 w 5968"/>
              <a:gd name="T1" fmla="*/ 2147483647 h 4112"/>
              <a:gd name="T2" fmla="*/ 2147483647 w 5968"/>
              <a:gd name="T3" fmla="*/ 2147483647 h 4112"/>
              <a:gd name="T4" fmla="*/ 2147483647 w 5968"/>
              <a:gd name="T5" fmla="*/ 0 h 4112"/>
              <a:gd name="T6" fmla="*/ 2147483647 w 5968"/>
              <a:gd name="T7" fmla="*/ 2147483647 h 4112"/>
              <a:gd name="T8" fmla="*/ 2147483647 w 5968"/>
              <a:gd name="T9" fmla="*/ 2147483647 h 4112"/>
              <a:gd name="T10" fmla="*/ 0 w 5968"/>
              <a:gd name="T11" fmla="*/ 2147483647 h 4112"/>
              <a:gd name="T12" fmla="*/ 0 60000 65536"/>
              <a:gd name="T13" fmla="*/ 0 60000 65536"/>
              <a:gd name="T14" fmla="*/ 0 60000 65536"/>
              <a:gd name="T15" fmla="*/ 0 60000 65536"/>
              <a:gd name="T16" fmla="*/ 0 60000 65536"/>
              <a:gd name="T17" fmla="*/ 0 60000 65536"/>
              <a:gd name="T18" fmla="*/ 0 w 5968"/>
              <a:gd name="T19" fmla="*/ 0 h 4112"/>
              <a:gd name="T20" fmla="*/ 5968 w 5968"/>
              <a:gd name="T21" fmla="*/ 4112 h 4112"/>
            </a:gdLst>
            <a:ahLst/>
            <a:cxnLst>
              <a:cxn ang="T12">
                <a:pos x="T0" y="T1"/>
              </a:cxn>
              <a:cxn ang="T13">
                <a:pos x="T2" y="T3"/>
              </a:cxn>
              <a:cxn ang="T14">
                <a:pos x="T4" y="T5"/>
              </a:cxn>
              <a:cxn ang="T15">
                <a:pos x="T6" y="T7"/>
              </a:cxn>
              <a:cxn ang="T16">
                <a:pos x="T8" y="T9"/>
              </a:cxn>
              <a:cxn ang="T17">
                <a:pos x="T10" y="T11"/>
              </a:cxn>
            </a:cxnLst>
            <a:rect l="T18" t="T19" r="T20" b="T21"/>
            <a:pathLst>
              <a:path w="5968" h="4112">
                <a:moveTo>
                  <a:pt x="0" y="4112"/>
                </a:moveTo>
                <a:lnTo>
                  <a:pt x="2928" y="8"/>
                </a:lnTo>
                <a:lnTo>
                  <a:pt x="5968" y="0"/>
                </a:lnTo>
                <a:lnTo>
                  <a:pt x="5968" y="544"/>
                </a:lnTo>
                <a:lnTo>
                  <a:pt x="2936" y="552"/>
                </a:lnTo>
                <a:lnTo>
                  <a:pt x="0" y="4112"/>
                </a:lnTo>
                <a:close/>
              </a:path>
            </a:pathLst>
          </a:custGeom>
          <a:solidFill>
            <a:srgbClr val="93FF93"/>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22531" name="Freeform 3"/>
          <p:cNvSpPr>
            <a:spLocks/>
          </p:cNvSpPr>
          <p:nvPr/>
        </p:nvSpPr>
        <p:spPr bwMode="auto">
          <a:xfrm>
            <a:off x="257175" y="5802313"/>
            <a:ext cx="8745538" cy="941387"/>
          </a:xfrm>
          <a:custGeom>
            <a:avLst/>
            <a:gdLst>
              <a:gd name="T0" fmla="*/ 0 w 5968"/>
              <a:gd name="T1" fmla="*/ 2147483647 h 593"/>
              <a:gd name="T2" fmla="*/ 2147483647 w 5968"/>
              <a:gd name="T3" fmla="*/ 0 h 593"/>
              <a:gd name="T4" fmla="*/ 2147483647 w 5968"/>
              <a:gd name="T5" fmla="*/ 2147483647 h 593"/>
              <a:gd name="T6" fmla="*/ 2147483647 w 5968"/>
              <a:gd name="T7" fmla="*/ 2147483647 h 593"/>
              <a:gd name="T8" fmla="*/ 0 w 5968"/>
              <a:gd name="T9" fmla="*/ 2147483647 h 593"/>
              <a:gd name="T10" fmla="*/ 0 60000 65536"/>
              <a:gd name="T11" fmla="*/ 0 60000 65536"/>
              <a:gd name="T12" fmla="*/ 0 60000 65536"/>
              <a:gd name="T13" fmla="*/ 0 60000 65536"/>
              <a:gd name="T14" fmla="*/ 0 60000 65536"/>
              <a:gd name="T15" fmla="*/ 0 w 5968"/>
              <a:gd name="T16" fmla="*/ 0 h 593"/>
              <a:gd name="T17" fmla="*/ 5968 w 5968"/>
              <a:gd name="T18" fmla="*/ 593 h 593"/>
            </a:gdLst>
            <a:ahLst/>
            <a:cxnLst>
              <a:cxn ang="T10">
                <a:pos x="T0" y="T1"/>
              </a:cxn>
              <a:cxn ang="T11">
                <a:pos x="T2" y="T3"/>
              </a:cxn>
              <a:cxn ang="T12">
                <a:pos x="T4" y="T5"/>
              </a:cxn>
              <a:cxn ang="T13">
                <a:pos x="T6" y="T7"/>
              </a:cxn>
              <a:cxn ang="T14">
                <a:pos x="T8" y="T9"/>
              </a:cxn>
            </a:cxnLst>
            <a:rect l="T15" t="T16" r="T17" b="T18"/>
            <a:pathLst>
              <a:path w="5968" h="593">
                <a:moveTo>
                  <a:pt x="0" y="593"/>
                </a:moveTo>
                <a:lnTo>
                  <a:pt x="2937" y="0"/>
                </a:lnTo>
                <a:lnTo>
                  <a:pt x="5968" y="1"/>
                </a:lnTo>
                <a:lnTo>
                  <a:pt x="5968" y="593"/>
                </a:lnTo>
                <a:lnTo>
                  <a:pt x="0" y="593"/>
                </a:lnTo>
                <a:close/>
              </a:path>
            </a:pathLst>
          </a:custGeom>
          <a:solidFill>
            <a:srgbClr val="0080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2532" name="Freeform 4"/>
          <p:cNvSpPr>
            <a:spLocks/>
          </p:cNvSpPr>
          <p:nvPr/>
        </p:nvSpPr>
        <p:spPr bwMode="auto">
          <a:xfrm>
            <a:off x="257175" y="1125538"/>
            <a:ext cx="8745538" cy="5580062"/>
          </a:xfrm>
          <a:custGeom>
            <a:avLst/>
            <a:gdLst>
              <a:gd name="T0" fmla="*/ 0 w 5968"/>
              <a:gd name="T1" fmla="*/ 2147483647 h 3568"/>
              <a:gd name="T2" fmla="*/ 2147483647 w 5968"/>
              <a:gd name="T3" fmla="*/ 2147483647 h 3568"/>
              <a:gd name="T4" fmla="*/ 2147483647 w 5968"/>
              <a:gd name="T5" fmla="*/ 0 h 3568"/>
              <a:gd name="T6" fmla="*/ 2147483647 w 5968"/>
              <a:gd name="T7" fmla="*/ 2147483647 h 3568"/>
              <a:gd name="T8" fmla="*/ 2147483647 w 5968"/>
              <a:gd name="T9" fmla="*/ 2147483647 h 3568"/>
              <a:gd name="T10" fmla="*/ 0 w 5968"/>
              <a:gd name="T11" fmla="*/ 2147483647 h 3568"/>
              <a:gd name="T12" fmla="*/ 0 60000 65536"/>
              <a:gd name="T13" fmla="*/ 0 60000 65536"/>
              <a:gd name="T14" fmla="*/ 0 60000 65536"/>
              <a:gd name="T15" fmla="*/ 0 60000 65536"/>
              <a:gd name="T16" fmla="*/ 0 60000 65536"/>
              <a:gd name="T17" fmla="*/ 0 60000 65536"/>
              <a:gd name="T18" fmla="*/ 0 w 5968"/>
              <a:gd name="T19" fmla="*/ 0 h 3568"/>
              <a:gd name="T20" fmla="*/ 5968 w 5968"/>
              <a:gd name="T21" fmla="*/ 3568 h 3568"/>
            </a:gdLst>
            <a:ahLst/>
            <a:cxnLst>
              <a:cxn ang="T12">
                <a:pos x="T0" y="T1"/>
              </a:cxn>
              <a:cxn ang="T13">
                <a:pos x="T2" y="T3"/>
              </a:cxn>
              <a:cxn ang="T14">
                <a:pos x="T4" y="T5"/>
              </a:cxn>
              <a:cxn ang="T15">
                <a:pos x="T6" y="T7"/>
              </a:cxn>
              <a:cxn ang="T16">
                <a:pos x="T8" y="T9"/>
              </a:cxn>
              <a:cxn ang="T17">
                <a:pos x="T10" y="T11"/>
              </a:cxn>
            </a:cxnLst>
            <a:rect l="T18" t="T19" r="T20" b="T21"/>
            <a:pathLst>
              <a:path w="5968" h="3568">
                <a:moveTo>
                  <a:pt x="0" y="3568"/>
                </a:moveTo>
                <a:lnTo>
                  <a:pt x="2949" y="2"/>
                </a:lnTo>
                <a:lnTo>
                  <a:pt x="5968" y="0"/>
                </a:lnTo>
                <a:lnTo>
                  <a:pt x="5968" y="600"/>
                </a:lnTo>
                <a:lnTo>
                  <a:pt x="2960" y="602"/>
                </a:lnTo>
                <a:lnTo>
                  <a:pt x="0" y="3568"/>
                </a:lnTo>
                <a:close/>
              </a:path>
            </a:pathLst>
          </a:custGeom>
          <a:solidFill>
            <a:srgbClr val="61FF61"/>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22533" name="Freeform 5"/>
          <p:cNvSpPr>
            <a:spLocks/>
          </p:cNvSpPr>
          <p:nvPr/>
        </p:nvSpPr>
        <p:spPr bwMode="auto">
          <a:xfrm>
            <a:off x="246063" y="2005013"/>
            <a:ext cx="8756650" cy="4700587"/>
          </a:xfrm>
          <a:custGeom>
            <a:avLst/>
            <a:gdLst>
              <a:gd name="T0" fmla="*/ 0 w 5976"/>
              <a:gd name="T1" fmla="*/ 2147483647 h 2961"/>
              <a:gd name="T2" fmla="*/ 2147483647 w 5976"/>
              <a:gd name="T3" fmla="*/ 0 h 2961"/>
              <a:gd name="T4" fmla="*/ 2147483647 w 5976"/>
              <a:gd name="T5" fmla="*/ 2147483647 h 2961"/>
              <a:gd name="T6" fmla="*/ 2147483647 w 5976"/>
              <a:gd name="T7" fmla="*/ 2147483647 h 2961"/>
              <a:gd name="T8" fmla="*/ 2147483647 w 5976"/>
              <a:gd name="T9" fmla="*/ 2147483647 h 2961"/>
              <a:gd name="T10" fmla="*/ 0 w 5976"/>
              <a:gd name="T11" fmla="*/ 2147483647 h 2961"/>
              <a:gd name="T12" fmla="*/ 0 60000 65536"/>
              <a:gd name="T13" fmla="*/ 0 60000 65536"/>
              <a:gd name="T14" fmla="*/ 0 60000 65536"/>
              <a:gd name="T15" fmla="*/ 0 60000 65536"/>
              <a:gd name="T16" fmla="*/ 0 60000 65536"/>
              <a:gd name="T17" fmla="*/ 0 60000 65536"/>
              <a:gd name="T18" fmla="*/ 0 w 5976"/>
              <a:gd name="T19" fmla="*/ 0 h 2961"/>
              <a:gd name="T20" fmla="*/ 5976 w 5976"/>
              <a:gd name="T21" fmla="*/ 2961 h 2961"/>
            </a:gdLst>
            <a:ahLst/>
            <a:cxnLst>
              <a:cxn ang="T12">
                <a:pos x="T0" y="T1"/>
              </a:cxn>
              <a:cxn ang="T13">
                <a:pos x="T2" y="T3"/>
              </a:cxn>
              <a:cxn ang="T14">
                <a:pos x="T4" y="T5"/>
              </a:cxn>
              <a:cxn ang="T15">
                <a:pos x="T6" y="T7"/>
              </a:cxn>
              <a:cxn ang="T16">
                <a:pos x="T8" y="T9"/>
              </a:cxn>
              <a:cxn ang="T17">
                <a:pos x="T10" y="T11"/>
              </a:cxn>
            </a:cxnLst>
            <a:rect l="T18" t="T19" r="T20" b="T21"/>
            <a:pathLst>
              <a:path w="5976" h="2961">
                <a:moveTo>
                  <a:pt x="0" y="2961"/>
                </a:moveTo>
                <a:lnTo>
                  <a:pt x="2966" y="0"/>
                </a:lnTo>
                <a:lnTo>
                  <a:pt x="5976" y="9"/>
                </a:lnTo>
                <a:lnTo>
                  <a:pt x="5976" y="617"/>
                </a:lnTo>
                <a:lnTo>
                  <a:pt x="2957" y="614"/>
                </a:lnTo>
                <a:lnTo>
                  <a:pt x="0" y="2961"/>
                </a:lnTo>
                <a:close/>
              </a:path>
            </a:pathLst>
          </a:custGeom>
          <a:solidFill>
            <a:srgbClr val="33FF33"/>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22534" name="Freeform 6"/>
          <p:cNvSpPr>
            <a:spLocks/>
          </p:cNvSpPr>
          <p:nvPr/>
        </p:nvSpPr>
        <p:spPr bwMode="auto">
          <a:xfrm>
            <a:off x="246063" y="2984500"/>
            <a:ext cx="8756650" cy="3746500"/>
          </a:xfrm>
          <a:custGeom>
            <a:avLst/>
            <a:gdLst>
              <a:gd name="T0" fmla="*/ 0 w 5976"/>
              <a:gd name="T1" fmla="*/ 2147483647 h 2360"/>
              <a:gd name="T2" fmla="*/ 2147483647 w 5976"/>
              <a:gd name="T3" fmla="*/ 0 h 2360"/>
              <a:gd name="T4" fmla="*/ 2147483647 w 5976"/>
              <a:gd name="T5" fmla="*/ 0 h 2360"/>
              <a:gd name="T6" fmla="*/ 2147483647 w 5976"/>
              <a:gd name="T7" fmla="*/ 2147483647 h 2360"/>
              <a:gd name="T8" fmla="*/ 2147483647 w 5976"/>
              <a:gd name="T9" fmla="*/ 2147483647 h 2360"/>
              <a:gd name="T10" fmla="*/ 0 w 5976"/>
              <a:gd name="T11" fmla="*/ 2147483647 h 2360"/>
              <a:gd name="T12" fmla="*/ 0 60000 65536"/>
              <a:gd name="T13" fmla="*/ 0 60000 65536"/>
              <a:gd name="T14" fmla="*/ 0 60000 65536"/>
              <a:gd name="T15" fmla="*/ 0 60000 65536"/>
              <a:gd name="T16" fmla="*/ 0 60000 65536"/>
              <a:gd name="T17" fmla="*/ 0 60000 65536"/>
              <a:gd name="T18" fmla="*/ 0 w 5976"/>
              <a:gd name="T19" fmla="*/ 0 h 2360"/>
              <a:gd name="T20" fmla="*/ 5976 w 5976"/>
              <a:gd name="T21" fmla="*/ 2360 h 2360"/>
            </a:gdLst>
            <a:ahLst/>
            <a:cxnLst>
              <a:cxn ang="T12">
                <a:pos x="T0" y="T1"/>
              </a:cxn>
              <a:cxn ang="T13">
                <a:pos x="T2" y="T3"/>
              </a:cxn>
              <a:cxn ang="T14">
                <a:pos x="T4" y="T5"/>
              </a:cxn>
              <a:cxn ang="T15">
                <a:pos x="T6" y="T7"/>
              </a:cxn>
              <a:cxn ang="T16">
                <a:pos x="T8" y="T9"/>
              </a:cxn>
              <a:cxn ang="T17">
                <a:pos x="T10" y="T11"/>
              </a:cxn>
            </a:cxnLst>
            <a:rect l="T18" t="T19" r="T20" b="T21"/>
            <a:pathLst>
              <a:path w="5976" h="2360">
                <a:moveTo>
                  <a:pt x="0" y="2360"/>
                </a:moveTo>
                <a:lnTo>
                  <a:pt x="2952" y="0"/>
                </a:lnTo>
                <a:lnTo>
                  <a:pt x="5976" y="0"/>
                </a:lnTo>
                <a:lnTo>
                  <a:pt x="5976" y="616"/>
                </a:lnTo>
                <a:lnTo>
                  <a:pt x="2957" y="605"/>
                </a:lnTo>
                <a:lnTo>
                  <a:pt x="0" y="2360"/>
                </a:lnTo>
                <a:close/>
              </a:path>
            </a:pathLst>
          </a:custGeom>
          <a:solidFill>
            <a:srgbClr val="00EE00"/>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2535" name="Freeform 7"/>
          <p:cNvSpPr>
            <a:spLocks/>
          </p:cNvSpPr>
          <p:nvPr/>
        </p:nvSpPr>
        <p:spPr bwMode="auto">
          <a:xfrm>
            <a:off x="254000" y="3937000"/>
            <a:ext cx="8745538" cy="2806700"/>
          </a:xfrm>
          <a:custGeom>
            <a:avLst/>
            <a:gdLst>
              <a:gd name="T0" fmla="*/ 0 w 5968"/>
              <a:gd name="T1" fmla="*/ 2147483647 h 1768"/>
              <a:gd name="T2" fmla="*/ 2147483647 w 5968"/>
              <a:gd name="T3" fmla="*/ 0 h 1768"/>
              <a:gd name="T4" fmla="*/ 2147483647 w 5968"/>
              <a:gd name="T5" fmla="*/ 2147483647 h 1768"/>
              <a:gd name="T6" fmla="*/ 2147483647 w 5968"/>
              <a:gd name="T7" fmla="*/ 2147483647 h 1768"/>
              <a:gd name="T8" fmla="*/ 2147483647 w 5968"/>
              <a:gd name="T9" fmla="*/ 2147483647 h 1768"/>
              <a:gd name="T10" fmla="*/ 0 w 5968"/>
              <a:gd name="T11" fmla="*/ 2147483647 h 1768"/>
              <a:gd name="T12" fmla="*/ 0 60000 65536"/>
              <a:gd name="T13" fmla="*/ 0 60000 65536"/>
              <a:gd name="T14" fmla="*/ 0 60000 65536"/>
              <a:gd name="T15" fmla="*/ 0 60000 65536"/>
              <a:gd name="T16" fmla="*/ 0 60000 65536"/>
              <a:gd name="T17" fmla="*/ 0 60000 65536"/>
              <a:gd name="T18" fmla="*/ 0 w 5968"/>
              <a:gd name="T19" fmla="*/ 0 h 1768"/>
              <a:gd name="T20" fmla="*/ 5968 w 5968"/>
              <a:gd name="T21" fmla="*/ 1768 h 1768"/>
            </a:gdLst>
            <a:ahLst/>
            <a:cxnLst>
              <a:cxn ang="T12">
                <a:pos x="T0" y="T1"/>
              </a:cxn>
              <a:cxn ang="T13">
                <a:pos x="T2" y="T3"/>
              </a:cxn>
              <a:cxn ang="T14">
                <a:pos x="T4" y="T5"/>
              </a:cxn>
              <a:cxn ang="T15">
                <a:pos x="T6" y="T7"/>
              </a:cxn>
              <a:cxn ang="T16">
                <a:pos x="T8" y="T9"/>
              </a:cxn>
              <a:cxn ang="T17">
                <a:pos x="T10" y="T11"/>
              </a:cxn>
            </a:cxnLst>
            <a:rect l="T18" t="T19" r="T20" b="T21"/>
            <a:pathLst>
              <a:path w="5968" h="1768">
                <a:moveTo>
                  <a:pt x="0" y="1768"/>
                </a:moveTo>
                <a:lnTo>
                  <a:pt x="2944" y="0"/>
                </a:lnTo>
                <a:lnTo>
                  <a:pt x="5968" y="8"/>
                </a:lnTo>
                <a:lnTo>
                  <a:pt x="5968" y="592"/>
                </a:lnTo>
                <a:lnTo>
                  <a:pt x="2939" y="592"/>
                </a:lnTo>
                <a:lnTo>
                  <a:pt x="0" y="1768"/>
                </a:lnTo>
                <a:close/>
              </a:path>
            </a:pathLst>
          </a:custGeom>
          <a:solidFill>
            <a:srgbClr val="00CC00"/>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2536" name="Freeform 8"/>
          <p:cNvSpPr>
            <a:spLocks/>
          </p:cNvSpPr>
          <p:nvPr/>
        </p:nvSpPr>
        <p:spPr bwMode="auto">
          <a:xfrm>
            <a:off x="257175" y="4864100"/>
            <a:ext cx="8745538" cy="1892300"/>
          </a:xfrm>
          <a:custGeom>
            <a:avLst/>
            <a:gdLst>
              <a:gd name="T0" fmla="*/ 0 w 5968"/>
              <a:gd name="T1" fmla="*/ 2147483647 h 1192"/>
              <a:gd name="T2" fmla="*/ 2147483647 w 5968"/>
              <a:gd name="T3" fmla="*/ 2147483647 h 1192"/>
              <a:gd name="T4" fmla="*/ 2147483647 w 5968"/>
              <a:gd name="T5" fmla="*/ 0 h 1192"/>
              <a:gd name="T6" fmla="*/ 2147483647 w 5968"/>
              <a:gd name="T7" fmla="*/ 2147483647 h 1192"/>
              <a:gd name="T8" fmla="*/ 2147483647 w 5968"/>
              <a:gd name="T9" fmla="*/ 2147483647 h 1192"/>
              <a:gd name="T10" fmla="*/ 0 w 5968"/>
              <a:gd name="T11" fmla="*/ 2147483647 h 1192"/>
              <a:gd name="T12" fmla="*/ 0 60000 65536"/>
              <a:gd name="T13" fmla="*/ 0 60000 65536"/>
              <a:gd name="T14" fmla="*/ 0 60000 65536"/>
              <a:gd name="T15" fmla="*/ 0 60000 65536"/>
              <a:gd name="T16" fmla="*/ 0 60000 65536"/>
              <a:gd name="T17" fmla="*/ 0 60000 65536"/>
              <a:gd name="T18" fmla="*/ 0 w 5968"/>
              <a:gd name="T19" fmla="*/ 0 h 1192"/>
              <a:gd name="T20" fmla="*/ 5968 w 5968"/>
              <a:gd name="T21" fmla="*/ 1192 h 1192"/>
            </a:gdLst>
            <a:ahLst/>
            <a:cxnLst>
              <a:cxn ang="T12">
                <a:pos x="T0" y="T1"/>
              </a:cxn>
              <a:cxn ang="T13">
                <a:pos x="T2" y="T3"/>
              </a:cxn>
              <a:cxn ang="T14">
                <a:pos x="T4" y="T5"/>
              </a:cxn>
              <a:cxn ang="T15">
                <a:pos x="T6" y="T7"/>
              </a:cxn>
              <a:cxn ang="T16">
                <a:pos x="T8" y="T9"/>
              </a:cxn>
              <a:cxn ang="T17">
                <a:pos x="T10" y="T11"/>
              </a:cxn>
            </a:cxnLst>
            <a:rect l="T18" t="T19" r="T20" b="T21"/>
            <a:pathLst>
              <a:path w="5968" h="1192">
                <a:moveTo>
                  <a:pt x="0" y="1192"/>
                </a:moveTo>
                <a:lnTo>
                  <a:pt x="2939" y="3"/>
                </a:lnTo>
                <a:lnTo>
                  <a:pt x="5968" y="0"/>
                </a:lnTo>
                <a:lnTo>
                  <a:pt x="5968" y="592"/>
                </a:lnTo>
                <a:lnTo>
                  <a:pt x="2936" y="600"/>
                </a:lnTo>
                <a:lnTo>
                  <a:pt x="0" y="1192"/>
                </a:lnTo>
                <a:close/>
              </a:path>
            </a:pathLst>
          </a:custGeom>
          <a:solidFill>
            <a:srgbClr val="00A800"/>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wrap="none" anchor="ctr"/>
          <a:lstStyle/>
          <a:p>
            <a:endParaRPr lang="fr-FR" dirty="0"/>
          </a:p>
        </p:txBody>
      </p:sp>
      <p:sp>
        <p:nvSpPr>
          <p:cNvPr id="22537" name="Text Box 10">
            <a:hlinkClick r:id="rId3" action="ppaction://hlinksldjump"/>
          </p:cNvPr>
          <p:cNvSpPr txBox="1">
            <a:spLocks noChangeArrowheads="1"/>
          </p:cNvSpPr>
          <p:nvPr/>
        </p:nvSpPr>
        <p:spPr bwMode="auto">
          <a:xfrm rot="-1267169">
            <a:off x="2843213" y="5445125"/>
            <a:ext cx="1835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fr-FR" altLang="fr-FR" sz="2000" dirty="0">
                <a:solidFill>
                  <a:schemeClr val="bg1"/>
                </a:solidFill>
              </a:rPr>
              <a:t>étude - conseil</a:t>
            </a:r>
          </a:p>
        </p:txBody>
      </p:sp>
      <p:sp>
        <p:nvSpPr>
          <p:cNvPr id="22538" name="Text Box 11">
            <a:hlinkClick r:id="rId4" action="ppaction://hlinksldjump"/>
          </p:cNvPr>
          <p:cNvSpPr txBox="1">
            <a:spLocks noChangeArrowheads="1"/>
          </p:cNvSpPr>
          <p:nvPr/>
        </p:nvSpPr>
        <p:spPr bwMode="auto">
          <a:xfrm rot="-1736663">
            <a:off x="2111375" y="4873625"/>
            <a:ext cx="26511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2000" dirty="0">
                <a:solidFill>
                  <a:schemeClr val="bg1"/>
                </a:solidFill>
              </a:rPr>
              <a:t>orientation - formation</a:t>
            </a:r>
          </a:p>
        </p:txBody>
      </p:sp>
      <p:sp>
        <p:nvSpPr>
          <p:cNvPr id="22539" name="Text Box 12">
            <a:hlinkClick r:id="rId5" action="ppaction://hlinksldjump"/>
          </p:cNvPr>
          <p:cNvSpPr txBox="1">
            <a:spLocks noChangeArrowheads="1"/>
          </p:cNvSpPr>
          <p:nvPr/>
        </p:nvSpPr>
        <p:spPr bwMode="auto">
          <a:xfrm rot="-2577079">
            <a:off x="2339975" y="3213100"/>
            <a:ext cx="2597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fr-FR" altLang="fr-FR" sz="2000" dirty="0"/>
              <a:t>ressources humaines</a:t>
            </a:r>
          </a:p>
        </p:txBody>
      </p:sp>
      <p:sp>
        <p:nvSpPr>
          <p:cNvPr id="22540" name="Text Box 13">
            <a:hlinkClick r:id="rId6" action="ppaction://hlinksldjump"/>
          </p:cNvPr>
          <p:cNvSpPr txBox="1">
            <a:spLocks noChangeArrowheads="1"/>
          </p:cNvSpPr>
          <p:nvPr/>
        </p:nvSpPr>
        <p:spPr bwMode="auto">
          <a:xfrm rot="-2203902">
            <a:off x="3779838" y="3500438"/>
            <a:ext cx="904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fr-FR" altLang="fr-FR" sz="2000" dirty="0"/>
              <a:t>justice</a:t>
            </a:r>
          </a:p>
        </p:txBody>
      </p:sp>
      <p:sp>
        <p:nvSpPr>
          <p:cNvPr id="22541" name="Text Box 14">
            <a:hlinkClick r:id="rId7" action="ppaction://hlinksldjump"/>
          </p:cNvPr>
          <p:cNvSpPr txBox="1">
            <a:spLocks noChangeArrowheads="1"/>
          </p:cNvSpPr>
          <p:nvPr/>
        </p:nvSpPr>
        <p:spPr bwMode="auto">
          <a:xfrm rot="-2973800">
            <a:off x="3921125" y="1703388"/>
            <a:ext cx="835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fr-FR" altLang="fr-FR" sz="2000" dirty="0"/>
              <a:t>social</a:t>
            </a:r>
          </a:p>
        </p:txBody>
      </p:sp>
      <p:sp>
        <p:nvSpPr>
          <p:cNvPr id="22542" name="Text Box 15">
            <a:hlinkClick r:id="rId8" action="ppaction://hlinksldjump"/>
          </p:cNvPr>
          <p:cNvSpPr txBox="1">
            <a:spLocks noChangeArrowheads="1"/>
          </p:cNvSpPr>
          <p:nvPr/>
        </p:nvSpPr>
        <p:spPr bwMode="auto">
          <a:xfrm rot="-3058304">
            <a:off x="3936206" y="896144"/>
            <a:ext cx="8048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fr-FR" altLang="fr-FR" sz="2000" dirty="0"/>
              <a:t>santé</a:t>
            </a:r>
          </a:p>
        </p:txBody>
      </p:sp>
      <p:sp>
        <p:nvSpPr>
          <p:cNvPr id="22543" name="Text Box 16"/>
          <p:cNvSpPr txBox="1">
            <a:spLocks noChangeArrowheads="1"/>
          </p:cNvSpPr>
          <p:nvPr/>
        </p:nvSpPr>
        <p:spPr bwMode="auto">
          <a:xfrm>
            <a:off x="4859338" y="333375"/>
            <a:ext cx="41433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SzPct val="75000"/>
              <a:buFont typeface="Wingdings" pitchFamily="2" charset="2"/>
              <a:buNone/>
            </a:pPr>
            <a:r>
              <a:rPr lang="fr-FR" altLang="fr-FR" sz="1200" dirty="0">
                <a:cs typeface="Arial" charset="0"/>
              </a:rPr>
              <a:t>psychologue du développement</a:t>
            </a:r>
          </a:p>
          <a:p>
            <a:pPr>
              <a:buSzPct val="75000"/>
              <a:buFont typeface="Wingdings" pitchFamily="2" charset="2"/>
              <a:buNone/>
            </a:pPr>
            <a:r>
              <a:rPr lang="fr-FR" altLang="fr-FR" sz="1200" dirty="0">
                <a:cs typeface="Arial" charset="0"/>
              </a:rPr>
              <a:t>psychologue clinicien</a:t>
            </a:r>
          </a:p>
          <a:p>
            <a:pPr>
              <a:buSzPct val="75000"/>
              <a:buFont typeface="Wingdings" pitchFamily="2" charset="2"/>
              <a:buNone/>
            </a:pPr>
            <a:r>
              <a:rPr lang="fr-FR" altLang="fr-FR" sz="1200" dirty="0">
                <a:cs typeface="Arial" charset="0"/>
              </a:rPr>
              <a:t>neuropsychologue</a:t>
            </a:r>
          </a:p>
          <a:p>
            <a:pPr>
              <a:buSzPct val="75000"/>
              <a:buFont typeface="Wingdings" pitchFamily="2" charset="2"/>
              <a:buNone/>
            </a:pPr>
            <a:r>
              <a:rPr lang="fr-FR" altLang="fr-FR" sz="1200" dirty="0">
                <a:cs typeface="Arial" charset="0"/>
              </a:rPr>
              <a:t>psychothérapeute</a:t>
            </a:r>
          </a:p>
        </p:txBody>
      </p:sp>
      <p:sp>
        <p:nvSpPr>
          <p:cNvPr id="22544" name="Text Box 17"/>
          <p:cNvSpPr txBox="1">
            <a:spLocks noChangeArrowheads="1"/>
          </p:cNvSpPr>
          <p:nvPr/>
        </p:nvSpPr>
        <p:spPr bwMode="auto">
          <a:xfrm>
            <a:off x="4824413" y="3933825"/>
            <a:ext cx="4140200"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SzPct val="75000"/>
              <a:buFont typeface="Wingdings" pitchFamily="2" charset="2"/>
              <a:buNone/>
            </a:pPr>
            <a:r>
              <a:rPr lang="fr-FR" altLang="fr-FR" sz="1200" dirty="0">
                <a:solidFill>
                  <a:schemeClr val="bg1"/>
                </a:solidFill>
                <a:cs typeface="Arial" charset="0"/>
              </a:rPr>
              <a:t>conseiller en orientation – formation - emploi</a:t>
            </a:r>
          </a:p>
          <a:p>
            <a:pPr>
              <a:buSzPct val="75000"/>
              <a:buFont typeface="Wingdings" pitchFamily="2" charset="2"/>
              <a:buNone/>
            </a:pPr>
            <a:r>
              <a:rPr lang="fr-FR" altLang="fr-FR" sz="1200" dirty="0">
                <a:solidFill>
                  <a:schemeClr val="bg1"/>
                </a:solidFill>
                <a:cs typeface="Arial" charset="0"/>
              </a:rPr>
              <a:t>bilan de compétences</a:t>
            </a:r>
          </a:p>
          <a:p>
            <a:pPr>
              <a:buSzPct val="75000"/>
              <a:buFont typeface="Wingdings" pitchFamily="2" charset="2"/>
              <a:buNone/>
            </a:pPr>
            <a:r>
              <a:rPr lang="fr-FR" altLang="fr-FR" sz="1200" dirty="0">
                <a:solidFill>
                  <a:schemeClr val="bg1"/>
                </a:solidFill>
                <a:cs typeface="Arial" charset="0"/>
              </a:rPr>
              <a:t>ingénierie de la formation</a:t>
            </a:r>
          </a:p>
          <a:p>
            <a:pPr>
              <a:buSzPct val="75000"/>
              <a:buFont typeface="Wingdings" pitchFamily="2" charset="2"/>
              <a:buNone/>
            </a:pPr>
            <a:r>
              <a:rPr lang="fr-FR" altLang="fr-FR" sz="1200" dirty="0">
                <a:solidFill>
                  <a:schemeClr val="bg1"/>
                </a:solidFill>
                <a:cs typeface="Arial" charset="0"/>
              </a:rPr>
              <a:t>chargé de formation en entreprise</a:t>
            </a:r>
          </a:p>
          <a:p>
            <a:pPr>
              <a:buSzPct val="75000"/>
              <a:buFont typeface="Wingdings" pitchFamily="2" charset="2"/>
              <a:buNone/>
            </a:pPr>
            <a:r>
              <a:rPr lang="fr-FR" altLang="fr-FR" sz="1200" dirty="0">
                <a:solidFill>
                  <a:schemeClr val="bg1"/>
                </a:solidFill>
                <a:cs typeface="Arial" charset="0"/>
              </a:rPr>
              <a:t>responsable pédagogique</a:t>
            </a:r>
          </a:p>
        </p:txBody>
      </p:sp>
      <p:sp>
        <p:nvSpPr>
          <p:cNvPr id="22545" name="Text Box 18"/>
          <p:cNvSpPr txBox="1">
            <a:spLocks noChangeArrowheads="1"/>
          </p:cNvSpPr>
          <p:nvPr/>
        </p:nvSpPr>
        <p:spPr bwMode="auto">
          <a:xfrm>
            <a:off x="4800600" y="2001838"/>
            <a:ext cx="4164013" cy="1016000"/>
          </a:xfrm>
          <a:prstGeom prst="rect">
            <a:avLst/>
          </a:prstGeom>
          <a:noFill/>
          <a:ln>
            <a:noFill/>
          </a:ln>
          <a:effectLst/>
          <a:extLst/>
        </p:spPr>
        <p:txBody>
          <a:bodyPr>
            <a:spAutoFit/>
          </a:bodyPr>
          <a:lstStyle>
            <a:lvl1pPr defTabSz="254000" eaLnBrk="0" hangingPunct="0">
              <a:defRPr>
                <a:solidFill>
                  <a:schemeClr val="tx1"/>
                </a:solidFill>
                <a:latin typeface="Arial" charset="0"/>
              </a:defRPr>
            </a:lvl1pPr>
            <a:lvl2pPr marL="742950" indent="-285750" defTabSz="254000" eaLnBrk="0" hangingPunct="0">
              <a:defRPr>
                <a:solidFill>
                  <a:schemeClr val="tx1"/>
                </a:solidFill>
                <a:latin typeface="Arial" charset="0"/>
              </a:defRPr>
            </a:lvl2pPr>
            <a:lvl3pPr marL="1143000" indent="-228600" defTabSz="254000" eaLnBrk="0" hangingPunct="0">
              <a:defRPr>
                <a:solidFill>
                  <a:schemeClr val="tx1"/>
                </a:solidFill>
                <a:latin typeface="Arial" charset="0"/>
              </a:defRPr>
            </a:lvl3pPr>
            <a:lvl4pPr marL="1600200" indent="-228600" defTabSz="254000" eaLnBrk="0" hangingPunct="0">
              <a:defRPr>
                <a:solidFill>
                  <a:schemeClr val="tx1"/>
                </a:solidFill>
                <a:latin typeface="Arial" charset="0"/>
              </a:defRPr>
            </a:lvl4pPr>
            <a:lvl5pPr marL="2057400" indent="-228600" defTabSz="254000" eaLnBrk="0" hangingPunct="0">
              <a:defRPr>
                <a:solidFill>
                  <a:schemeClr val="tx1"/>
                </a:solidFill>
                <a:latin typeface="Arial" charset="0"/>
              </a:defRPr>
            </a:lvl5pPr>
            <a:lvl6pPr marL="2514600" indent="-228600" defTabSz="254000" eaLnBrk="0" fontAlgn="base" hangingPunct="0">
              <a:spcBef>
                <a:spcPct val="0"/>
              </a:spcBef>
              <a:spcAft>
                <a:spcPct val="0"/>
              </a:spcAft>
              <a:defRPr>
                <a:solidFill>
                  <a:schemeClr val="tx1"/>
                </a:solidFill>
                <a:latin typeface="Arial" charset="0"/>
              </a:defRPr>
            </a:lvl6pPr>
            <a:lvl7pPr marL="2971800" indent="-228600" defTabSz="254000" eaLnBrk="0" fontAlgn="base" hangingPunct="0">
              <a:spcBef>
                <a:spcPct val="0"/>
              </a:spcBef>
              <a:spcAft>
                <a:spcPct val="0"/>
              </a:spcAft>
              <a:defRPr>
                <a:solidFill>
                  <a:schemeClr val="tx1"/>
                </a:solidFill>
                <a:latin typeface="Arial" charset="0"/>
              </a:defRPr>
            </a:lvl7pPr>
            <a:lvl8pPr marL="3429000" indent="-228600" defTabSz="254000" eaLnBrk="0" fontAlgn="base" hangingPunct="0">
              <a:spcBef>
                <a:spcPct val="0"/>
              </a:spcBef>
              <a:spcAft>
                <a:spcPct val="0"/>
              </a:spcAft>
              <a:defRPr>
                <a:solidFill>
                  <a:schemeClr val="tx1"/>
                </a:solidFill>
                <a:latin typeface="Arial" charset="0"/>
              </a:defRPr>
            </a:lvl8pPr>
            <a:lvl9pPr marL="3886200" indent="-228600" defTabSz="254000" eaLnBrk="0" fontAlgn="base" hangingPunct="0">
              <a:spcBef>
                <a:spcPct val="0"/>
              </a:spcBef>
              <a:spcAft>
                <a:spcPct val="0"/>
              </a:spcAft>
              <a:defRPr>
                <a:solidFill>
                  <a:schemeClr val="tx1"/>
                </a:solidFill>
                <a:latin typeface="Arial" charset="0"/>
              </a:defRPr>
            </a:lvl9pPr>
          </a:lstStyle>
          <a:p>
            <a:pPr>
              <a:buSzPct val="75000"/>
              <a:buFont typeface="Wingdings" pitchFamily="2" charset="2"/>
              <a:buNone/>
              <a:defRPr/>
            </a:pPr>
            <a:r>
              <a:rPr lang="fr-FR" sz="1200" dirty="0">
                <a:latin typeface="Arial" pitchFamily="34" charset="0"/>
                <a:cs typeface="Arial" pitchFamily="34" charset="0"/>
              </a:rPr>
              <a:t>chargé de recrutement</a:t>
            </a:r>
          </a:p>
          <a:p>
            <a:pPr>
              <a:buSzPct val="75000"/>
              <a:defRPr/>
            </a:pPr>
            <a:r>
              <a:rPr lang="fr-FR" sz="1200" dirty="0">
                <a:latin typeface="Arial" pitchFamily="34" charset="0"/>
                <a:cs typeface="Arial" pitchFamily="34" charset="0"/>
              </a:rPr>
              <a:t>psychologue en entreprise / ergonome</a:t>
            </a:r>
          </a:p>
          <a:p>
            <a:pPr>
              <a:buSzPct val="75000"/>
              <a:buFont typeface="Wingdings" pitchFamily="2" charset="2"/>
              <a:buNone/>
              <a:defRPr/>
            </a:pPr>
            <a:r>
              <a:rPr lang="fr-FR" sz="1200" dirty="0">
                <a:latin typeface="Arial" pitchFamily="34" charset="0"/>
                <a:cs typeface="Arial" pitchFamily="34" charset="0"/>
              </a:rPr>
              <a:t>psychologue du travail</a:t>
            </a:r>
          </a:p>
          <a:p>
            <a:pPr>
              <a:buSzPct val="75000"/>
              <a:buFont typeface="Wingdings" pitchFamily="2" charset="2"/>
              <a:buNone/>
              <a:defRPr/>
            </a:pPr>
            <a:r>
              <a:rPr lang="fr-FR" sz="1200" dirty="0">
                <a:latin typeface="Arial" pitchFamily="34" charset="0"/>
                <a:cs typeface="Arial" pitchFamily="34" charset="0"/>
              </a:rPr>
              <a:t>gestion de carrières</a:t>
            </a:r>
          </a:p>
          <a:p>
            <a:pPr>
              <a:buSzPct val="75000"/>
              <a:buFont typeface="Wingdings" pitchFamily="2" charset="2"/>
              <a:buNone/>
              <a:defRPr/>
            </a:pPr>
            <a:r>
              <a:rPr lang="fr-FR" sz="1200" dirty="0">
                <a:latin typeface="Arial" pitchFamily="34" charset="0"/>
                <a:cs typeface="Arial" pitchFamily="34" charset="0"/>
              </a:rPr>
              <a:t>consultant en RH</a:t>
            </a:r>
            <a:endParaRPr lang="fr-FR" sz="1050" dirty="0">
              <a:latin typeface="Arial" pitchFamily="34" charset="0"/>
              <a:cs typeface="Arial" pitchFamily="34" charset="0"/>
            </a:endParaRPr>
          </a:p>
        </p:txBody>
      </p:sp>
      <p:sp>
        <p:nvSpPr>
          <p:cNvPr id="22546" name="Text Box 19"/>
          <p:cNvSpPr txBox="1">
            <a:spLocks noChangeArrowheads="1"/>
          </p:cNvSpPr>
          <p:nvPr/>
        </p:nvSpPr>
        <p:spPr bwMode="auto">
          <a:xfrm>
            <a:off x="4859338" y="4941888"/>
            <a:ext cx="41052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SzPct val="75000"/>
              <a:buFont typeface="Wingdings" pitchFamily="2" charset="2"/>
              <a:buNone/>
            </a:pPr>
            <a:r>
              <a:rPr lang="fr-FR" altLang="fr-FR" sz="1200" dirty="0">
                <a:solidFill>
                  <a:schemeClr val="bg1"/>
                </a:solidFill>
                <a:cs typeface="Arial" charset="0"/>
              </a:rPr>
              <a:t>sondage</a:t>
            </a:r>
          </a:p>
          <a:p>
            <a:pPr>
              <a:buSzPct val="75000"/>
              <a:buFont typeface="Wingdings" pitchFamily="2" charset="2"/>
              <a:buNone/>
            </a:pPr>
            <a:r>
              <a:rPr lang="fr-FR" altLang="fr-FR" sz="1200" dirty="0">
                <a:solidFill>
                  <a:schemeClr val="bg1"/>
                </a:solidFill>
                <a:cs typeface="Arial" charset="0"/>
              </a:rPr>
              <a:t>enquête d’opinion</a:t>
            </a:r>
          </a:p>
          <a:p>
            <a:pPr>
              <a:buSzPct val="75000"/>
              <a:buFont typeface="Wingdings" pitchFamily="2" charset="2"/>
              <a:buNone/>
            </a:pPr>
            <a:r>
              <a:rPr lang="fr-FR" altLang="fr-FR" sz="1200" dirty="0">
                <a:solidFill>
                  <a:schemeClr val="bg1"/>
                </a:solidFill>
                <a:cs typeface="Arial" charset="0"/>
              </a:rPr>
              <a:t>étude du comportement du consommateur</a:t>
            </a:r>
          </a:p>
          <a:p>
            <a:pPr>
              <a:buSzPct val="75000"/>
              <a:buFont typeface="Wingdings" pitchFamily="2" charset="2"/>
              <a:buNone/>
            </a:pPr>
            <a:r>
              <a:rPr lang="fr-FR" altLang="fr-FR" sz="1200" dirty="0">
                <a:solidFill>
                  <a:schemeClr val="bg1"/>
                </a:solidFill>
                <a:cs typeface="Arial" charset="0"/>
              </a:rPr>
              <a:t>chargé d’études en marketing</a:t>
            </a:r>
          </a:p>
          <a:p>
            <a:pPr>
              <a:buSzPct val="75000"/>
              <a:buFont typeface="Wingdings" pitchFamily="2" charset="2"/>
              <a:buNone/>
            </a:pPr>
            <a:r>
              <a:rPr lang="fr-FR" altLang="fr-FR" sz="1200" dirty="0">
                <a:solidFill>
                  <a:schemeClr val="bg1"/>
                </a:solidFill>
                <a:cs typeface="Arial" charset="0"/>
              </a:rPr>
              <a:t>publicité</a:t>
            </a:r>
          </a:p>
        </p:txBody>
      </p:sp>
      <p:sp>
        <p:nvSpPr>
          <p:cNvPr id="22547" name="Text Box 63"/>
          <p:cNvSpPr txBox="1">
            <a:spLocks noChangeArrowheads="1"/>
          </p:cNvSpPr>
          <p:nvPr/>
        </p:nvSpPr>
        <p:spPr bwMode="auto">
          <a:xfrm>
            <a:off x="4859338" y="1196975"/>
            <a:ext cx="4143375"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SzPct val="75000"/>
              <a:buFont typeface="Wingdings" pitchFamily="2" charset="2"/>
              <a:buNone/>
            </a:pPr>
            <a:r>
              <a:rPr lang="fr-FR" altLang="fr-FR" sz="1200" dirty="0">
                <a:cs typeface="Arial" charset="0"/>
              </a:rPr>
              <a:t>aide sociale à l’enfance	soutien familial</a:t>
            </a:r>
          </a:p>
          <a:p>
            <a:pPr>
              <a:buSzPct val="75000"/>
              <a:buFont typeface="Wingdings" pitchFamily="2" charset="2"/>
              <a:buNone/>
            </a:pPr>
            <a:r>
              <a:rPr lang="fr-FR" altLang="fr-FR" sz="1200" dirty="0">
                <a:cs typeface="Arial" charset="0"/>
              </a:rPr>
              <a:t>accompagnement social	médiateur de quartier animateur / éducateur</a:t>
            </a:r>
          </a:p>
          <a:p>
            <a:pPr>
              <a:buSzPct val="75000"/>
              <a:buFont typeface="Wingdings" pitchFamily="2" charset="2"/>
              <a:buNone/>
            </a:pPr>
            <a:r>
              <a:rPr lang="fr-FR" altLang="fr-FR" sz="1200" dirty="0">
                <a:cs typeface="Arial" charset="0"/>
              </a:rPr>
              <a:t>chargé d’insertion professionnelle</a:t>
            </a:r>
          </a:p>
        </p:txBody>
      </p:sp>
      <p:sp>
        <p:nvSpPr>
          <p:cNvPr id="22548" name="Text Box 64"/>
          <p:cNvSpPr txBox="1">
            <a:spLocks noChangeArrowheads="1"/>
          </p:cNvSpPr>
          <p:nvPr/>
        </p:nvSpPr>
        <p:spPr bwMode="auto">
          <a:xfrm>
            <a:off x="4787900" y="2924175"/>
            <a:ext cx="41052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SzPct val="75000"/>
              <a:buFont typeface="Wingdings" pitchFamily="2" charset="2"/>
              <a:buNone/>
            </a:pPr>
            <a:r>
              <a:rPr lang="fr-FR" altLang="fr-FR" sz="1200" dirty="0">
                <a:cs typeface="Arial" charset="0"/>
              </a:rPr>
              <a:t>expertise : civile / pénale</a:t>
            </a:r>
          </a:p>
          <a:p>
            <a:pPr>
              <a:buSzPct val="75000"/>
              <a:buFont typeface="Wingdings" pitchFamily="2" charset="2"/>
              <a:buNone/>
            </a:pPr>
            <a:r>
              <a:rPr lang="fr-FR" altLang="fr-FR" sz="1200" dirty="0">
                <a:cs typeface="Arial" charset="0"/>
              </a:rPr>
              <a:t>protection des mineurs</a:t>
            </a:r>
          </a:p>
          <a:p>
            <a:pPr>
              <a:buSzPct val="75000"/>
              <a:buFont typeface="Wingdings" pitchFamily="2" charset="2"/>
              <a:buNone/>
            </a:pPr>
            <a:r>
              <a:rPr lang="fr-FR" altLang="fr-FR" sz="1200" dirty="0">
                <a:cs typeface="Arial" charset="0"/>
              </a:rPr>
              <a:t>prévention des délinquances</a:t>
            </a:r>
          </a:p>
          <a:p>
            <a:pPr>
              <a:buSzPct val="75000"/>
              <a:buFont typeface="Wingdings" pitchFamily="2" charset="2"/>
              <a:buNone/>
            </a:pPr>
            <a:r>
              <a:rPr lang="fr-FR" altLang="fr-FR" sz="1200" dirty="0">
                <a:cs typeface="Arial" charset="0"/>
              </a:rPr>
              <a:t>soutien en milieu carcéral</a:t>
            </a:r>
          </a:p>
          <a:p>
            <a:pPr>
              <a:buSzPct val="75000"/>
              <a:buFont typeface="Wingdings" pitchFamily="2" charset="2"/>
              <a:buNone/>
            </a:pPr>
            <a:r>
              <a:rPr lang="fr-FR" altLang="fr-FR" sz="1200" dirty="0">
                <a:cs typeface="Arial" charset="0"/>
              </a:rPr>
              <a:t>réinsertion des détenus</a:t>
            </a:r>
          </a:p>
        </p:txBody>
      </p:sp>
      <p:sp>
        <p:nvSpPr>
          <p:cNvPr id="22549" name="Text Box 65">
            <a:hlinkClick r:id="rId9" action="ppaction://hlinksldjump"/>
          </p:cNvPr>
          <p:cNvSpPr txBox="1">
            <a:spLocks noChangeArrowheads="1"/>
          </p:cNvSpPr>
          <p:nvPr/>
        </p:nvSpPr>
        <p:spPr bwMode="auto">
          <a:xfrm rot="-274436">
            <a:off x="1741488" y="6278563"/>
            <a:ext cx="3190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fr-FR" altLang="fr-FR" sz="2000" b="1" dirty="0">
                <a:solidFill>
                  <a:schemeClr val="bg1"/>
                </a:solidFill>
              </a:rPr>
              <a:t>enseignement-recherche</a:t>
            </a:r>
            <a:endParaRPr lang="fr-FR" altLang="fr-FR" sz="2000" dirty="0">
              <a:solidFill>
                <a:schemeClr val="bg1"/>
              </a:solidFill>
            </a:endParaRPr>
          </a:p>
        </p:txBody>
      </p:sp>
      <p:sp>
        <p:nvSpPr>
          <p:cNvPr id="22550" name="Text Box 68"/>
          <p:cNvSpPr txBox="1">
            <a:spLocks noChangeArrowheads="1"/>
          </p:cNvSpPr>
          <p:nvPr/>
        </p:nvSpPr>
        <p:spPr bwMode="auto">
          <a:xfrm>
            <a:off x="4859338" y="5842000"/>
            <a:ext cx="1682750" cy="93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79388" eaLnBrk="0" hangingPunct="0">
              <a:tabLst>
                <a:tab pos="177800" algn="l"/>
              </a:tabLst>
              <a:defRPr>
                <a:solidFill>
                  <a:schemeClr val="tx1"/>
                </a:solidFill>
                <a:latin typeface="Arial" charset="0"/>
              </a:defRPr>
            </a:lvl1pPr>
            <a:lvl2pPr marL="742950" indent="-285750" defTabSz="179388" eaLnBrk="0" hangingPunct="0">
              <a:tabLst>
                <a:tab pos="177800" algn="l"/>
              </a:tabLst>
              <a:defRPr>
                <a:solidFill>
                  <a:schemeClr val="tx1"/>
                </a:solidFill>
                <a:latin typeface="Arial" charset="0"/>
              </a:defRPr>
            </a:lvl2pPr>
            <a:lvl3pPr marL="1143000" indent="-228600" defTabSz="179388" eaLnBrk="0" hangingPunct="0">
              <a:tabLst>
                <a:tab pos="177800" algn="l"/>
              </a:tabLst>
              <a:defRPr>
                <a:solidFill>
                  <a:schemeClr val="tx1"/>
                </a:solidFill>
                <a:latin typeface="Arial" charset="0"/>
              </a:defRPr>
            </a:lvl3pPr>
            <a:lvl4pPr marL="1600200" indent="-228600" defTabSz="179388" eaLnBrk="0" hangingPunct="0">
              <a:tabLst>
                <a:tab pos="177800" algn="l"/>
              </a:tabLst>
              <a:defRPr>
                <a:solidFill>
                  <a:schemeClr val="tx1"/>
                </a:solidFill>
                <a:latin typeface="Arial" charset="0"/>
              </a:defRPr>
            </a:lvl4pPr>
            <a:lvl5pPr marL="2057400" indent="-228600" defTabSz="179388" eaLnBrk="0" hangingPunct="0">
              <a:tabLst>
                <a:tab pos="177800" algn="l"/>
              </a:tabLst>
              <a:defRPr>
                <a:solidFill>
                  <a:schemeClr val="tx1"/>
                </a:solidFill>
                <a:latin typeface="Arial" charset="0"/>
              </a:defRPr>
            </a:lvl5pPr>
            <a:lvl6pPr marL="2514600" indent="-228600" defTabSz="179388" eaLnBrk="0" fontAlgn="base" hangingPunct="0">
              <a:spcBef>
                <a:spcPct val="0"/>
              </a:spcBef>
              <a:spcAft>
                <a:spcPct val="0"/>
              </a:spcAft>
              <a:tabLst>
                <a:tab pos="177800" algn="l"/>
              </a:tabLst>
              <a:defRPr>
                <a:solidFill>
                  <a:schemeClr val="tx1"/>
                </a:solidFill>
                <a:latin typeface="Arial" charset="0"/>
              </a:defRPr>
            </a:lvl6pPr>
            <a:lvl7pPr marL="2971800" indent="-228600" defTabSz="179388" eaLnBrk="0" fontAlgn="base" hangingPunct="0">
              <a:spcBef>
                <a:spcPct val="0"/>
              </a:spcBef>
              <a:spcAft>
                <a:spcPct val="0"/>
              </a:spcAft>
              <a:tabLst>
                <a:tab pos="177800" algn="l"/>
              </a:tabLst>
              <a:defRPr>
                <a:solidFill>
                  <a:schemeClr val="tx1"/>
                </a:solidFill>
                <a:latin typeface="Arial" charset="0"/>
              </a:defRPr>
            </a:lvl7pPr>
            <a:lvl8pPr marL="3429000" indent="-228600" defTabSz="179388" eaLnBrk="0" fontAlgn="base" hangingPunct="0">
              <a:spcBef>
                <a:spcPct val="0"/>
              </a:spcBef>
              <a:spcAft>
                <a:spcPct val="0"/>
              </a:spcAft>
              <a:tabLst>
                <a:tab pos="177800" algn="l"/>
              </a:tabLst>
              <a:defRPr>
                <a:solidFill>
                  <a:schemeClr val="tx1"/>
                </a:solidFill>
                <a:latin typeface="Arial" charset="0"/>
              </a:defRPr>
            </a:lvl8pPr>
            <a:lvl9pPr marL="3886200" indent="-228600" defTabSz="179388" eaLnBrk="0" fontAlgn="base" hangingPunct="0">
              <a:spcBef>
                <a:spcPct val="0"/>
              </a:spcBef>
              <a:spcAft>
                <a:spcPct val="0"/>
              </a:spcAft>
              <a:tabLst>
                <a:tab pos="177800" algn="l"/>
              </a:tabLst>
              <a:defRPr>
                <a:solidFill>
                  <a:schemeClr val="tx1"/>
                </a:solidFill>
                <a:latin typeface="Arial" charset="0"/>
              </a:defRPr>
            </a:lvl9pPr>
          </a:lstStyle>
          <a:p>
            <a:pPr>
              <a:buSzPct val="75000"/>
              <a:buFont typeface="Wingdings" pitchFamily="2" charset="2"/>
              <a:buNone/>
            </a:pPr>
            <a:r>
              <a:rPr lang="fr-FR" altLang="fr-FR" sz="1100" u="sng" dirty="0">
                <a:solidFill>
                  <a:schemeClr val="bg1"/>
                </a:solidFill>
                <a:cs typeface="Arial" charset="0"/>
              </a:rPr>
              <a:t>Enseignement</a:t>
            </a:r>
          </a:p>
          <a:p>
            <a:pPr>
              <a:buSzPct val="75000"/>
              <a:buFont typeface="Wingdings" pitchFamily="2" charset="2"/>
              <a:buNone/>
            </a:pPr>
            <a:r>
              <a:rPr lang="fr-FR" altLang="fr-FR" sz="1100" dirty="0">
                <a:solidFill>
                  <a:schemeClr val="bg1"/>
                </a:solidFill>
                <a:cs typeface="Arial" charset="0"/>
              </a:rPr>
              <a:t>professeur des écoles</a:t>
            </a:r>
          </a:p>
          <a:p>
            <a:pPr>
              <a:buSzPct val="75000"/>
              <a:buFont typeface="Wingdings" pitchFamily="2" charset="2"/>
              <a:buNone/>
            </a:pPr>
            <a:r>
              <a:rPr lang="fr-FR" altLang="fr-FR" sz="1100" dirty="0">
                <a:solidFill>
                  <a:schemeClr val="bg1"/>
                </a:solidFill>
                <a:cs typeface="Arial" charset="0"/>
              </a:rPr>
              <a:t>psychologue scolaire </a:t>
            </a:r>
          </a:p>
          <a:p>
            <a:pPr>
              <a:buSzPct val="75000"/>
              <a:buFont typeface="Wingdings" pitchFamily="2" charset="2"/>
              <a:buNone/>
            </a:pPr>
            <a:r>
              <a:rPr lang="fr-FR" altLang="fr-FR" sz="1100" dirty="0">
                <a:solidFill>
                  <a:schemeClr val="bg1"/>
                </a:solidFill>
                <a:cs typeface="Arial" charset="0"/>
              </a:rPr>
              <a:t>conseiller d’orientation    psychologue</a:t>
            </a:r>
          </a:p>
        </p:txBody>
      </p:sp>
      <p:sp>
        <p:nvSpPr>
          <p:cNvPr id="22551" name="Text Box 69"/>
          <p:cNvSpPr txBox="1">
            <a:spLocks noChangeArrowheads="1"/>
          </p:cNvSpPr>
          <p:nvPr/>
        </p:nvSpPr>
        <p:spPr bwMode="auto">
          <a:xfrm>
            <a:off x="6532563" y="5805488"/>
            <a:ext cx="2503487"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SzPct val="75000"/>
              <a:buFont typeface="Wingdings" pitchFamily="2" charset="2"/>
              <a:buNone/>
            </a:pPr>
            <a:r>
              <a:rPr lang="fr-FR" altLang="fr-FR" sz="1100" u="sng" dirty="0">
                <a:solidFill>
                  <a:schemeClr val="bg1"/>
                </a:solidFill>
                <a:cs typeface="Arial" charset="0"/>
              </a:rPr>
              <a:t>Recherche fondamentale et appliquée</a:t>
            </a:r>
          </a:p>
          <a:p>
            <a:pPr>
              <a:buSzPct val="75000"/>
              <a:buFont typeface="Wingdings" pitchFamily="2" charset="2"/>
              <a:buNone/>
            </a:pPr>
            <a:r>
              <a:rPr lang="fr-FR" altLang="fr-FR" sz="1100" dirty="0">
                <a:solidFill>
                  <a:schemeClr val="bg1"/>
                </a:solidFill>
                <a:cs typeface="Arial" charset="0"/>
              </a:rPr>
              <a:t>universités</a:t>
            </a:r>
          </a:p>
          <a:p>
            <a:pPr>
              <a:buSzPct val="75000"/>
              <a:buFont typeface="Wingdings" pitchFamily="2" charset="2"/>
              <a:buNone/>
            </a:pPr>
            <a:r>
              <a:rPr lang="fr-FR" altLang="fr-FR" sz="1100" dirty="0">
                <a:solidFill>
                  <a:schemeClr val="bg1"/>
                </a:solidFill>
                <a:cs typeface="Arial" charset="0"/>
              </a:rPr>
              <a:t>organismes de recherche publique</a:t>
            </a:r>
          </a:p>
          <a:p>
            <a:pPr>
              <a:buSzPct val="75000"/>
              <a:buFont typeface="Wingdings" pitchFamily="2" charset="2"/>
              <a:buNone/>
            </a:pPr>
            <a:r>
              <a:rPr lang="fr-FR" altLang="fr-FR" sz="1100" dirty="0">
                <a:solidFill>
                  <a:schemeClr val="bg1"/>
                </a:solidFill>
                <a:cs typeface="Arial" charset="0"/>
              </a:rPr>
              <a:t>entreprises et organismes privés</a:t>
            </a:r>
          </a:p>
        </p:txBody>
      </p:sp>
      <p:sp>
        <p:nvSpPr>
          <p:cNvPr id="22552" name="AutoShape 33"/>
          <p:cNvSpPr>
            <a:spLocks noChangeArrowheads="1"/>
          </p:cNvSpPr>
          <p:nvPr/>
        </p:nvSpPr>
        <p:spPr bwMode="auto">
          <a:xfrm>
            <a:off x="0" y="0"/>
            <a:ext cx="3384550" cy="1152525"/>
          </a:xfrm>
          <a:prstGeom prst="foldedCorner">
            <a:avLst>
              <a:gd name="adj" fmla="val 12500"/>
            </a:avLst>
          </a:prstGeom>
          <a:solidFill>
            <a:srgbClr val="00CC0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3200" dirty="0">
                <a:solidFill>
                  <a:schemeClr val="bg1"/>
                </a:solidFill>
              </a:rPr>
              <a:t>Après des études de psychologie</a:t>
            </a:r>
          </a:p>
        </p:txBody>
      </p:sp>
      <p:sp>
        <p:nvSpPr>
          <p:cNvPr id="25" name="Bouton d'action : Retour 24">
            <a:hlinkClick r:id="rId10" action="ppaction://hlinksldjump" highlightClick="1"/>
          </p:cNvPr>
          <p:cNvSpPr/>
          <p:nvPr/>
        </p:nvSpPr>
        <p:spPr>
          <a:xfrm>
            <a:off x="827088" y="1470025"/>
            <a:ext cx="487362" cy="431800"/>
          </a:xfrm>
          <a:prstGeom prst="actionButtonReturn">
            <a:avLst/>
          </a:prstGeom>
          <a:solidFill>
            <a:schemeClr val="bg1">
              <a:lumMod val="8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Tree>
    <p:extLst>
      <p:ext uri="{BB962C8B-B14F-4D97-AF65-F5344CB8AC3E}">
        <p14:creationId xmlns:p14="http://schemas.microsoft.com/office/powerpoint/2010/main" val="323733606"/>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Oval 37"/>
          <p:cNvSpPr>
            <a:spLocks noChangeArrowheads="1"/>
          </p:cNvSpPr>
          <p:nvPr/>
        </p:nvSpPr>
        <p:spPr bwMode="auto">
          <a:xfrm rot="-5535066">
            <a:off x="6048375" y="4940300"/>
            <a:ext cx="288925" cy="288925"/>
          </a:xfrm>
          <a:prstGeom prst="ellipse">
            <a:avLst/>
          </a:prstGeom>
          <a:solidFill>
            <a:srgbClr val="FF9900"/>
          </a:soli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fr-FR" altLang="fr-FR" sz="2400" dirty="0">
              <a:latin typeface="Times New Roman" pitchFamily="18" charset="0"/>
            </a:endParaRPr>
          </a:p>
        </p:txBody>
      </p:sp>
      <p:sp>
        <p:nvSpPr>
          <p:cNvPr id="23555" name="Oval 18"/>
          <p:cNvSpPr>
            <a:spLocks noChangeArrowheads="1"/>
          </p:cNvSpPr>
          <p:nvPr/>
        </p:nvSpPr>
        <p:spPr bwMode="auto">
          <a:xfrm rot="-5535066">
            <a:off x="5832475" y="2649538"/>
            <a:ext cx="288925" cy="288925"/>
          </a:xfrm>
          <a:prstGeom prst="ellipse">
            <a:avLst/>
          </a:prstGeom>
          <a:solidFill>
            <a:srgbClr val="FF9900"/>
          </a:soli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fr-FR" altLang="fr-FR" sz="2400" dirty="0">
              <a:latin typeface="Times New Roman" pitchFamily="18" charset="0"/>
            </a:endParaRPr>
          </a:p>
        </p:txBody>
      </p:sp>
      <p:sp>
        <p:nvSpPr>
          <p:cNvPr id="23556" name="Text Box 17"/>
          <p:cNvSpPr txBox="1">
            <a:spLocks noChangeArrowheads="1"/>
          </p:cNvSpPr>
          <p:nvPr/>
        </p:nvSpPr>
        <p:spPr bwMode="auto">
          <a:xfrm rot="-1037791">
            <a:off x="617538" y="2749550"/>
            <a:ext cx="2012950" cy="366713"/>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dirty="0"/>
              <a:t>Tronc commun</a:t>
            </a:r>
          </a:p>
        </p:txBody>
      </p:sp>
      <p:sp>
        <p:nvSpPr>
          <p:cNvPr id="23557" name="Rectangle 2"/>
          <p:cNvSpPr>
            <a:spLocks noChangeArrowheads="1"/>
          </p:cNvSpPr>
          <p:nvPr/>
        </p:nvSpPr>
        <p:spPr bwMode="auto">
          <a:xfrm>
            <a:off x="1331913" y="260350"/>
            <a:ext cx="7561262"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3200" dirty="0">
                <a:solidFill>
                  <a:srgbClr val="808080"/>
                </a:solidFill>
              </a:rPr>
              <a:t>Licence de géographie</a:t>
            </a:r>
            <a:br>
              <a:rPr lang="fr-FR" altLang="fr-FR" sz="3200" dirty="0">
                <a:solidFill>
                  <a:srgbClr val="808080"/>
                </a:solidFill>
              </a:rPr>
            </a:br>
            <a:r>
              <a:rPr lang="fr-FR" altLang="fr-FR" sz="2000" dirty="0">
                <a:solidFill>
                  <a:srgbClr val="808080"/>
                </a:solidFill>
              </a:rPr>
              <a:t>2 parcours possibles en 3</a:t>
            </a:r>
            <a:r>
              <a:rPr lang="fr-FR" altLang="fr-FR" sz="2000" baseline="30000" dirty="0">
                <a:solidFill>
                  <a:srgbClr val="808080"/>
                </a:solidFill>
              </a:rPr>
              <a:t>ème</a:t>
            </a:r>
            <a:r>
              <a:rPr lang="fr-FR" altLang="fr-FR" sz="2000" dirty="0">
                <a:solidFill>
                  <a:srgbClr val="808080"/>
                </a:solidFill>
              </a:rPr>
              <a:t> année</a:t>
            </a:r>
            <a:endParaRPr lang="fr-FR" altLang="fr-FR" sz="3200" dirty="0">
              <a:solidFill>
                <a:srgbClr val="808080"/>
              </a:solidFill>
            </a:endParaRPr>
          </a:p>
        </p:txBody>
      </p:sp>
      <p:sp>
        <p:nvSpPr>
          <p:cNvPr id="23558" name="AutoShape 3"/>
          <p:cNvSpPr>
            <a:spLocks noChangeArrowheads="1"/>
          </p:cNvSpPr>
          <p:nvPr/>
        </p:nvSpPr>
        <p:spPr bwMode="auto">
          <a:xfrm>
            <a:off x="468313" y="3284538"/>
            <a:ext cx="2736850" cy="1079500"/>
          </a:xfrm>
          <a:prstGeom prst="roundRect">
            <a:avLst>
              <a:gd name="adj" fmla="val 16667"/>
            </a:avLst>
          </a:prstGeom>
          <a:solidFill>
            <a:schemeClr val="bg1"/>
          </a:solidFill>
          <a:ln w="25400">
            <a:solidFill>
              <a:srgbClr val="FF9900"/>
            </a:solidFill>
            <a:round/>
            <a:headEnd/>
            <a:tailEnd/>
          </a:ln>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30000"/>
              </a:spcBef>
            </a:pPr>
            <a:r>
              <a:rPr lang="fr-FR" altLang="fr-FR" sz="1600" dirty="0"/>
              <a:t>Maitriser les connaissances et les outils en géographie</a:t>
            </a:r>
          </a:p>
        </p:txBody>
      </p:sp>
      <p:sp>
        <p:nvSpPr>
          <p:cNvPr id="23559" name="Text Box 4"/>
          <p:cNvSpPr txBox="1">
            <a:spLocks noChangeArrowheads="1"/>
          </p:cNvSpPr>
          <p:nvPr/>
        </p:nvSpPr>
        <p:spPr bwMode="auto">
          <a:xfrm>
            <a:off x="539750" y="1700213"/>
            <a:ext cx="1225550" cy="366712"/>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dirty="0"/>
              <a:t>L1</a:t>
            </a:r>
          </a:p>
        </p:txBody>
      </p:sp>
      <p:sp>
        <p:nvSpPr>
          <p:cNvPr id="23560" name="Text Box 5"/>
          <p:cNvSpPr txBox="1">
            <a:spLocks noChangeArrowheads="1"/>
          </p:cNvSpPr>
          <p:nvPr/>
        </p:nvSpPr>
        <p:spPr bwMode="auto">
          <a:xfrm>
            <a:off x="1909763" y="1700213"/>
            <a:ext cx="1222375" cy="366712"/>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dirty="0"/>
              <a:t>L2</a:t>
            </a:r>
          </a:p>
        </p:txBody>
      </p:sp>
      <p:sp>
        <p:nvSpPr>
          <p:cNvPr id="23561" name="Text Box 7"/>
          <p:cNvSpPr txBox="1">
            <a:spLocks noChangeArrowheads="1"/>
          </p:cNvSpPr>
          <p:nvPr/>
        </p:nvSpPr>
        <p:spPr bwMode="auto">
          <a:xfrm>
            <a:off x="4537075" y="1700213"/>
            <a:ext cx="4356100" cy="366712"/>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dirty="0"/>
              <a:t>L3</a:t>
            </a:r>
          </a:p>
        </p:txBody>
      </p:sp>
      <p:sp>
        <p:nvSpPr>
          <p:cNvPr id="23562" name="AutoShape 8"/>
          <p:cNvSpPr>
            <a:spLocks noChangeArrowheads="1"/>
          </p:cNvSpPr>
          <p:nvPr/>
        </p:nvSpPr>
        <p:spPr bwMode="auto">
          <a:xfrm>
            <a:off x="4537075" y="2362200"/>
            <a:ext cx="1511300" cy="503238"/>
          </a:xfrm>
          <a:prstGeom prst="roundRect">
            <a:avLst>
              <a:gd name="adj" fmla="val 16667"/>
            </a:avLst>
          </a:prstGeom>
          <a:solidFill>
            <a:srgbClr val="FFCC00"/>
          </a:solidFill>
          <a:ln w="38100">
            <a:solidFill>
              <a:srgbClr val="FF9900"/>
            </a:solidFill>
            <a:round/>
            <a:headEnd/>
            <a:tailEnd/>
          </a:ln>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70000"/>
              </a:lnSpc>
            </a:pPr>
            <a:r>
              <a:rPr lang="fr-FR" altLang="fr-FR" sz="1600" dirty="0"/>
              <a:t>Géographie </a:t>
            </a:r>
          </a:p>
        </p:txBody>
      </p:sp>
      <p:sp>
        <p:nvSpPr>
          <p:cNvPr id="23563" name="AutoShape 9"/>
          <p:cNvSpPr>
            <a:spLocks noChangeArrowheads="1"/>
          </p:cNvSpPr>
          <p:nvPr/>
        </p:nvSpPr>
        <p:spPr bwMode="auto">
          <a:xfrm>
            <a:off x="4537075" y="4652963"/>
            <a:ext cx="1727200" cy="503237"/>
          </a:xfrm>
          <a:prstGeom prst="roundRect">
            <a:avLst>
              <a:gd name="adj" fmla="val 16667"/>
            </a:avLst>
          </a:prstGeom>
          <a:solidFill>
            <a:srgbClr val="FFCC00"/>
          </a:solidFill>
          <a:ln w="38100">
            <a:solidFill>
              <a:srgbClr val="FF9900"/>
            </a:solidFill>
            <a:round/>
            <a:headEnd/>
            <a:tailEnd/>
          </a:ln>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70000"/>
              </a:lnSpc>
            </a:pPr>
            <a:r>
              <a:rPr lang="fr-FR" altLang="fr-FR" sz="1600" dirty="0"/>
              <a:t>Aménagement</a:t>
            </a:r>
          </a:p>
        </p:txBody>
      </p:sp>
      <p:sp>
        <p:nvSpPr>
          <p:cNvPr id="23564" name="Line 15"/>
          <p:cNvSpPr>
            <a:spLocks noChangeShapeType="1"/>
          </p:cNvSpPr>
          <p:nvPr/>
        </p:nvSpPr>
        <p:spPr bwMode="auto">
          <a:xfrm flipV="1">
            <a:off x="3348038" y="2708275"/>
            <a:ext cx="1008062" cy="647700"/>
          </a:xfrm>
          <a:prstGeom prst="line">
            <a:avLst/>
          </a:prstGeom>
          <a:noFill/>
          <a:ln w="63500">
            <a:solidFill>
              <a:srgbClr val="FF9900"/>
            </a:solidFill>
            <a:round/>
            <a:headEnd/>
            <a:tailEnd type="triangle" w="med" len="med"/>
          </a:ln>
          <a:extLst>
            <a:ext uri="{909E8E84-426E-40DD-AFC4-6F175D3DCCD1}">
              <a14:hiddenFill xmlns:a14="http://schemas.microsoft.com/office/drawing/2010/main">
                <a:noFill/>
              </a14:hiddenFill>
            </a:ext>
          </a:extLst>
        </p:spPr>
        <p:txBody>
          <a:bodyPr/>
          <a:lstStyle/>
          <a:p>
            <a:endParaRPr lang="fr-FR" dirty="0"/>
          </a:p>
        </p:txBody>
      </p:sp>
      <p:sp>
        <p:nvSpPr>
          <p:cNvPr id="23565" name="Line 16"/>
          <p:cNvSpPr>
            <a:spLocks noChangeShapeType="1"/>
          </p:cNvSpPr>
          <p:nvPr/>
        </p:nvSpPr>
        <p:spPr bwMode="auto">
          <a:xfrm>
            <a:off x="3348038" y="4437063"/>
            <a:ext cx="1008062" cy="431800"/>
          </a:xfrm>
          <a:prstGeom prst="line">
            <a:avLst/>
          </a:prstGeom>
          <a:noFill/>
          <a:ln w="63500">
            <a:solidFill>
              <a:srgbClr val="FF9900"/>
            </a:solidFill>
            <a:round/>
            <a:headEnd/>
            <a:tailEnd type="triangle" w="med" len="med"/>
          </a:ln>
          <a:extLst>
            <a:ext uri="{909E8E84-426E-40DD-AFC4-6F175D3DCCD1}">
              <a14:hiddenFill xmlns:a14="http://schemas.microsoft.com/office/drawing/2010/main">
                <a:noFill/>
              </a14:hiddenFill>
            </a:ext>
          </a:extLst>
        </p:spPr>
        <p:txBody>
          <a:bodyPr/>
          <a:lstStyle/>
          <a:p>
            <a:endParaRPr lang="fr-FR" dirty="0"/>
          </a:p>
        </p:txBody>
      </p:sp>
      <p:sp>
        <p:nvSpPr>
          <p:cNvPr id="23566" name="Line 19"/>
          <p:cNvSpPr>
            <a:spLocks noChangeShapeType="1"/>
          </p:cNvSpPr>
          <p:nvPr/>
        </p:nvSpPr>
        <p:spPr bwMode="auto">
          <a:xfrm flipV="1">
            <a:off x="5976938" y="2878138"/>
            <a:ext cx="0" cy="1139825"/>
          </a:xfrm>
          <a:prstGeom prst="line">
            <a:avLst/>
          </a:prstGeom>
          <a:noFill/>
          <a:ln w="25400">
            <a:solidFill>
              <a:srgbClr val="FF9900"/>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23567" name="Text Box 20"/>
          <p:cNvSpPr txBox="1">
            <a:spLocks noChangeArrowheads="1"/>
          </p:cNvSpPr>
          <p:nvPr/>
        </p:nvSpPr>
        <p:spPr bwMode="auto">
          <a:xfrm>
            <a:off x="6049963" y="2808288"/>
            <a:ext cx="2159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4138" indent="-8413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Tx/>
              <a:buChar char="-"/>
            </a:pPr>
            <a:r>
              <a:rPr lang="fr-FR" altLang="fr-FR" sz="1200" dirty="0"/>
              <a:t>Géographie physique : formes du relief et des sols </a:t>
            </a:r>
          </a:p>
        </p:txBody>
      </p:sp>
      <p:sp>
        <p:nvSpPr>
          <p:cNvPr id="23568" name="Text Box 22"/>
          <p:cNvSpPr txBox="1">
            <a:spLocks noChangeArrowheads="1"/>
          </p:cNvSpPr>
          <p:nvPr/>
        </p:nvSpPr>
        <p:spPr bwMode="auto">
          <a:xfrm>
            <a:off x="6049963" y="3240088"/>
            <a:ext cx="20161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fr-FR" altLang="fr-FR" sz="1200" dirty="0"/>
              <a:t>- Climatologie, hydrologie </a:t>
            </a:r>
          </a:p>
        </p:txBody>
      </p:sp>
      <p:sp>
        <p:nvSpPr>
          <p:cNvPr id="23569" name="Text Box 24"/>
          <p:cNvSpPr txBox="1">
            <a:spLocks noChangeArrowheads="1"/>
          </p:cNvSpPr>
          <p:nvPr/>
        </p:nvSpPr>
        <p:spPr bwMode="auto">
          <a:xfrm>
            <a:off x="6049963" y="3514725"/>
            <a:ext cx="20875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fr-FR" altLang="fr-FR" sz="1200" dirty="0"/>
              <a:t>- Géographie humaine </a:t>
            </a:r>
          </a:p>
        </p:txBody>
      </p:sp>
      <p:sp>
        <p:nvSpPr>
          <p:cNvPr id="23570" name="Text Box 25"/>
          <p:cNvSpPr txBox="1">
            <a:spLocks noChangeArrowheads="1"/>
          </p:cNvSpPr>
          <p:nvPr/>
        </p:nvSpPr>
        <p:spPr bwMode="auto">
          <a:xfrm>
            <a:off x="6048375" y="3789363"/>
            <a:ext cx="165576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fr-FR" altLang="fr-FR" sz="1200" dirty="0"/>
              <a:t>- Cartographie</a:t>
            </a:r>
          </a:p>
        </p:txBody>
      </p:sp>
      <p:sp>
        <p:nvSpPr>
          <p:cNvPr id="23571" name="Text Box 26"/>
          <p:cNvSpPr txBox="1">
            <a:spLocks noChangeArrowheads="1"/>
          </p:cNvSpPr>
          <p:nvPr/>
        </p:nvSpPr>
        <p:spPr bwMode="auto">
          <a:xfrm>
            <a:off x="6264275" y="5084763"/>
            <a:ext cx="230346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fr-FR" altLang="fr-FR" sz="1200" dirty="0"/>
              <a:t>- Environnements et risques</a:t>
            </a:r>
          </a:p>
        </p:txBody>
      </p:sp>
      <p:sp>
        <p:nvSpPr>
          <p:cNvPr id="23572" name="Text Box 27"/>
          <p:cNvSpPr txBox="1">
            <a:spLocks noChangeArrowheads="1"/>
          </p:cNvSpPr>
          <p:nvPr/>
        </p:nvSpPr>
        <p:spPr bwMode="auto">
          <a:xfrm>
            <a:off x="6264275" y="5373688"/>
            <a:ext cx="29162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fr-FR" altLang="fr-FR" sz="1200" dirty="0"/>
              <a:t>- Géographie économique et sociales</a:t>
            </a:r>
          </a:p>
        </p:txBody>
      </p:sp>
      <p:sp>
        <p:nvSpPr>
          <p:cNvPr id="23573" name="Text Box 28"/>
          <p:cNvSpPr txBox="1">
            <a:spLocks noChangeArrowheads="1"/>
          </p:cNvSpPr>
          <p:nvPr/>
        </p:nvSpPr>
        <p:spPr bwMode="auto">
          <a:xfrm>
            <a:off x="6264275" y="5661025"/>
            <a:ext cx="26654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fr-FR" altLang="fr-FR" sz="1200" dirty="0"/>
              <a:t>- Territoires urbains et ruraux</a:t>
            </a:r>
          </a:p>
        </p:txBody>
      </p:sp>
      <p:sp>
        <p:nvSpPr>
          <p:cNvPr id="23574" name="Line 38"/>
          <p:cNvSpPr>
            <a:spLocks noChangeShapeType="1"/>
          </p:cNvSpPr>
          <p:nvPr/>
        </p:nvSpPr>
        <p:spPr bwMode="auto">
          <a:xfrm flipV="1">
            <a:off x="6192838" y="5168900"/>
            <a:ext cx="0" cy="781050"/>
          </a:xfrm>
          <a:prstGeom prst="line">
            <a:avLst/>
          </a:prstGeom>
          <a:noFill/>
          <a:ln w="25400">
            <a:solidFill>
              <a:srgbClr val="FF9900"/>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25" name="Bouton d'action : Retour 24">
            <a:hlinkClick r:id="rId3" action="ppaction://hlinksldjump" highlightClick="1"/>
          </p:cNvPr>
          <p:cNvSpPr/>
          <p:nvPr/>
        </p:nvSpPr>
        <p:spPr>
          <a:xfrm>
            <a:off x="8442325" y="827088"/>
            <a:ext cx="487363" cy="431800"/>
          </a:xfrm>
          <a:prstGeom prst="actionButtonReturn">
            <a:avLst/>
          </a:prstGeom>
          <a:solidFill>
            <a:schemeClr val="bg1">
              <a:lumMod val="8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Tree>
    <p:extLst>
      <p:ext uri="{BB962C8B-B14F-4D97-AF65-F5344CB8AC3E}">
        <p14:creationId xmlns:p14="http://schemas.microsoft.com/office/powerpoint/2010/main" val="2190100071"/>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reeform 3"/>
          <p:cNvSpPr>
            <a:spLocks/>
          </p:cNvSpPr>
          <p:nvPr/>
        </p:nvSpPr>
        <p:spPr bwMode="auto">
          <a:xfrm>
            <a:off x="257175" y="1041400"/>
            <a:ext cx="8745538" cy="5683250"/>
          </a:xfrm>
          <a:custGeom>
            <a:avLst/>
            <a:gdLst>
              <a:gd name="T0" fmla="*/ 0 w 5968"/>
              <a:gd name="T1" fmla="*/ 2147483647 h 3580"/>
              <a:gd name="T2" fmla="*/ 2147483647 w 5968"/>
              <a:gd name="T3" fmla="*/ 0 h 3580"/>
              <a:gd name="T4" fmla="*/ 2147483647 w 5968"/>
              <a:gd name="T5" fmla="*/ 0 h 3580"/>
              <a:gd name="T6" fmla="*/ 2147483647 w 5968"/>
              <a:gd name="T7" fmla="*/ 2147483647 h 3580"/>
              <a:gd name="T8" fmla="*/ 2147483647 w 5968"/>
              <a:gd name="T9" fmla="*/ 2147483647 h 3580"/>
              <a:gd name="T10" fmla="*/ 0 w 5968"/>
              <a:gd name="T11" fmla="*/ 2147483647 h 3580"/>
              <a:gd name="T12" fmla="*/ 0 60000 65536"/>
              <a:gd name="T13" fmla="*/ 0 60000 65536"/>
              <a:gd name="T14" fmla="*/ 0 60000 65536"/>
              <a:gd name="T15" fmla="*/ 0 60000 65536"/>
              <a:gd name="T16" fmla="*/ 0 60000 65536"/>
              <a:gd name="T17" fmla="*/ 0 60000 65536"/>
              <a:gd name="T18" fmla="*/ 0 w 5968"/>
              <a:gd name="T19" fmla="*/ 0 h 3580"/>
              <a:gd name="T20" fmla="*/ 5968 w 5968"/>
              <a:gd name="T21" fmla="*/ 3580 h 3580"/>
            </a:gdLst>
            <a:ahLst/>
            <a:cxnLst>
              <a:cxn ang="T12">
                <a:pos x="T0" y="T1"/>
              </a:cxn>
              <a:cxn ang="T13">
                <a:pos x="T2" y="T3"/>
              </a:cxn>
              <a:cxn ang="T14">
                <a:pos x="T4" y="T5"/>
              </a:cxn>
              <a:cxn ang="T15">
                <a:pos x="T6" y="T7"/>
              </a:cxn>
              <a:cxn ang="T16">
                <a:pos x="T8" y="T9"/>
              </a:cxn>
              <a:cxn ang="T17">
                <a:pos x="T10" y="T11"/>
              </a:cxn>
            </a:cxnLst>
            <a:rect l="T18" t="T19" r="T20" b="T21"/>
            <a:pathLst>
              <a:path w="5968" h="3580">
                <a:moveTo>
                  <a:pt x="0" y="3580"/>
                </a:moveTo>
                <a:lnTo>
                  <a:pt x="2936" y="0"/>
                </a:lnTo>
                <a:lnTo>
                  <a:pt x="5960" y="0"/>
                </a:lnTo>
                <a:lnTo>
                  <a:pt x="5968" y="608"/>
                </a:lnTo>
                <a:lnTo>
                  <a:pt x="2960" y="606"/>
                </a:lnTo>
                <a:lnTo>
                  <a:pt x="0" y="3580"/>
                </a:lnTo>
                <a:close/>
              </a:path>
            </a:pathLst>
          </a:custGeom>
          <a:solidFill>
            <a:srgbClr val="85E8FF"/>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24579" name="Freeform 4"/>
          <p:cNvSpPr>
            <a:spLocks/>
          </p:cNvSpPr>
          <p:nvPr/>
        </p:nvSpPr>
        <p:spPr bwMode="auto">
          <a:xfrm>
            <a:off x="257175" y="2005013"/>
            <a:ext cx="8745538" cy="4713287"/>
          </a:xfrm>
          <a:custGeom>
            <a:avLst/>
            <a:gdLst>
              <a:gd name="T0" fmla="*/ 0 w 5968"/>
              <a:gd name="T1" fmla="*/ 2147483647 h 2969"/>
              <a:gd name="T2" fmla="*/ 2147483647 w 5968"/>
              <a:gd name="T3" fmla="*/ 0 h 2969"/>
              <a:gd name="T4" fmla="*/ 2147483647 w 5968"/>
              <a:gd name="T5" fmla="*/ 2147483647 h 2969"/>
              <a:gd name="T6" fmla="*/ 2147483647 w 5968"/>
              <a:gd name="T7" fmla="*/ 2147483647 h 2969"/>
              <a:gd name="T8" fmla="*/ 2147483647 w 5968"/>
              <a:gd name="T9" fmla="*/ 2147483647 h 2969"/>
              <a:gd name="T10" fmla="*/ 0 w 5968"/>
              <a:gd name="T11" fmla="*/ 2147483647 h 2969"/>
              <a:gd name="T12" fmla="*/ 0 60000 65536"/>
              <a:gd name="T13" fmla="*/ 0 60000 65536"/>
              <a:gd name="T14" fmla="*/ 0 60000 65536"/>
              <a:gd name="T15" fmla="*/ 0 60000 65536"/>
              <a:gd name="T16" fmla="*/ 0 60000 65536"/>
              <a:gd name="T17" fmla="*/ 0 60000 65536"/>
              <a:gd name="T18" fmla="*/ 0 w 5968"/>
              <a:gd name="T19" fmla="*/ 0 h 2969"/>
              <a:gd name="T20" fmla="*/ 5968 w 5968"/>
              <a:gd name="T21" fmla="*/ 2969 h 2969"/>
            </a:gdLst>
            <a:ahLst/>
            <a:cxnLst>
              <a:cxn ang="T12">
                <a:pos x="T0" y="T1"/>
              </a:cxn>
              <a:cxn ang="T13">
                <a:pos x="T2" y="T3"/>
              </a:cxn>
              <a:cxn ang="T14">
                <a:pos x="T4" y="T5"/>
              </a:cxn>
              <a:cxn ang="T15">
                <a:pos x="T6" y="T7"/>
              </a:cxn>
              <a:cxn ang="T16">
                <a:pos x="T8" y="T9"/>
              </a:cxn>
              <a:cxn ang="T17">
                <a:pos x="T10" y="T11"/>
              </a:cxn>
            </a:cxnLst>
            <a:rect l="T18" t="T19" r="T20" b="T21"/>
            <a:pathLst>
              <a:path w="5968" h="2969">
                <a:moveTo>
                  <a:pt x="0" y="2969"/>
                </a:moveTo>
                <a:lnTo>
                  <a:pt x="2958" y="0"/>
                </a:lnTo>
                <a:lnTo>
                  <a:pt x="5968" y="1"/>
                </a:lnTo>
                <a:lnTo>
                  <a:pt x="5968" y="617"/>
                </a:lnTo>
                <a:lnTo>
                  <a:pt x="2936" y="617"/>
                </a:lnTo>
                <a:lnTo>
                  <a:pt x="0" y="2969"/>
                </a:lnTo>
                <a:close/>
              </a:path>
            </a:pathLst>
          </a:custGeom>
          <a:solidFill>
            <a:srgbClr val="4FDDFF"/>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24580" name="Freeform 5"/>
          <p:cNvSpPr>
            <a:spLocks/>
          </p:cNvSpPr>
          <p:nvPr/>
        </p:nvSpPr>
        <p:spPr bwMode="auto">
          <a:xfrm>
            <a:off x="257175" y="2971800"/>
            <a:ext cx="8745538" cy="3765550"/>
          </a:xfrm>
          <a:custGeom>
            <a:avLst/>
            <a:gdLst>
              <a:gd name="T0" fmla="*/ 0 w 5968"/>
              <a:gd name="T1" fmla="*/ 2147483647 h 2372"/>
              <a:gd name="T2" fmla="*/ 2147483647 w 5968"/>
              <a:gd name="T3" fmla="*/ 0 h 2372"/>
              <a:gd name="T4" fmla="*/ 2147483647 w 5968"/>
              <a:gd name="T5" fmla="*/ 0 h 2372"/>
              <a:gd name="T6" fmla="*/ 2147483647 w 5968"/>
              <a:gd name="T7" fmla="*/ 2147483647 h 2372"/>
              <a:gd name="T8" fmla="*/ 2147483647 w 5968"/>
              <a:gd name="T9" fmla="*/ 2147483647 h 2372"/>
              <a:gd name="T10" fmla="*/ 2147483647 w 5968"/>
              <a:gd name="T11" fmla="*/ 2147483647 h 2372"/>
              <a:gd name="T12" fmla="*/ 0 w 5968"/>
              <a:gd name="T13" fmla="*/ 2147483647 h 2372"/>
              <a:gd name="T14" fmla="*/ 0 60000 65536"/>
              <a:gd name="T15" fmla="*/ 0 60000 65536"/>
              <a:gd name="T16" fmla="*/ 0 60000 65536"/>
              <a:gd name="T17" fmla="*/ 0 60000 65536"/>
              <a:gd name="T18" fmla="*/ 0 60000 65536"/>
              <a:gd name="T19" fmla="*/ 0 60000 65536"/>
              <a:gd name="T20" fmla="*/ 0 60000 65536"/>
              <a:gd name="T21" fmla="*/ 0 w 5968"/>
              <a:gd name="T22" fmla="*/ 0 h 2372"/>
              <a:gd name="T23" fmla="*/ 5968 w 5968"/>
              <a:gd name="T24" fmla="*/ 2372 h 23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68" h="2372">
                <a:moveTo>
                  <a:pt x="0" y="2372"/>
                </a:moveTo>
                <a:lnTo>
                  <a:pt x="2936" y="0"/>
                </a:lnTo>
                <a:lnTo>
                  <a:pt x="5968" y="0"/>
                </a:lnTo>
                <a:lnTo>
                  <a:pt x="5960" y="768"/>
                </a:lnTo>
                <a:lnTo>
                  <a:pt x="5936" y="792"/>
                </a:lnTo>
                <a:lnTo>
                  <a:pt x="2992" y="816"/>
                </a:lnTo>
                <a:lnTo>
                  <a:pt x="0" y="2372"/>
                </a:lnTo>
                <a:close/>
              </a:path>
            </a:pathLst>
          </a:custGeom>
          <a:solidFill>
            <a:srgbClr val="00CCFF"/>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24581" name="Freeform 6"/>
          <p:cNvSpPr>
            <a:spLocks/>
          </p:cNvSpPr>
          <p:nvPr/>
        </p:nvSpPr>
        <p:spPr bwMode="auto">
          <a:xfrm>
            <a:off x="257175" y="3933825"/>
            <a:ext cx="8745538" cy="2809875"/>
          </a:xfrm>
          <a:custGeom>
            <a:avLst/>
            <a:gdLst>
              <a:gd name="T0" fmla="*/ 0 w 5968"/>
              <a:gd name="T1" fmla="*/ 2147483647 h 1768"/>
              <a:gd name="T2" fmla="*/ 2147483647 w 5968"/>
              <a:gd name="T3" fmla="*/ 0 h 1768"/>
              <a:gd name="T4" fmla="*/ 2147483647 w 5968"/>
              <a:gd name="T5" fmla="*/ 0 h 1768"/>
              <a:gd name="T6" fmla="*/ 2147483647 w 5968"/>
              <a:gd name="T7" fmla="*/ 2147483647 h 1768"/>
              <a:gd name="T8" fmla="*/ 2147483647 w 5968"/>
              <a:gd name="T9" fmla="*/ 2147483647 h 1768"/>
              <a:gd name="T10" fmla="*/ 0 w 5968"/>
              <a:gd name="T11" fmla="*/ 2147483647 h 1768"/>
              <a:gd name="T12" fmla="*/ 0 60000 65536"/>
              <a:gd name="T13" fmla="*/ 0 60000 65536"/>
              <a:gd name="T14" fmla="*/ 0 60000 65536"/>
              <a:gd name="T15" fmla="*/ 0 60000 65536"/>
              <a:gd name="T16" fmla="*/ 0 60000 65536"/>
              <a:gd name="T17" fmla="*/ 0 60000 65536"/>
              <a:gd name="T18" fmla="*/ 0 w 5968"/>
              <a:gd name="T19" fmla="*/ 0 h 1768"/>
              <a:gd name="T20" fmla="*/ 5968 w 5968"/>
              <a:gd name="T21" fmla="*/ 1768 h 1768"/>
            </a:gdLst>
            <a:ahLst/>
            <a:cxnLst>
              <a:cxn ang="T12">
                <a:pos x="T0" y="T1"/>
              </a:cxn>
              <a:cxn ang="T13">
                <a:pos x="T2" y="T3"/>
              </a:cxn>
              <a:cxn ang="T14">
                <a:pos x="T4" y="T5"/>
              </a:cxn>
              <a:cxn ang="T15">
                <a:pos x="T6" y="T7"/>
              </a:cxn>
              <a:cxn ang="T16">
                <a:pos x="T8" y="T9"/>
              </a:cxn>
              <a:cxn ang="T17">
                <a:pos x="T10" y="T11"/>
              </a:cxn>
            </a:cxnLst>
            <a:rect l="T18" t="T19" r="T20" b="T21"/>
            <a:pathLst>
              <a:path w="5968" h="1768">
                <a:moveTo>
                  <a:pt x="0" y="1768"/>
                </a:moveTo>
                <a:lnTo>
                  <a:pt x="2944" y="0"/>
                </a:lnTo>
                <a:lnTo>
                  <a:pt x="5968" y="0"/>
                </a:lnTo>
                <a:lnTo>
                  <a:pt x="5952" y="952"/>
                </a:lnTo>
                <a:lnTo>
                  <a:pt x="2944" y="944"/>
                </a:lnTo>
                <a:lnTo>
                  <a:pt x="0" y="1768"/>
                </a:lnTo>
                <a:close/>
              </a:path>
            </a:pathLst>
          </a:custGeom>
          <a:solidFill>
            <a:srgbClr val="00AAD2"/>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24582" name="Freeform 7"/>
          <p:cNvSpPr>
            <a:spLocks/>
          </p:cNvSpPr>
          <p:nvPr/>
        </p:nvSpPr>
        <p:spPr bwMode="auto">
          <a:xfrm>
            <a:off x="254000" y="5157788"/>
            <a:ext cx="8726488" cy="1582737"/>
          </a:xfrm>
          <a:custGeom>
            <a:avLst/>
            <a:gdLst>
              <a:gd name="T0" fmla="*/ 0 w 5955"/>
              <a:gd name="T1" fmla="*/ 2147483647 h 822"/>
              <a:gd name="T2" fmla="*/ 2147483647 w 5955"/>
              <a:gd name="T3" fmla="*/ 0 h 822"/>
              <a:gd name="T4" fmla="*/ 2147483647 w 5955"/>
              <a:gd name="T5" fmla="*/ 0 h 822"/>
              <a:gd name="T6" fmla="*/ 2147483647 w 5955"/>
              <a:gd name="T7" fmla="*/ 2147483647 h 822"/>
              <a:gd name="T8" fmla="*/ 2147483647 w 5955"/>
              <a:gd name="T9" fmla="*/ 2147483647 h 822"/>
              <a:gd name="T10" fmla="*/ 0 w 5955"/>
              <a:gd name="T11" fmla="*/ 2147483647 h 822"/>
              <a:gd name="T12" fmla="*/ 0 60000 65536"/>
              <a:gd name="T13" fmla="*/ 0 60000 65536"/>
              <a:gd name="T14" fmla="*/ 0 60000 65536"/>
              <a:gd name="T15" fmla="*/ 0 60000 65536"/>
              <a:gd name="T16" fmla="*/ 0 60000 65536"/>
              <a:gd name="T17" fmla="*/ 0 60000 65536"/>
              <a:gd name="T18" fmla="*/ 0 w 5955"/>
              <a:gd name="T19" fmla="*/ 0 h 822"/>
              <a:gd name="T20" fmla="*/ 5955 w 5955"/>
              <a:gd name="T21" fmla="*/ 822 h 822"/>
            </a:gdLst>
            <a:ahLst/>
            <a:cxnLst>
              <a:cxn ang="T12">
                <a:pos x="T0" y="T1"/>
              </a:cxn>
              <a:cxn ang="T13">
                <a:pos x="T2" y="T3"/>
              </a:cxn>
              <a:cxn ang="T14">
                <a:pos x="T4" y="T5"/>
              </a:cxn>
              <a:cxn ang="T15">
                <a:pos x="T6" y="T7"/>
              </a:cxn>
              <a:cxn ang="T16">
                <a:pos x="T8" y="T9"/>
              </a:cxn>
              <a:cxn ang="T17">
                <a:pos x="T10" y="T11"/>
              </a:cxn>
            </a:cxnLst>
            <a:rect l="T18" t="T19" r="T20" b="T21"/>
            <a:pathLst>
              <a:path w="5955" h="822">
                <a:moveTo>
                  <a:pt x="0" y="822"/>
                </a:moveTo>
                <a:lnTo>
                  <a:pt x="2947" y="0"/>
                </a:lnTo>
                <a:lnTo>
                  <a:pt x="5947" y="0"/>
                </a:lnTo>
                <a:lnTo>
                  <a:pt x="5955" y="800"/>
                </a:lnTo>
                <a:lnTo>
                  <a:pt x="2955" y="808"/>
                </a:lnTo>
                <a:lnTo>
                  <a:pt x="0" y="822"/>
                </a:lnTo>
                <a:close/>
              </a:path>
            </a:pathLst>
          </a:custGeom>
          <a:solidFill>
            <a:srgbClr val="0088A8"/>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24583" name="Text Box 8">
            <a:hlinkClick r:id="rId3" action="ppaction://hlinksldjump"/>
          </p:cNvPr>
          <p:cNvSpPr txBox="1">
            <a:spLocks noChangeArrowheads="1"/>
          </p:cNvSpPr>
          <p:nvPr/>
        </p:nvSpPr>
        <p:spPr bwMode="auto">
          <a:xfrm rot="-2066957">
            <a:off x="2898775" y="3913188"/>
            <a:ext cx="15859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fr-FR" altLang="fr-FR" sz="2000" dirty="0"/>
              <a:t>urbanisme</a:t>
            </a:r>
          </a:p>
        </p:txBody>
      </p:sp>
      <p:sp>
        <p:nvSpPr>
          <p:cNvPr id="24584" name="Text Box 10">
            <a:hlinkClick r:id="rId4" action="ppaction://hlinksldjump"/>
          </p:cNvPr>
          <p:cNvSpPr txBox="1">
            <a:spLocks noChangeArrowheads="1"/>
          </p:cNvSpPr>
          <p:nvPr/>
        </p:nvSpPr>
        <p:spPr bwMode="auto">
          <a:xfrm rot="-1439398">
            <a:off x="1939925" y="5053013"/>
            <a:ext cx="27908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70000"/>
              </a:lnSpc>
            </a:pPr>
            <a:r>
              <a:rPr lang="fr-FR" altLang="fr-FR" sz="2000" dirty="0"/>
              <a:t>Observation de la terre</a:t>
            </a:r>
          </a:p>
          <a:p>
            <a:pPr algn="ctr">
              <a:lnSpc>
                <a:spcPct val="70000"/>
              </a:lnSpc>
            </a:pPr>
            <a:r>
              <a:rPr lang="fr-FR" altLang="fr-FR" sz="2000" dirty="0"/>
              <a:t>et géomatique</a:t>
            </a:r>
          </a:p>
        </p:txBody>
      </p:sp>
      <p:sp>
        <p:nvSpPr>
          <p:cNvPr id="24585" name="Text Box 11">
            <a:hlinkClick r:id="rId5" action="ppaction://hlinksldjump"/>
          </p:cNvPr>
          <p:cNvSpPr txBox="1">
            <a:spLocks noChangeArrowheads="1"/>
          </p:cNvSpPr>
          <p:nvPr/>
        </p:nvSpPr>
        <p:spPr bwMode="auto">
          <a:xfrm rot="-2574354">
            <a:off x="2809875" y="3117850"/>
            <a:ext cx="1806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fr-FR" altLang="fr-FR" sz="2000" dirty="0"/>
              <a:t>aménagement</a:t>
            </a:r>
          </a:p>
        </p:txBody>
      </p:sp>
      <p:sp>
        <p:nvSpPr>
          <p:cNvPr id="24586" name="Text Box 12">
            <a:hlinkClick r:id="rId6" action="ppaction://hlinksldjump"/>
          </p:cNvPr>
          <p:cNvSpPr txBox="1">
            <a:spLocks noChangeArrowheads="1"/>
          </p:cNvSpPr>
          <p:nvPr/>
        </p:nvSpPr>
        <p:spPr bwMode="auto">
          <a:xfrm rot="-2885323">
            <a:off x="2093913" y="2630487"/>
            <a:ext cx="2806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fr-FR" altLang="fr-FR" sz="2000" dirty="0"/>
              <a:t>environnement - nature</a:t>
            </a:r>
          </a:p>
        </p:txBody>
      </p:sp>
      <p:sp>
        <p:nvSpPr>
          <p:cNvPr id="24587" name="Text Box 13"/>
          <p:cNvSpPr txBox="1">
            <a:spLocks noChangeArrowheads="1"/>
          </p:cNvSpPr>
          <p:nvPr/>
        </p:nvSpPr>
        <p:spPr bwMode="auto">
          <a:xfrm>
            <a:off x="4787900" y="1082675"/>
            <a:ext cx="419258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0000"/>
              </a:lnSpc>
              <a:buSzPct val="75000"/>
              <a:buFont typeface="Wingdings" pitchFamily="2" charset="2"/>
              <a:buNone/>
            </a:pPr>
            <a:r>
              <a:rPr lang="fr-FR" altLang="fr-FR" sz="1200" dirty="0"/>
              <a:t>protection des milieux</a:t>
            </a:r>
          </a:p>
          <a:p>
            <a:pPr>
              <a:lnSpc>
                <a:spcPct val="90000"/>
              </a:lnSpc>
              <a:buSzPct val="75000"/>
              <a:buFont typeface="Wingdings" pitchFamily="2" charset="2"/>
              <a:buNone/>
            </a:pPr>
            <a:r>
              <a:rPr lang="fr-FR" altLang="fr-FR" sz="1200" dirty="0"/>
              <a:t>prévention des risques</a:t>
            </a:r>
          </a:p>
          <a:p>
            <a:pPr>
              <a:lnSpc>
                <a:spcPct val="90000"/>
              </a:lnSpc>
              <a:buSzPct val="75000"/>
              <a:buFont typeface="Wingdings" pitchFamily="2" charset="2"/>
              <a:buNone/>
            </a:pPr>
            <a:r>
              <a:rPr lang="fr-FR" altLang="fr-FR" sz="1200" dirty="0"/>
              <a:t>gestion de crises</a:t>
            </a:r>
          </a:p>
          <a:p>
            <a:pPr>
              <a:lnSpc>
                <a:spcPct val="90000"/>
              </a:lnSpc>
              <a:buSzPct val="75000"/>
              <a:buFont typeface="Wingdings" pitchFamily="2" charset="2"/>
              <a:buNone/>
            </a:pPr>
            <a:r>
              <a:rPr lang="fr-FR" altLang="fr-FR" sz="1200" dirty="0"/>
              <a:t>lutte antipollution</a:t>
            </a:r>
          </a:p>
          <a:p>
            <a:pPr>
              <a:lnSpc>
                <a:spcPct val="90000"/>
              </a:lnSpc>
              <a:buSzPct val="75000"/>
              <a:buFont typeface="Wingdings" pitchFamily="2" charset="2"/>
              <a:buNone/>
            </a:pPr>
            <a:r>
              <a:rPr lang="fr-FR" altLang="fr-FR" sz="1200" dirty="0"/>
              <a:t>gestion des eaux</a:t>
            </a:r>
          </a:p>
        </p:txBody>
      </p:sp>
      <p:sp>
        <p:nvSpPr>
          <p:cNvPr id="24588" name="Text Box 14"/>
          <p:cNvSpPr txBox="1">
            <a:spLocks noChangeArrowheads="1"/>
          </p:cNvSpPr>
          <p:nvPr/>
        </p:nvSpPr>
        <p:spPr bwMode="auto">
          <a:xfrm>
            <a:off x="4716463" y="2005013"/>
            <a:ext cx="4286250" cy="96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5000"/>
              </a:lnSpc>
              <a:buSzPct val="75000"/>
              <a:buFont typeface="Wingdings" pitchFamily="2" charset="2"/>
              <a:buNone/>
            </a:pPr>
            <a:r>
              <a:rPr lang="fr-FR" altLang="fr-FR" sz="1200" dirty="0"/>
              <a:t>développement local</a:t>
            </a:r>
          </a:p>
          <a:p>
            <a:pPr>
              <a:lnSpc>
                <a:spcPct val="95000"/>
              </a:lnSpc>
              <a:buSzPct val="75000"/>
              <a:buFont typeface="Wingdings" pitchFamily="2" charset="2"/>
              <a:buNone/>
            </a:pPr>
            <a:r>
              <a:rPr lang="fr-FR" altLang="fr-FR" sz="1200" dirty="0"/>
              <a:t>mise en valeur des régions</a:t>
            </a:r>
          </a:p>
          <a:p>
            <a:pPr>
              <a:lnSpc>
                <a:spcPct val="95000"/>
              </a:lnSpc>
              <a:buSzPct val="75000"/>
              <a:buFont typeface="Wingdings" pitchFamily="2" charset="2"/>
              <a:buNone/>
            </a:pPr>
            <a:r>
              <a:rPr lang="fr-FR" altLang="fr-FR" sz="1200" dirty="0"/>
              <a:t>intercommunalité</a:t>
            </a:r>
          </a:p>
          <a:p>
            <a:pPr>
              <a:lnSpc>
                <a:spcPct val="95000"/>
              </a:lnSpc>
              <a:buSzPct val="75000"/>
              <a:buFont typeface="Wingdings" pitchFamily="2" charset="2"/>
              <a:buNone/>
            </a:pPr>
            <a:r>
              <a:rPr lang="fr-FR" altLang="fr-FR" sz="1200" dirty="0"/>
              <a:t>plan cohérent d’occupation des sols</a:t>
            </a:r>
          </a:p>
          <a:p>
            <a:pPr>
              <a:lnSpc>
                <a:spcPct val="95000"/>
              </a:lnSpc>
              <a:buSzPct val="75000"/>
              <a:buFont typeface="Wingdings" pitchFamily="2" charset="2"/>
              <a:buNone/>
            </a:pPr>
            <a:r>
              <a:rPr lang="fr-FR" altLang="fr-FR" sz="1200" dirty="0"/>
              <a:t>rénovation des cadastres</a:t>
            </a:r>
          </a:p>
        </p:txBody>
      </p:sp>
      <p:sp>
        <p:nvSpPr>
          <p:cNvPr id="24589" name="Text Box 15"/>
          <p:cNvSpPr txBox="1">
            <a:spLocks noChangeArrowheads="1"/>
          </p:cNvSpPr>
          <p:nvPr/>
        </p:nvSpPr>
        <p:spPr bwMode="auto">
          <a:xfrm>
            <a:off x="4759325" y="2971800"/>
            <a:ext cx="4243388"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5000"/>
              </a:lnSpc>
              <a:buSzPct val="75000"/>
              <a:buFont typeface="Wingdings" pitchFamily="2" charset="2"/>
              <a:buNone/>
            </a:pPr>
            <a:r>
              <a:rPr lang="fr-FR" altLang="fr-FR" sz="1200" dirty="0"/>
              <a:t>suivi de l’urbanisation</a:t>
            </a:r>
          </a:p>
          <a:p>
            <a:pPr>
              <a:lnSpc>
                <a:spcPct val="95000"/>
              </a:lnSpc>
              <a:buSzPct val="75000"/>
              <a:buFont typeface="Wingdings" pitchFamily="2" charset="2"/>
              <a:buNone/>
            </a:pPr>
            <a:r>
              <a:rPr lang="fr-FR" altLang="fr-FR" sz="1200" dirty="0"/>
              <a:t>planification des aménagements</a:t>
            </a:r>
          </a:p>
          <a:p>
            <a:pPr>
              <a:lnSpc>
                <a:spcPct val="95000"/>
              </a:lnSpc>
              <a:buSzPct val="75000"/>
              <a:buFont typeface="Wingdings" pitchFamily="2" charset="2"/>
              <a:buNone/>
            </a:pPr>
            <a:r>
              <a:rPr lang="fr-FR" altLang="fr-FR" sz="1200" dirty="0"/>
              <a:t>études d’impact</a:t>
            </a:r>
          </a:p>
          <a:p>
            <a:pPr>
              <a:lnSpc>
                <a:spcPct val="95000"/>
              </a:lnSpc>
              <a:buSzPct val="75000"/>
              <a:buFont typeface="Wingdings" pitchFamily="2" charset="2"/>
              <a:buNone/>
            </a:pPr>
            <a:r>
              <a:rPr lang="fr-FR" altLang="fr-FR" sz="1200" dirty="0"/>
              <a:t>réhabilitation et rénovation</a:t>
            </a:r>
          </a:p>
          <a:p>
            <a:pPr>
              <a:lnSpc>
                <a:spcPct val="95000"/>
              </a:lnSpc>
              <a:buSzPct val="75000"/>
              <a:buFont typeface="Wingdings" pitchFamily="2" charset="2"/>
              <a:buNone/>
            </a:pPr>
            <a:r>
              <a:rPr lang="fr-FR" altLang="fr-FR" sz="1200" dirty="0"/>
              <a:t>aménagement social</a:t>
            </a:r>
          </a:p>
        </p:txBody>
      </p:sp>
      <p:sp>
        <p:nvSpPr>
          <p:cNvPr id="24590" name="Text Box 17"/>
          <p:cNvSpPr txBox="1">
            <a:spLocks noChangeArrowheads="1"/>
          </p:cNvSpPr>
          <p:nvPr/>
        </p:nvSpPr>
        <p:spPr bwMode="auto">
          <a:xfrm>
            <a:off x="4716463" y="3968750"/>
            <a:ext cx="4235450" cy="111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5000"/>
              </a:lnSpc>
              <a:buSzPct val="75000"/>
              <a:buFont typeface="Wingdings" pitchFamily="2" charset="2"/>
              <a:buNone/>
            </a:pPr>
            <a:r>
              <a:rPr lang="fr-FR" altLang="fr-FR" sz="1400" dirty="0"/>
              <a:t>cartographie</a:t>
            </a:r>
          </a:p>
          <a:p>
            <a:pPr>
              <a:lnSpc>
                <a:spcPct val="95000"/>
              </a:lnSpc>
              <a:buSzPct val="75000"/>
              <a:buFont typeface="Wingdings" pitchFamily="2" charset="2"/>
              <a:buNone/>
            </a:pPr>
            <a:r>
              <a:rPr lang="fr-FR" altLang="fr-FR" sz="1400" dirty="0"/>
              <a:t>traitement graphique</a:t>
            </a:r>
          </a:p>
          <a:p>
            <a:pPr>
              <a:lnSpc>
                <a:spcPct val="95000"/>
              </a:lnSpc>
              <a:buSzPct val="75000"/>
              <a:buFont typeface="Wingdings" pitchFamily="2" charset="2"/>
              <a:buNone/>
            </a:pPr>
            <a:r>
              <a:rPr lang="fr-FR" altLang="fr-FR" sz="1400" dirty="0"/>
              <a:t>images satellitaires</a:t>
            </a:r>
          </a:p>
          <a:p>
            <a:pPr>
              <a:lnSpc>
                <a:spcPct val="95000"/>
              </a:lnSpc>
              <a:buSzPct val="75000"/>
              <a:buFont typeface="Wingdings" pitchFamily="2" charset="2"/>
              <a:buNone/>
            </a:pPr>
            <a:r>
              <a:rPr lang="fr-FR" altLang="fr-FR" sz="1400" dirty="0"/>
              <a:t>télédétection</a:t>
            </a:r>
          </a:p>
          <a:p>
            <a:pPr>
              <a:lnSpc>
                <a:spcPct val="95000"/>
              </a:lnSpc>
              <a:buSzPct val="75000"/>
              <a:buFont typeface="Wingdings" pitchFamily="2" charset="2"/>
              <a:buNone/>
            </a:pPr>
            <a:r>
              <a:rPr lang="fr-FR" altLang="fr-FR" sz="1400" dirty="0"/>
              <a:t>gestion de l’information</a:t>
            </a:r>
          </a:p>
        </p:txBody>
      </p:sp>
      <p:sp>
        <p:nvSpPr>
          <p:cNvPr id="24591" name="Text Box 18">
            <a:hlinkClick r:id="rId7" action="ppaction://hlinksldjump"/>
          </p:cNvPr>
          <p:cNvSpPr txBox="1">
            <a:spLocks noChangeArrowheads="1"/>
          </p:cNvSpPr>
          <p:nvPr/>
        </p:nvSpPr>
        <p:spPr bwMode="auto">
          <a:xfrm rot="-271214">
            <a:off x="1547813" y="6165850"/>
            <a:ext cx="29924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fr-FR" altLang="fr-FR" sz="2000" dirty="0">
                <a:solidFill>
                  <a:schemeClr val="bg1"/>
                </a:solidFill>
              </a:rPr>
              <a:t>enseignement-recherche</a:t>
            </a:r>
          </a:p>
        </p:txBody>
      </p:sp>
      <p:sp>
        <p:nvSpPr>
          <p:cNvPr id="24592" name="Text Box 19"/>
          <p:cNvSpPr txBox="1">
            <a:spLocks noChangeArrowheads="1"/>
          </p:cNvSpPr>
          <p:nvPr/>
        </p:nvSpPr>
        <p:spPr bwMode="auto">
          <a:xfrm>
            <a:off x="4679950" y="5267325"/>
            <a:ext cx="16922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SzPct val="75000"/>
              <a:buFont typeface="Wingdings" pitchFamily="2" charset="2"/>
              <a:buNone/>
            </a:pPr>
            <a:r>
              <a:rPr lang="fr-FR" altLang="fr-FR" sz="1200" u="sng" dirty="0">
                <a:solidFill>
                  <a:schemeClr val="bg1"/>
                </a:solidFill>
              </a:rPr>
              <a:t>Enseignement</a:t>
            </a:r>
          </a:p>
          <a:p>
            <a:pPr>
              <a:buSzPct val="75000"/>
              <a:buFont typeface="Wingdings" pitchFamily="2" charset="2"/>
              <a:buNone/>
            </a:pPr>
            <a:r>
              <a:rPr lang="fr-FR" altLang="fr-FR" sz="1200" dirty="0">
                <a:solidFill>
                  <a:schemeClr val="bg1"/>
                </a:solidFill>
              </a:rPr>
              <a:t>école</a:t>
            </a:r>
          </a:p>
          <a:p>
            <a:pPr>
              <a:buSzPct val="75000"/>
              <a:buFont typeface="Wingdings" pitchFamily="2" charset="2"/>
              <a:buNone/>
            </a:pPr>
            <a:r>
              <a:rPr lang="fr-FR" altLang="fr-FR" sz="1200" dirty="0">
                <a:solidFill>
                  <a:schemeClr val="bg1"/>
                </a:solidFill>
              </a:rPr>
              <a:t>collège</a:t>
            </a:r>
          </a:p>
          <a:p>
            <a:pPr>
              <a:buSzPct val="75000"/>
              <a:buFont typeface="Wingdings" pitchFamily="2" charset="2"/>
              <a:buNone/>
            </a:pPr>
            <a:r>
              <a:rPr lang="fr-FR" altLang="fr-FR" sz="1200" dirty="0">
                <a:solidFill>
                  <a:schemeClr val="bg1"/>
                </a:solidFill>
              </a:rPr>
              <a:t>lycée </a:t>
            </a:r>
          </a:p>
          <a:p>
            <a:pPr>
              <a:buSzPct val="75000"/>
              <a:buFont typeface="Wingdings" pitchFamily="2" charset="2"/>
              <a:buNone/>
            </a:pPr>
            <a:r>
              <a:rPr lang="fr-FR" altLang="fr-FR" sz="1200" dirty="0">
                <a:solidFill>
                  <a:schemeClr val="bg1"/>
                </a:solidFill>
              </a:rPr>
              <a:t>supérieur</a:t>
            </a:r>
          </a:p>
        </p:txBody>
      </p:sp>
      <p:sp>
        <p:nvSpPr>
          <p:cNvPr id="24593" name="Text Box 20"/>
          <p:cNvSpPr txBox="1">
            <a:spLocks noChangeArrowheads="1"/>
          </p:cNvSpPr>
          <p:nvPr/>
        </p:nvSpPr>
        <p:spPr bwMode="auto">
          <a:xfrm>
            <a:off x="6372225" y="5280025"/>
            <a:ext cx="2503488"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SzPct val="75000"/>
              <a:buFont typeface="Wingdings" pitchFamily="2" charset="2"/>
              <a:buNone/>
            </a:pPr>
            <a:r>
              <a:rPr lang="fr-FR" altLang="fr-FR" sz="1200" u="sng" dirty="0">
                <a:solidFill>
                  <a:schemeClr val="bg1"/>
                </a:solidFill>
              </a:rPr>
              <a:t>Recherche fondamentale et appliquée</a:t>
            </a:r>
          </a:p>
          <a:p>
            <a:pPr>
              <a:buSzPct val="75000"/>
              <a:buFont typeface="Wingdings" pitchFamily="2" charset="2"/>
              <a:buNone/>
            </a:pPr>
            <a:r>
              <a:rPr lang="fr-FR" altLang="fr-FR" sz="1200" dirty="0">
                <a:solidFill>
                  <a:schemeClr val="bg1"/>
                </a:solidFill>
              </a:rPr>
              <a:t>universités</a:t>
            </a:r>
          </a:p>
          <a:p>
            <a:pPr>
              <a:buSzPct val="75000"/>
              <a:buFont typeface="Wingdings" pitchFamily="2" charset="2"/>
              <a:buNone/>
            </a:pPr>
            <a:r>
              <a:rPr lang="fr-FR" altLang="fr-FR" sz="1200" dirty="0">
                <a:solidFill>
                  <a:schemeClr val="bg1"/>
                </a:solidFill>
              </a:rPr>
              <a:t>organismes de recherche publique</a:t>
            </a:r>
          </a:p>
          <a:p>
            <a:pPr>
              <a:buSzPct val="75000"/>
              <a:buFont typeface="Wingdings" pitchFamily="2" charset="2"/>
              <a:buNone/>
            </a:pPr>
            <a:r>
              <a:rPr lang="fr-FR" altLang="fr-FR" sz="1200" dirty="0">
                <a:solidFill>
                  <a:schemeClr val="bg1"/>
                </a:solidFill>
              </a:rPr>
              <a:t>entreprises et organismes privés</a:t>
            </a:r>
          </a:p>
        </p:txBody>
      </p:sp>
      <p:sp>
        <p:nvSpPr>
          <p:cNvPr id="24594" name="AutoShape 33"/>
          <p:cNvSpPr>
            <a:spLocks noChangeArrowheads="1"/>
          </p:cNvSpPr>
          <p:nvPr/>
        </p:nvSpPr>
        <p:spPr bwMode="auto">
          <a:xfrm>
            <a:off x="0" y="0"/>
            <a:ext cx="3384550" cy="1152525"/>
          </a:xfrm>
          <a:prstGeom prst="foldedCorner">
            <a:avLst>
              <a:gd name="adj" fmla="val 12500"/>
            </a:avLst>
          </a:prstGeom>
          <a:solidFill>
            <a:srgbClr val="00CC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3200" dirty="0">
                <a:solidFill>
                  <a:schemeClr val="bg1"/>
                </a:solidFill>
              </a:rPr>
              <a:t>Après des études de géographie</a:t>
            </a:r>
          </a:p>
        </p:txBody>
      </p:sp>
      <p:sp>
        <p:nvSpPr>
          <p:cNvPr id="23" name="Bouton d'action : Retour 22">
            <a:hlinkClick r:id="rId7" action="ppaction://hlinksldjump" highlightClick="1"/>
          </p:cNvPr>
          <p:cNvSpPr/>
          <p:nvPr/>
        </p:nvSpPr>
        <p:spPr>
          <a:xfrm>
            <a:off x="1016000" y="1470025"/>
            <a:ext cx="487363" cy="431800"/>
          </a:xfrm>
          <a:prstGeom prst="actionButtonReturn">
            <a:avLst/>
          </a:prstGeom>
          <a:solidFill>
            <a:schemeClr val="bg1">
              <a:lumMod val="8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Tree>
    <p:extLst>
      <p:ext uri="{BB962C8B-B14F-4D97-AF65-F5344CB8AC3E}">
        <p14:creationId xmlns:p14="http://schemas.microsoft.com/office/powerpoint/2010/main" val="2095600664"/>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331913" y="333375"/>
            <a:ext cx="7343775" cy="979488"/>
          </a:xfrm>
          <a:noFill/>
        </p:spPr>
        <p:txBody>
          <a:bodyPr>
            <a:normAutofit fontScale="90000"/>
          </a:bodyPr>
          <a:lstStyle/>
          <a:p>
            <a:pPr eaLnBrk="1" hangingPunct="1"/>
            <a:r>
              <a:rPr lang="fr-FR" altLang="fr-FR" dirty="0"/>
              <a:t>Licence Histoire de l’art et archéologie</a:t>
            </a:r>
          </a:p>
        </p:txBody>
      </p:sp>
      <p:sp>
        <p:nvSpPr>
          <p:cNvPr id="27651" name="Rectangle 3"/>
          <p:cNvSpPr>
            <a:spLocks noChangeArrowheads="1"/>
          </p:cNvSpPr>
          <p:nvPr/>
        </p:nvSpPr>
        <p:spPr bwMode="auto">
          <a:xfrm>
            <a:off x="34925" y="2171700"/>
            <a:ext cx="71294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600" dirty="0">
                <a:solidFill>
                  <a:schemeClr val="tx2"/>
                </a:solidFill>
              </a:rPr>
              <a:t>- Etude des objets d’art et leur mise en valeur … </a:t>
            </a:r>
          </a:p>
        </p:txBody>
      </p:sp>
      <p:sp>
        <p:nvSpPr>
          <p:cNvPr id="27652" name="AutoShape 4"/>
          <p:cNvSpPr>
            <a:spLocks noChangeArrowheads="1"/>
          </p:cNvSpPr>
          <p:nvPr/>
        </p:nvSpPr>
        <p:spPr bwMode="auto">
          <a:xfrm>
            <a:off x="468313" y="2603500"/>
            <a:ext cx="1655762" cy="317500"/>
          </a:xfrm>
          <a:prstGeom prst="roundRect">
            <a:avLst>
              <a:gd name="adj" fmla="val 16667"/>
            </a:avLst>
          </a:prstGeom>
          <a:noFill/>
          <a:ln w="38100">
            <a:solidFill>
              <a:srgbClr val="33CCCC"/>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1600" dirty="0"/>
              <a:t>architecture</a:t>
            </a:r>
          </a:p>
        </p:txBody>
      </p:sp>
      <p:sp>
        <p:nvSpPr>
          <p:cNvPr id="27653" name="AutoShape 5"/>
          <p:cNvSpPr>
            <a:spLocks noChangeArrowheads="1"/>
          </p:cNvSpPr>
          <p:nvPr/>
        </p:nvSpPr>
        <p:spPr bwMode="auto">
          <a:xfrm>
            <a:off x="4213225" y="2603500"/>
            <a:ext cx="1655763" cy="317500"/>
          </a:xfrm>
          <a:prstGeom prst="roundRect">
            <a:avLst>
              <a:gd name="adj" fmla="val 16667"/>
            </a:avLst>
          </a:pr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1600" dirty="0"/>
              <a:t>peinture</a:t>
            </a:r>
          </a:p>
        </p:txBody>
      </p:sp>
      <p:sp>
        <p:nvSpPr>
          <p:cNvPr id="27654" name="AutoShape 6"/>
          <p:cNvSpPr>
            <a:spLocks noChangeArrowheads="1"/>
          </p:cNvSpPr>
          <p:nvPr/>
        </p:nvSpPr>
        <p:spPr bwMode="auto">
          <a:xfrm>
            <a:off x="2341563" y="2603500"/>
            <a:ext cx="1655762" cy="317500"/>
          </a:xfrm>
          <a:prstGeom prst="roundRect">
            <a:avLst>
              <a:gd name="adj" fmla="val 16667"/>
            </a:avLst>
          </a:prstGeom>
          <a:noFill/>
          <a:ln w="38100">
            <a:solidFill>
              <a:srgbClr val="99CC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1600" dirty="0"/>
              <a:t>sculpture</a:t>
            </a:r>
          </a:p>
        </p:txBody>
      </p:sp>
      <p:sp>
        <p:nvSpPr>
          <p:cNvPr id="27655" name="AutoShape 7"/>
          <p:cNvSpPr>
            <a:spLocks noChangeArrowheads="1"/>
          </p:cNvSpPr>
          <p:nvPr/>
        </p:nvSpPr>
        <p:spPr bwMode="auto">
          <a:xfrm>
            <a:off x="6084888" y="2603500"/>
            <a:ext cx="1655762" cy="317500"/>
          </a:xfrm>
          <a:prstGeom prst="roundRect">
            <a:avLst>
              <a:gd name="adj" fmla="val 16667"/>
            </a:avLst>
          </a:prstGeom>
          <a:noFill/>
          <a:ln w="38100">
            <a:solidFill>
              <a:srgbClr val="CC00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1600" dirty="0"/>
              <a:t>gravure</a:t>
            </a:r>
          </a:p>
        </p:txBody>
      </p:sp>
      <p:sp>
        <p:nvSpPr>
          <p:cNvPr id="27656" name="Line 8"/>
          <p:cNvSpPr>
            <a:spLocks noChangeShapeType="1"/>
          </p:cNvSpPr>
          <p:nvPr/>
        </p:nvSpPr>
        <p:spPr bwMode="auto">
          <a:xfrm>
            <a:off x="468313" y="3557588"/>
            <a:ext cx="76327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dirty="0"/>
          </a:p>
        </p:txBody>
      </p:sp>
      <p:sp>
        <p:nvSpPr>
          <p:cNvPr id="27657" name="Rectangle 9"/>
          <p:cNvSpPr>
            <a:spLocks noChangeArrowheads="1"/>
          </p:cNvSpPr>
          <p:nvPr/>
        </p:nvSpPr>
        <p:spPr bwMode="auto">
          <a:xfrm>
            <a:off x="34925" y="1835150"/>
            <a:ext cx="71294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600" dirty="0">
                <a:solidFill>
                  <a:schemeClr val="tx2"/>
                </a:solidFill>
              </a:rPr>
              <a:t>- Analyse et critique historique, iconographique, stylistique</a:t>
            </a:r>
          </a:p>
        </p:txBody>
      </p:sp>
      <p:sp>
        <p:nvSpPr>
          <p:cNvPr id="27658" name="Rectangle 10"/>
          <p:cNvSpPr>
            <a:spLocks noChangeArrowheads="1"/>
          </p:cNvSpPr>
          <p:nvPr/>
        </p:nvSpPr>
        <p:spPr bwMode="auto">
          <a:xfrm>
            <a:off x="390525" y="3173413"/>
            <a:ext cx="40195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600" dirty="0">
                <a:solidFill>
                  <a:schemeClr val="tx2"/>
                </a:solidFill>
              </a:rPr>
              <a:t>… à travers les quatre grandes périodes :</a:t>
            </a:r>
            <a:r>
              <a:rPr lang="fr-FR" altLang="fr-FR" sz="1600" dirty="0"/>
              <a:t> </a:t>
            </a:r>
          </a:p>
        </p:txBody>
      </p:sp>
      <p:sp>
        <p:nvSpPr>
          <p:cNvPr id="27659" name="Rectangle 11"/>
          <p:cNvSpPr>
            <a:spLocks noChangeArrowheads="1"/>
          </p:cNvSpPr>
          <p:nvPr/>
        </p:nvSpPr>
        <p:spPr bwMode="auto">
          <a:xfrm>
            <a:off x="395288" y="3597275"/>
            <a:ext cx="8493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600" dirty="0">
                <a:solidFill>
                  <a:schemeClr val="tx2"/>
                </a:solidFill>
              </a:rPr>
              <a:t>antique</a:t>
            </a:r>
          </a:p>
        </p:txBody>
      </p:sp>
      <p:sp>
        <p:nvSpPr>
          <p:cNvPr id="27660" name="Rectangle 12"/>
          <p:cNvSpPr>
            <a:spLocks noChangeArrowheads="1"/>
          </p:cNvSpPr>
          <p:nvPr/>
        </p:nvSpPr>
        <p:spPr bwMode="auto">
          <a:xfrm>
            <a:off x="2266950" y="3597275"/>
            <a:ext cx="11080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600" dirty="0">
                <a:solidFill>
                  <a:schemeClr val="tx2"/>
                </a:solidFill>
              </a:rPr>
              <a:t>médiévale</a:t>
            </a:r>
          </a:p>
        </p:txBody>
      </p:sp>
      <p:sp>
        <p:nvSpPr>
          <p:cNvPr id="27661" name="Rectangle 13"/>
          <p:cNvSpPr>
            <a:spLocks noChangeArrowheads="1"/>
          </p:cNvSpPr>
          <p:nvPr/>
        </p:nvSpPr>
        <p:spPr bwMode="auto">
          <a:xfrm>
            <a:off x="4427538" y="3597275"/>
            <a:ext cx="9858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600" dirty="0">
                <a:solidFill>
                  <a:schemeClr val="tx2"/>
                </a:solidFill>
              </a:rPr>
              <a:t>moderne</a:t>
            </a:r>
          </a:p>
        </p:txBody>
      </p:sp>
      <p:sp>
        <p:nvSpPr>
          <p:cNvPr id="27662" name="Rectangle 14"/>
          <p:cNvSpPr>
            <a:spLocks noChangeArrowheads="1"/>
          </p:cNvSpPr>
          <p:nvPr/>
        </p:nvSpPr>
        <p:spPr bwMode="auto">
          <a:xfrm>
            <a:off x="6156325" y="3597275"/>
            <a:ext cx="15271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600" dirty="0">
                <a:solidFill>
                  <a:schemeClr val="tx2"/>
                </a:solidFill>
              </a:rPr>
              <a:t>contemporaine</a:t>
            </a:r>
          </a:p>
        </p:txBody>
      </p:sp>
      <p:sp>
        <p:nvSpPr>
          <p:cNvPr id="27663" name="Rectangle 15"/>
          <p:cNvSpPr>
            <a:spLocks noChangeArrowheads="1"/>
          </p:cNvSpPr>
          <p:nvPr/>
        </p:nvSpPr>
        <p:spPr bwMode="auto">
          <a:xfrm>
            <a:off x="0" y="1484313"/>
            <a:ext cx="9144000" cy="288925"/>
          </a:xfrm>
          <a:prstGeom prst="rect">
            <a:avLst/>
          </a:prstGeom>
          <a:solidFill>
            <a:srgbClr val="CC0099">
              <a:alpha val="7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dirty="0">
                <a:solidFill>
                  <a:schemeClr val="bg1"/>
                </a:solidFill>
              </a:rPr>
              <a:t>Parcours histoire de l’art</a:t>
            </a:r>
          </a:p>
        </p:txBody>
      </p:sp>
      <p:sp>
        <p:nvSpPr>
          <p:cNvPr id="27664" name="Rectangle 16"/>
          <p:cNvSpPr>
            <a:spLocks noChangeArrowheads="1"/>
          </p:cNvSpPr>
          <p:nvPr/>
        </p:nvSpPr>
        <p:spPr bwMode="auto">
          <a:xfrm>
            <a:off x="0" y="4076700"/>
            <a:ext cx="9144000" cy="288925"/>
          </a:xfrm>
          <a:prstGeom prst="rect">
            <a:avLst/>
          </a:prstGeom>
          <a:solidFill>
            <a:srgbClr val="CC0099">
              <a:alpha val="7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dirty="0">
                <a:solidFill>
                  <a:schemeClr val="bg1"/>
                </a:solidFill>
              </a:rPr>
              <a:t>Parcours archéologie</a:t>
            </a:r>
          </a:p>
        </p:txBody>
      </p:sp>
      <p:sp>
        <p:nvSpPr>
          <p:cNvPr id="27665" name="Rectangle 17"/>
          <p:cNvSpPr>
            <a:spLocks noChangeArrowheads="1"/>
          </p:cNvSpPr>
          <p:nvPr/>
        </p:nvSpPr>
        <p:spPr bwMode="auto">
          <a:xfrm>
            <a:off x="106363" y="4437063"/>
            <a:ext cx="83534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600" dirty="0">
                <a:solidFill>
                  <a:schemeClr val="tx2"/>
                </a:solidFill>
              </a:rPr>
              <a:t>- Etude des cultures de l’Antiquité jusqu’au Moyen-âge</a:t>
            </a:r>
          </a:p>
        </p:txBody>
      </p:sp>
      <p:sp>
        <p:nvSpPr>
          <p:cNvPr id="27666" name="AutoShape 18"/>
          <p:cNvSpPr>
            <a:spLocks noChangeArrowheads="1"/>
          </p:cNvSpPr>
          <p:nvPr/>
        </p:nvSpPr>
        <p:spPr bwMode="auto">
          <a:xfrm>
            <a:off x="1295400" y="4868863"/>
            <a:ext cx="6805613" cy="576262"/>
          </a:xfrm>
          <a:prstGeom prst="roundRect">
            <a:avLst>
              <a:gd name="adj" fmla="val 16667"/>
            </a:avLst>
          </a:prstGeom>
          <a:noFill/>
          <a:ln w="28575">
            <a:solidFill>
              <a:srgbClr val="33CCCC"/>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1600" dirty="0"/>
              <a:t>Méthodes de l’archéologie</a:t>
            </a:r>
          </a:p>
          <a:p>
            <a:pPr algn="ctr" eaLnBrk="1" hangingPunct="1"/>
            <a:r>
              <a:rPr lang="fr-FR" altLang="fr-FR" sz="1400" dirty="0"/>
              <a:t>(le métier, les fouilles, la datation des objets, la détermination des matériaux, etc.</a:t>
            </a:r>
            <a:r>
              <a:rPr lang="fr-FR" altLang="fr-FR" sz="1600" dirty="0"/>
              <a:t>)</a:t>
            </a:r>
          </a:p>
        </p:txBody>
      </p:sp>
      <p:sp>
        <p:nvSpPr>
          <p:cNvPr id="24" name="Bouton d'action : Retour 23">
            <a:hlinkClick r:id="rId3" action="ppaction://hlinksldjump" highlightClick="1"/>
          </p:cNvPr>
          <p:cNvSpPr/>
          <p:nvPr/>
        </p:nvSpPr>
        <p:spPr>
          <a:xfrm>
            <a:off x="8442325" y="827088"/>
            <a:ext cx="487363" cy="431800"/>
          </a:xfrm>
          <a:prstGeom prst="actionButtonReturn">
            <a:avLst/>
          </a:prstGeom>
          <a:solidFill>
            <a:schemeClr val="bg1">
              <a:lumMod val="8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
        <p:nvSpPr>
          <p:cNvPr id="27668" name="AutoShape 14"/>
          <p:cNvSpPr>
            <a:spLocks noChangeArrowheads="1"/>
          </p:cNvSpPr>
          <p:nvPr/>
        </p:nvSpPr>
        <p:spPr bwMode="auto">
          <a:xfrm>
            <a:off x="1295400" y="5589588"/>
            <a:ext cx="6805613" cy="576262"/>
          </a:xfrm>
          <a:prstGeom prst="roundRect">
            <a:avLst>
              <a:gd name="adj" fmla="val 16667"/>
            </a:avLst>
          </a:prstGeom>
          <a:solidFill>
            <a:schemeClr val="bg1"/>
          </a:solidFill>
          <a:ln w="25400">
            <a:solidFill>
              <a:srgbClr val="CC00CC"/>
            </a:solidFill>
            <a:round/>
            <a:headEnd/>
            <a:tailEnd/>
          </a:ln>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30000"/>
              </a:spcBef>
            </a:pPr>
            <a:r>
              <a:rPr lang="fr-FR" altLang="fr-FR" sz="1600" dirty="0"/>
              <a:t>Autres disciplines associées</a:t>
            </a:r>
          </a:p>
          <a:p>
            <a:pPr algn="ctr" eaLnBrk="1" hangingPunct="1">
              <a:spcBef>
                <a:spcPct val="30000"/>
              </a:spcBef>
            </a:pPr>
            <a:r>
              <a:rPr lang="fr-FR" altLang="fr-FR" sz="1400" dirty="0"/>
              <a:t>Histoire, Histoire de l’art, langues anciennes</a:t>
            </a:r>
          </a:p>
        </p:txBody>
      </p:sp>
    </p:spTree>
    <p:extLst>
      <p:ext uri="{BB962C8B-B14F-4D97-AF65-F5344CB8AC3E}">
        <p14:creationId xmlns:p14="http://schemas.microsoft.com/office/powerpoint/2010/main" val="3360621221"/>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reeform 3"/>
          <p:cNvSpPr>
            <a:spLocks/>
          </p:cNvSpPr>
          <p:nvPr/>
        </p:nvSpPr>
        <p:spPr bwMode="auto">
          <a:xfrm>
            <a:off x="257175" y="1041400"/>
            <a:ext cx="8745538" cy="5683250"/>
          </a:xfrm>
          <a:custGeom>
            <a:avLst/>
            <a:gdLst>
              <a:gd name="T0" fmla="*/ 0 w 5968"/>
              <a:gd name="T1" fmla="*/ 2147483647 h 3580"/>
              <a:gd name="T2" fmla="*/ 2147483647 w 5968"/>
              <a:gd name="T3" fmla="*/ 0 h 3580"/>
              <a:gd name="T4" fmla="*/ 2147483647 w 5968"/>
              <a:gd name="T5" fmla="*/ 0 h 3580"/>
              <a:gd name="T6" fmla="*/ 2147483647 w 5968"/>
              <a:gd name="T7" fmla="*/ 2147483647 h 3580"/>
              <a:gd name="T8" fmla="*/ 2147483647 w 5968"/>
              <a:gd name="T9" fmla="*/ 2147483647 h 3580"/>
              <a:gd name="T10" fmla="*/ 0 w 5968"/>
              <a:gd name="T11" fmla="*/ 2147483647 h 3580"/>
              <a:gd name="T12" fmla="*/ 0 60000 65536"/>
              <a:gd name="T13" fmla="*/ 0 60000 65536"/>
              <a:gd name="T14" fmla="*/ 0 60000 65536"/>
              <a:gd name="T15" fmla="*/ 0 60000 65536"/>
              <a:gd name="T16" fmla="*/ 0 60000 65536"/>
              <a:gd name="T17" fmla="*/ 0 60000 65536"/>
              <a:gd name="T18" fmla="*/ 0 w 5968"/>
              <a:gd name="T19" fmla="*/ 0 h 3580"/>
              <a:gd name="T20" fmla="*/ 5968 w 5968"/>
              <a:gd name="T21" fmla="*/ 3580 h 3580"/>
            </a:gdLst>
            <a:ahLst/>
            <a:cxnLst>
              <a:cxn ang="T12">
                <a:pos x="T0" y="T1"/>
              </a:cxn>
              <a:cxn ang="T13">
                <a:pos x="T2" y="T3"/>
              </a:cxn>
              <a:cxn ang="T14">
                <a:pos x="T4" y="T5"/>
              </a:cxn>
              <a:cxn ang="T15">
                <a:pos x="T6" y="T7"/>
              </a:cxn>
              <a:cxn ang="T16">
                <a:pos x="T8" y="T9"/>
              </a:cxn>
              <a:cxn ang="T17">
                <a:pos x="T10" y="T11"/>
              </a:cxn>
            </a:cxnLst>
            <a:rect l="T18" t="T19" r="T20" b="T21"/>
            <a:pathLst>
              <a:path w="5968" h="3580">
                <a:moveTo>
                  <a:pt x="0" y="3580"/>
                </a:moveTo>
                <a:lnTo>
                  <a:pt x="2936" y="0"/>
                </a:lnTo>
                <a:lnTo>
                  <a:pt x="5960" y="0"/>
                </a:lnTo>
                <a:lnTo>
                  <a:pt x="5968" y="608"/>
                </a:lnTo>
                <a:lnTo>
                  <a:pt x="2960" y="606"/>
                </a:lnTo>
                <a:lnTo>
                  <a:pt x="0" y="3580"/>
                </a:lnTo>
                <a:close/>
              </a:path>
            </a:pathLst>
          </a:custGeom>
          <a:solidFill>
            <a:srgbClr val="E8BAD1"/>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26627" name="Freeform 4"/>
          <p:cNvSpPr>
            <a:spLocks/>
          </p:cNvSpPr>
          <p:nvPr/>
        </p:nvSpPr>
        <p:spPr bwMode="auto">
          <a:xfrm>
            <a:off x="257175" y="2005013"/>
            <a:ext cx="8745538" cy="4713287"/>
          </a:xfrm>
          <a:custGeom>
            <a:avLst/>
            <a:gdLst>
              <a:gd name="T0" fmla="*/ 0 w 5968"/>
              <a:gd name="T1" fmla="*/ 2147483647 h 2969"/>
              <a:gd name="T2" fmla="*/ 2147483647 w 5968"/>
              <a:gd name="T3" fmla="*/ 0 h 2969"/>
              <a:gd name="T4" fmla="*/ 2147483647 w 5968"/>
              <a:gd name="T5" fmla="*/ 2147483647 h 2969"/>
              <a:gd name="T6" fmla="*/ 2147483647 w 5968"/>
              <a:gd name="T7" fmla="*/ 2147483647 h 2969"/>
              <a:gd name="T8" fmla="*/ 2147483647 w 5968"/>
              <a:gd name="T9" fmla="*/ 2147483647 h 2969"/>
              <a:gd name="T10" fmla="*/ 0 w 5968"/>
              <a:gd name="T11" fmla="*/ 2147483647 h 2969"/>
              <a:gd name="T12" fmla="*/ 0 60000 65536"/>
              <a:gd name="T13" fmla="*/ 0 60000 65536"/>
              <a:gd name="T14" fmla="*/ 0 60000 65536"/>
              <a:gd name="T15" fmla="*/ 0 60000 65536"/>
              <a:gd name="T16" fmla="*/ 0 60000 65536"/>
              <a:gd name="T17" fmla="*/ 0 60000 65536"/>
              <a:gd name="T18" fmla="*/ 0 w 5968"/>
              <a:gd name="T19" fmla="*/ 0 h 2969"/>
              <a:gd name="T20" fmla="*/ 5968 w 5968"/>
              <a:gd name="T21" fmla="*/ 2969 h 2969"/>
            </a:gdLst>
            <a:ahLst/>
            <a:cxnLst>
              <a:cxn ang="T12">
                <a:pos x="T0" y="T1"/>
              </a:cxn>
              <a:cxn ang="T13">
                <a:pos x="T2" y="T3"/>
              </a:cxn>
              <a:cxn ang="T14">
                <a:pos x="T4" y="T5"/>
              </a:cxn>
              <a:cxn ang="T15">
                <a:pos x="T6" y="T7"/>
              </a:cxn>
              <a:cxn ang="T16">
                <a:pos x="T8" y="T9"/>
              </a:cxn>
              <a:cxn ang="T17">
                <a:pos x="T10" y="T11"/>
              </a:cxn>
            </a:cxnLst>
            <a:rect l="T18" t="T19" r="T20" b="T21"/>
            <a:pathLst>
              <a:path w="5968" h="2969">
                <a:moveTo>
                  <a:pt x="0" y="2969"/>
                </a:moveTo>
                <a:lnTo>
                  <a:pt x="2958" y="0"/>
                </a:lnTo>
                <a:lnTo>
                  <a:pt x="5968" y="1"/>
                </a:lnTo>
                <a:lnTo>
                  <a:pt x="5968" y="617"/>
                </a:lnTo>
                <a:lnTo>
                  <a:pt x="2936" y="617"/>
                </a:lnTo>
                <a:lnTo>
                  <a:pt x="0" y="2969"/>
                </a:lnTo>
                <a:close/>
              </a:path>
            </a:pathLst>
          </a:custGeom>
          <a:solidFill>
            <a:srgbClr val="DE9ABC"/>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26628" name="Freeform 5"/>
          <p:cNvSpPr>
            <a:spLocks/>
          </p:cNvSpPr>
          <p:nvPr/>
        </p:nvSpPr>
        <p:spPr bwMode="auto">
          <a:xfrm>
            <a:off x="257175" y="2971800"/>
            <a:ext cx="8745538" cy="3765550"/>
          </a:xfrm>
          <a:custGeom>
            <a:avLst/>
            <a:gdLst>
              <a:gd name="T0" fmla="*/ 0 w 5968"/>
              <a:gd name="T1" fmla="*/ 2147483647 h 2372"/>
              <a:gd name="T2" fmla="*/ 2147483647 w 5968"/>
              <a:gd name="T3" fmla="*/ 0 h 2372"/>
              <a:gd name="T4" fmla="*/ 2147483647 w 5968"/>
              <a:gd name="T5" fmla="*/ 0 h 2372"/>
              <a:gd name="T6" fmla="*/ 2147483647 w 5968"/>
              <a:gd name="T7" fmla="*/ 2147483647 h 2372"/>
              <a:gd name="T8" fmla="*/ 2147483647 w 5968"/>
              <a:gd name="T9" fmla="*/ 2147483647 h 2372"/>
              <a:gd name="T10" fmla="*/ 2147483647 w 5968"/>
              <a:gd name="T11" fmla="*/ 2147483647 h 2372"/>
              <a:gd name="T12" fmla="*/ 0 w 5968"/>
              <a:gd name="T13" fmla="*/ 2147483647 h 2372"/>
              <a:gd name="T14" fmla="*/ 0 60000 65536"/>
              <a:gd name="T15" fmla="*/ 0 60000 65536"/>
              <a:gd name="T16" fmla="*/ 0 60000 65536"/>
              <a:gd name="T17" fmla="*/ 0 60000 65536"/>
              <a:gd name="T18" fmla="*/ 0 60000 65536"/>
              <a:gd name="T19" fmla="*/ 0 60000 65536"/>
              <a:gd name="T20" fmla="*/ 0 60000 65536"/>
              <a:gd name="T21" fmla="*/ 0 w 5968"/>
              <a:gd name="T22" fmla="*/ 0 h 2372"/>
              <a:gd name="T23" fmla="*/ 5968 w 5968"/>
              <a:gd name="T24" fmla="*/ 2372 h 23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68" h="2372">
                <a:moveTo>
                  <a:pt x="0" y="2372"/>
                </a:moveTo>
                <a:lnTo>
                  <a:pt x="2936" y="0"/>
                </a:lnTo>
                <a:lnTo>
                  <a:pt x="5968" y="0"/>
                </a:lnTo>
                <a:lnTo>
                  <a:pt x="5960" y="768"/>
                </a:lnTo>
                <a:lnTo>
                  <a:pt x="5936" y="792"/>
                </a:lnTo>
                <a:lnTo>
                  <a:pt x="2992" y="816"/>
                </a:lnTo>
                <a:lnTo>
                  <a:pt x="0" y="2372"/>
                </a:lnTo>
                <a:close/>
              </a:path>
            </a:pathLst>
          </a:custGeom>
          <a:solidFill>
            <a:srgbClr val="D47AA7"/>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26629" name="Freeform 6"/>
          <p:cNvSpPr>
            <a:spLocks/>
          </p:cNvSpPr>
          <p:nvPr/>
        </p:nvSpPr>
        <p:spPr bwMode="auto">
          <a:xfrm>
            <a:off x="257175" y="3860800"/>
            <a:ext cx="8745538" cy="2882900"/>
          </a:xfrm>
          <a:custGeom>
            <a:avLst/>
            <a:gdLst>
              <a:gd name="T0" fmla="*/ 0 w 5968"/>
              <a:gd name="T1" fmla="*/ 2147483647 h 1768"/>
              <a:gd name="T2" fmla="*/ 2147483647 w 5968"/>
              <a:gd name="T3" fmla="*/ 0 h 1768"/>
              <a:gd name="T4" fmla="*/ 2147483647 w 5968"/>
              <a:gd name="T5" fmla="*/ 0 h 1768"/>
              <a:gd name="T6" fmla="*/ 2147483647 w 5968"/>
              <a:gd name="T7" fmla="*/ 2147483647 h 1768"/>
              <a:gd name="T8" fmla="*/ 2147483647 w 5968"/>
              <a:gd name="T9" fmla="*/ 2147483647 h 1768"/>
              <a:gd name="T10" fmla="*/ 0 w 5968"/>
              <a:gd name="T11" fmla="*/ 2147483647 h 1768"/>
              <a:gd name="T12" fmla="*/ 0 60000 65536"/>
              <a:gd name="T13" fmla="*/ 0 60000 65536"/>
              <a:gd name="T14" fmla="*/ 0 60000 65536"/>
              <a:gd name="T15" fmla="*/ 0 60000 65536"/>
              <a:gd name="T16" fmla="*/ 0 60000 65536"/>
              <a:gd name="T17" fmla="*/ 0 60000 65536"/>
              <a:gd name="T18" fmla="*/ 0 w 5968"/>
              <a:gd name="T19" fmla="*/ 0 h 1768"/>
              <a:gd name="T20" fmla="*/ 5968 w 5968"/>
              <a:gd name="T21" fmla="*/ 1768 h 1768"/>
            </a:gdLst>
            <a:ahLst/>
            <a:cxnLst>
              <a:cxn ang="T12">
                <a:pos x="T0" y="T1"/>
              </a:cxn>
              <a:cxn ang="T13">
                <a:pos x="T2" y="T3"/>
              </a:cxn>
              <a:cxn ang="T14">
                <a:pos x="T4" y="T5"/>
              </a:cxn>
              <a:cxn ang="T15">
                <a:pos x="T6" y="T7"/>
              </a:cxn>
              <a:cxn ang="T16">
                <a:pos x="T8" y="T9"/>
              </a:cxn>
              <a:cxn ang="T17">
                <a:pos x="T10" y="T11"/>
              </a:cxn>
            </a:cxnLst>
            <a:rect l="T18" t="T19" r="T20" b="T21"/>
            <a:pathLst>
              <a:path w="5968" h="1768">
                <a:moveTo>
                  <a:pt x="0" y="1768"/>
                </a:moveTo>
                <a:lnTo>
                  <a:pt x="2944" y="0"/>
                </a:lnTo>
                <a:lnTo>
                  <a:pt x="5968" y="0"/>
                </a:lnTo>
                <a:lnTo>
                  <a:pt x="5952" y="952"/>
                </a:lnTo>
                <a:lnTo>
                  <a:pt x="2944" y="944"/>
                </a:lnTo>
                <a:lnTo>
                  <a:pt x="0" y="1768"/>
                </a:lnTo>
                <a:close/>
              </a:path>
            </a:pathLst>
          </a:custGeom>
          <a:solidFill>
            <a:srgbClr val="C95B92"/>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26630" name="AutoShape 33"/>
          <p:cNvSpPr>
            <a:spLocks noChangeArrowheads="1"/>
          </p:cNvSpPr>
          <p:nvPr/>
        </p:nvSpPr>
        <p:spPr bwMode="auto">
          <a:xfrm>
            <a:off x="0" y="0"/>
            <a:ext cx="3384550" cy="1152525"/>
          </a:xfrm>
          <a:prstGeom prst="foldedCorner">
            <a:avLst>
              <a:gd name="adj" fmla="val 12500"/>
            </a:avLst>
          </a:prstGeom>
          <a:solidFill>
            <a:srgbClr val="C95B92"/>
          </a:solidFill>
          <a:ln>
            <a:noFill/>
          </a:ln>
          <a:extLst>
            <a:ext uri="{91240B29-F687-4F45-9708-019B960494DF}">
              <a14:hiddenLine xmlns:a14="http://schemas.microsoft.com/office/drawing/2010/main" w="222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3200" dirty="0">
                <a:solidFill>
                  <a:schemeClr val="bg1"/>
                </a:solidFill>
              </a:rPr>
              <a:t>Après des études d’histoire</a:t>
            </a:r>
          </a:p>
        </p:txBody>
      </p:sp>
      <p:sp>
        <p:nvSpPr>
          <p:cNvPr id="26631" name="Freeform 21"/>
          <p:cNvSpPr>
            <a:spLocks/>
          </p:cNvSpPr>
          <p:nvPr/>
        </p:nvSpPr>
        <p:spPr bwMode="auto">
          <a:xfrm>
            <a:off x="250825" y="4724400"/>
            <a:ext cx="8745538" cy="2017713"/>
          </a:xfrm>
          <a:custGeom>
            <a:avLst/>
            <a:gdLst>
              <a:gd name="T0" fmla="*/ 0 w 5968"/>
              <a:gd name="T1" fmla="*/ 2147483647 h 1768"/>
              <a:gd name="T2" fmla="*/ 2147483647 w 5968"/>
              <a:gd name="T3" fmla="*/ 0 h 1768"/>
              <a:gd name="T4" fmla="*/ 2147483647 w 5968"/>
              <a:gd name="T5" fmla="*/ 0 h 1768"/>
              <a:gd name="T6" fmla="*/ 2147483647 w 5968"/>
              <a:gd name="T7" fmla="*/ 2147483647 h 1768"/>
              <a:gd name="T8" fmla="*/ 2147483647 w 5968"/>
              <a:gd name="T9" fmla="*/ 2147483647 h 1768"/>
              <a:gd name="T10" fmla="*/ 0 w 5968"/>
              <a:gd name="T11" fmla="*/ 2147483647 h 1768"/>
              <a:gd name="T12" fmla="*/ 0 60000 65536"/>
              <a:gd name="T13" fmla="*/ 0 60000 65536"/>
              <a:gd name="T14" fmla="*/ 0 60000 65536"/>
              <a:gd name="T15" fmla="*/ 0 60000 65536"/>
              <a:gd name="T16" fmla="*/ 0 60000 65536"/>
              <a:gd name="T17" fmla="*/ 0 60000 65536"/>
              <a:gd name="T18" fmla="*/ 0 w 5968"/>
              <a:gd name="T19" fmla="*/ 0 h 1768"/>
              <a:gd name="T20" fmla="*/ 5968 w 5968"/>
              <a:gd name="T21" fmla="*/ 1768 h 1768"/>
            </a:gdLst>
            <a:ahLst/>
            <a:cxnLst>
              <a:cxn ang="T12">
                <a:pos x="T0" y="T1"/>
              </a:cxn>
              <a:cxn ang="T13">
                <a:pos x="T2" y="T3"/>
              </a:cxn>
              <a:cxn ang="T14">
                <a:pos x="T4" y="T5"/>
              </a:cxn>
              <a:cxn ang="T15">
                <a:pos x="T6" y="T7"/>
              </a:cxn>
              <a:cxn ang="T16">
                <a:pos x="T8" y="T9"/>
              </a:cxn>
              <a:cxn ang="T17">
                <a:pos x="T10" y="T11"/>
              </a:cxn>
            </a:cxnLst>
            <a:rect l="T18" t="T19" r="T20" b="T21"/>
            <a:pathLst>
              <a:path w="5968" h="1768">
                <a:moveTo>
                  <a:pt x="0" y="1768"/>
                </a:moveTo>
                <a:lnTo>
                  <a:pt x="2944" y="0"/>
                </a:lnTo>
                <a:lnTo>
                  <a:pt x="5968" y="0"/>
                </a:lnTo>
                <a:lnTo>
                  <a:pt x="5952" y="952"/>
                </a:lnTo>
                <a:lnTo>
                  <a:pt x="2944" y="944"/>
                </a:lnTo>
                <a:lnTo>
                  <a:pt x="0" y="1768"/>
                </a:lnTo>
                <a:close/>
              </a:path>
            </a:pathLst>
          </a:custGeom>
          <a:solidFill>
            <a:srgbClr val="B93D7B"/>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26632" name="Freeform 23"/>
          <p:cNvSpPr>
            <a:spLocks/>
          </p:cNvSpPr>
          <p:nvPr/>
        </p:nvSpPr>
        <p:spPr bwMode="auto">
          <a:xfrm>
            <a:off x="254000" y="5661025"/>
            <a:ext cx="8726488" cy="1079500"/>
          </a:xfrm>
          <a:custGeom>
            <a:avLst/>
            <a:gdLst>
              <a:gd name="T0" fmla="*/ 0 w 5955"/>
              <a:gd name="T1" fmla="*/ 2147483647 h 822"/>
              <a:gd name="T2" fmla="*/ 2147483647 w 5955"/>
              <a:gd name="T3" fmla="*/ 0 h 822"/>
              <a:gd name="T4" fmla="*/ 2147483647 w 5955"/>
              <a:gd name="T5" fmla="*/ 0 h 822"/>
              <a:gd name="T6" fmla="*/ 2147483647 w 5955"/>
              <a:gd name="T7" fmla="*/ 2147483647 h 822"/>
              <a:gd name="T8" fmla="*/ 2147483647 w 5955"/>
              <a:gd name="T9" fmla="*/ 2147483647 h 822"/>
              <a:gd name="T10" fmla="*/ 0 w 5955"/>
              <a:gd name="T11" fmla="*/ 2147483647 h 822"/>
              <a:gd name="T12" fmla="*/ 0 60000 65536"/>
              <a:gd name="T13" fmla="*/ 0 60000 65536"/>
              <a:gd name="T14" fmla="*/ 0 60000 65536"/>
              <a:gd name="T15" fmla="*/ 0 60000 65536"/>
              <a:gd name="T16" fmla="*/ 0 60000 65536"/>
              <a:gd name="T17" fmla="*/ 0 60000 65536"/>
              <a:gd name="T18" fmla="*/ 0 w 5955"/>
              <a:gd name="T19" fmla="*/ 0 h 822"/>
              <a:gd name="T20" fmla="*/ 5955 w 5955"/>
              <a:gd name="T21" fmla="*/ 822 h 822"/>
            </a:gdLst>
            <a:ahLst/>
            <a:cxnLst>
              <a:cxn ang="T12">
                <a:pos x="T0" y="T1"/>
              </a:cxn>
              <a:cxn ang="T13">
                <a:pos x="T2" y="T3"/>
              </a:cxn>
              <a:cxn ang="T14">
                <a:pos x="T4" y="T5"/>
              </a:cxn>
              <a:cxn ang="T15">
                <a:pos x="T6" y="T7"/>
              </a:cxn>
              <a:cxn ang="T16">
                <a:pos x="T8" y="T9"/>
              </a:cxn>
              <a:cxn ang="T17">
                <a:pos x="T10" y="T11"/>
              </a:cxn>
            </a:cxnLst>
            <a:rect l="T18" t="T19" r="T20" b="T21"/>
            <a:pathLst>
              <a:path w="5955" h="822">
                <a:moveTo>
                  <a:pt x="0" y="822"/>
                </a:moveTo>
                <a:lnTo>
                  <a:pt x="2947" y="0"/>
                </a:lnTo>
                <a:lnTo>
                  <a:pt x="5947" y="0"/>
                </a:lnTo>
                <a:lnTo>
                  <a:pt x="5955" y="800"/>
                </a:lnTo>
                <a:lnTo>
                  <a:pt x="2955" y="808"/>
                </a:lnTo>
                <a:lnTo>
                  <a:pt x="0" y="822"/>
                </a:lnTo>
                <a:close/>
              </a:path>
            </a:pathLst>
          </a:custGeom>
          <a:solidFill>
            <a:srgbClr val="993366"/>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26633" name="Text Box 24">
            <a:hlinkClick r:id="rId3" action="ppaction://hlinksldjump"/>
          </p:cNvPr>
          <p:cNvSpPr txBox="1">
            <a:spLocks noChangeArrowheads="1"/>
          </p:cNvSpPr>
          <p:nvPr/>
        </p:nvSpPr>
        <p:spPr bwMode="auto">
          <a:xfrm rot="-271214">
            <a:off x="1547813" y="6237288"/>
            <a:ext cx="29924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fr-FR" altLang="fr-FR" sz="2000" dirty="0">
                <a:solidFill>
                  <a:schemeClr val="bg1"/>
                </a:solidFill>
              </a:rPr>
              <a:t>enseignement-recherche</a:t>
            </a:r>
          </a:p>
        </p:txBody>
      </p:sp>
      <p:sp>
        <p:nvSpPr>
          <p:cNvPr id="26634" name="Text Box 25"/>
          <p:cNvSpPr txBox="1">
            <a:spLocks noChangeArrowheads="1"/>
          </p:cNvSpPr>
          <p:nvPr/>
        </p:nvSpPr>
        <p:spPr bwMode="auto">
          <a:xfrm>
            <a:off x="4572000" y="5661025"/>
            <a:ext cx="133508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SzPct val="75000"/>
              <a:buFont typeface="Wingdings" pitchFamily="2" charset="2"/>
              <a:buNone/>
            </a:pPr>
            <a:r>
              <a:rPr lang="fr-FR" altLang="fr-FR" sz="1200" u="sng" dirty="0">
                <a:solidFill>
                  <a:schemeClr val="bg1"/>
                </a:solidFill>
              </a:rPr>
              <a:t>Enseignement</a:t>
            </a:r>
          </a:p>
          <a:p>
            <a:pPr>
              <a:buSzPct val="75000"/>
              <a:buFont typeface="Wingdings" pitchFamily="2" charset="2"/>
              <a:buNone/>
            </a:pPr>
            <a:r>
              <a:rPr lang="fr-FR" altLang="fr-FR" sz="1200" dirty="0">
                <a:solidFill>
                  <a:schemeClr val="bg1"/>
                </a:solidFill>
              </a:rPr>
              <a:t>école</a:t>
            </a:r>
          </a:p>
          <a:p>
            <a:pPr>
              <a:buSzPct val="75000"/>
              <a:buFont typeface="Wingdings" pitchFamily="2" charset="2"/>
              <a:buNone/>
            </a:pPr>
            <a:r>
              <a:rPr lang="fr-FR" altLang="fr-FR" sz="1200" dirty="0">
                <a:solidFill>
                  <a:schemeClr val="bg1"/>
                </a:solidFill>
              </a:rPr>
              <a:t>collège</a:t>
            </a:r>
          </a:p>
          <a:p>
            <a:pPr>
              <a:buSzPct val="75000"/>
              <a:buFont typeface="Wingdings" pitchFamily="2" charset="2"/>
              <a:buNone/>
            </a:pPr>
            <a:r>
              <a:rPr lang="fr-FR" altLang="fr-FR" sz="1200" dirty="0">
                <a:solidFill>
                  <a:schemeClr val="bg1"/>
                </a:solidFill>
              </a:rPr>
              <a:t>lycée </a:t>
            </a:r>
          </a:p>
          <a:p>
            <a:pPr>
              <a:buSzPct val="75000"/>
              <a:buFont typeface="Wingdings" pitchFamily="2" charset="2"/>
              <a:buNone/>
            </a:pPr>
            <a:r>
              <a:rPr lang="fr-FR" altLang="fr-FR" sz="1200" dirty="0">
                <a:solidFill>
                  <a:schemeClr val="bg1"/>
                </a:solidFill>
              </a:rPr>
              <a:t>supérieur</a:t>
            </a:r>
          </a:p>
        </p:txBody>
      </p:sp>
      <p:sp>
        <p:nvSpPr>
          <p:cNvPr id="26635" name="Text Box 26"/>
          <p:cNvSpPr txBox="1">
            <a:spLocks noChangeArrowheads="1"/>
          </p:cNvSpPr>
          <p:nvPr/>
        </p:nvSpPr>
        <p:spPr bwMode="auto">
          <a:xfrm>
            <a:off x="5907088" y="5661025"/>
            <a:ext cx="302101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SzPct val="75000"/>
              <a:buFont typeface="Wingdings" pitchFamily="2" charset="2"/>
              <a:buNone/>
            </a:pPr>
            <a:r>
              <a:rPr lang="fr-FR" altLang="fr-FR" sz="1200" u="sng" dirty="0">
                <a:solidFill>
                  <a:schemeClr val="bg1"/>
                </a:solidFill>
              </a:rPr>
              <a:t>Recherche fondamentale </a:t>
            </a:r>
          </a:p>
          <a:p>
            <a:pPr>
              <a:buSzPct val="75000"/>
              <a:buFont typeface="Wingdings" pitchFamily="2" charset="2"/>
              <a:buNone/>
            </a:pPr>
            <a:r>
              <a:rPr lang="fr-FR" altLang="fr-FR" sz="1200" u="sng" dirty="0">
                <a:solidFill>
                  <a:schemeClr val="bg1"/>
                </a:solidFill>
              </a:rPr>
              <a:t>et appliquée</a:t>
            </a:r>
          </a:p>
          <a:p>
            <a:pPr>
              <a:buSzPct val="75000"/>
              <a:buFont typeface="Wingdings" pitchFamily="2" charset="2"/>
              <a:buNone/>
            </a:pPr>
            <a:r>
              <a:rPr lang="fr-FR" altLang="fr-FR" sz="1200" dirty="0">
                <a:solidFill>
                  <a:schemeClr val="bg1"/>
                </a:solidFill>
              </a:rPr>
              <a:t>universités</a:t>
            </a:r>
          </a:p>
          <a:p>
            <a:pPr>
              <a:buSzPct val="75000"/>
              <a:buFont typeface="Wingdings" pitchFamily="2" charset="2"/>
              <a:buNone/>
            </a:pPr>
            <a:r>
              <a:rPr lang="fr-FR" altLang="fr-FR" sz="1200" dirty="0">
                <a:solidFill>
                  <a:schemeClr val="bg1"/>
                </a:solidFill>
              </a:rPr>
              <a:t>organismes de recherche publique</a:t>
            </a:r>
          </a:p>
          <a:p>
            <a:pPr>
              <a:buSzPct val="75000"/>
              <a:buFont typeface="Wingdings" pitchFamily="2" charset="2"/>
              <a:buNone/>
            </a:pPr>
            <a:r>
              <a:rPr lang="fr-FR" altLang="fr-FR" sz="1200" dirty="0">
                <a:solidFill>
                  <a:schemeClr val="bg1"/>
                </a:solidFill>
              </a:rPr>
              <a:t>entreprises et organismes privés</a:t>
            </a:r>
          </a:p>
        </p:txBody>
      </p:sp>
      <p:sp>
        <p:nvSpPr>
          <p:cNvPr id="26636" name="Text Box 27">
            <a:hlinkClick r:id="rId4" action="ppaction://hlinksldjump"/>
          </p:cNvPr>
          <p:cNvSpPr txBox="1">
            <a:spLocks noChangeArrowheads="1"/>
          </p:cNvSpPr>
          <p:nvPr/>
        </p:nvSpPr>
        <p:spPr bwMode="auto">
          <a:xfrm rot="-1217109">
            <a:off x="2051050" y="5516563"/>
            <a:ext cx="24828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70000"/>
              </a:lnSpc>
            </a:pPr>
            <a:r>
              <a:rPr lang="fr-FR" altLang="fr-FR" sz="2000" dirty="0">
                <a:solidFill>
                  <a:schemeClr val="bg1"/>
                </a:solidFill>
              </a:rPr>
              <a:t>culture et patrimoine</a:t>
            </a:r>
          </a:p>
        </p:txBody>
      </p:sp>
      <p:sp>
        <p:nvSpPr>
          <p:cNvPr id="26637" name="Text Box 12"/>
          <p:cNvSpPr txBox="1">
            <a:spLocks noChangeArrowheads="1"/>
          </p:cNvSpPr>
          <p:nvPr/>
        </p:nvSpPr>
        <p:spPr bwMode="auto">
          <a:xfrm>
            <a:off x="4572000" y="1104900"/>
            <a:ext cx="2243138" cy="75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0000"/>
              </a:lnSpc>
              <a:buSzPct val="75000"/>
              <a:buFont typeface="Wingdings" pitchFamily="2" charset="2"/>
              <a:buNone/>
            </a:pPr>
            <a:r>
              <a:rPr lang="fr-FR" altLang="fr-FR" sz="1200" dirty="0"/>
              <a:t>conservateur de bibliothèque</a:t>
            </a:r>
          </a:p>
          <a:p>
            <a:pPr>
              <a:lnSpc>
                <a:spcPct val="90000"/>
              </a:lnSpc>
              <a:buSzPct val="75000"/>
              <a:buFont typeface="Wingdings" pitchFamily="2" charset="2"/>
              <a:buNone/>
            </a:pPr>
            <a:r>
              <a:rPr lang="fr-FR" altLang="fr-FR" sz="1200" dirty="0"/>
              <a:t>bibliothécaire</a:t>
            </a:r>
          </a:p>
          <a:p>
            <a:pPr>
              <a:lnSpc>
                <a:spcPct val="90000"/>
              </a:lnSpc>
              <a:buSzPct val="75000"/>
              <a:buFont typeface="Wingdings" pitchFamily="2" charset="2"/>
              <a:buNone/>
            </a:pPr>
            <a:r>
              <a:rPr lang="fr-FR" altLang="fr-FR" sz="1200" dirty="0"/>
              <a:t>documentaliste</a:t>
            </a:r>
          </a:p>
          <a:p>
            <a:pPr>
              <a:lnSpc>
                <a:spcPct val="90000"/>
              </a:lnSpc>
              <a:buSzPct val="75000"/>
              <a:buFont typeface="Wingdings" pitchFamily="2" charset="2"/>
              <a:buNone/>
            </a:pPr>
            <a:r>
              <a:rPr lang="fr-FR" altLang="fr-FR" sz="1200" dirty="0"/>
              <a:t>éditeur, libraire</a:t>
            </a:r>
          </a:p>
        </p:txBody>
      </p:sp>
      <p:sp>
        <p:nvSpPr>
          <p:cNvPr id="26638" name="Text Box 13"/>
          <p:cNvSpPr txBox="1">
            <a:spLocks noChangeArrowheads="1"/>
          </p:cNvSpPr>
          <p:nvPr/>
        </p:nvSpPr>
        <p:spPr bwMode="auto">
          <a:xfrm>
            <a:off x="4576763" y="2051050"/>
            <a:ext cx="250825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5000"/>
              </a:lnSpc>
              <a:buSzPct val="75000"/>
              <a:buFont typeface="Wingdings" pitchFamily="2" charset="2"/>
              <a:buNone/>
            </a:pPr>
            <a:r>
              <a:rPr lang="fr-FR" altLang="fr-FR" sz="1200" dirty="0"/>
              <a:t>développement touristique</a:t>
            </a:r>
          </a:p>
          <a:p>
            <a:pPr>
              <a:lnSpc>
                <a:spcPct val="95000"/>
              </a:lnSpc>
              <a:buSzPct val="75000"/>
              <a:buFont typeface="Wingdings" pitchFamily="2" charset="2"/>
              <a:buNone/>
            </a:pPr>
            <a:r>
              <a:rPr lang="fr-FR" altLang="fr-FR" sz="1200" dirty="0"/>
              <a:t>gestion hôtelière</a:t>
            </a:r>
          </a:p>
          <a:p>
            <a:pPr>
              <a:lnSpc>
                <a:spcPct val="95000"/>
              </a:lnSpc>
              <a:buSzPct val="75000"/>
              <a:buFont typeface="Wingdings" pitchFamily="2" charset="2"/>
              <a:buNone/>
            </a:pPr>
            <a:r>
              <a:rPr lang="fr-FR" altLang="fr-FR" sz="1200" dirty="0"/>
              <a:t>responsable d’agence de voyages</a:t>
            </a:r>
          </a:p>
          <a:p>
            <a:pPr>
              <a:lnSpc>
                <a:spcPct val="95000"/>
              </a:lnSpc>
              <a:buSzPct val="75000"/>
              <a:buFont typeface="Wingdings" pitchFamily="2" charset="2"/>
              <a:buNone/>
            </a:pPr>
            <a:r>
              <a:rPr lang="fr-FR" altLang="fr-FR" sz="1200" dirty="0"/>
              <a:t>directeur d’office du tourisme</a:t>
            </a:r>
          </a:p>
          <a:p>
            <a:pPr>
              <a:lnSpc>
                <a:spcPct val="95000"/>
              </a:lnSpc>
              <a:buSzPct val="75000"/>
              <a:buFont typeface="Wingdings" pitchFamily="2" charset="2"/>
              <a:buNone/>
            </a:pPr>
            <a:r>
              <a:rPr lang="fr-FR" altLang="fr-FR" sz="1200" dirty="0"/>
              <a:t>forfaitiste / billettiste</a:t>
            </a:r>
          </a:p>
          <a:p>
            <a:pPr>
              <a:lnSpc>
                <a:spcPct val="95000"/>
              </a:lnSpc>
              <a:buSzPct val="75000"/>
              <a:buFont typeface="Wingdings" pitchFamily="2" charset="2"/>
              <a:buNone/>
            </a:pPr>
            <a:endParaRPr lang="fr-FR" altLang="fr-FR" sz="1200" dirty="0"/>
          </a:p>
        </p:txBody>
      </p:sp>
      <p:sp>
        <p:nvSpPr>
          <p:cNvPr id="26639" name="Text Box 14"/>
          <p:cNvSpPr txBox="1">
            <a:spLocks noChangeArrowheads="1"/>
          </p:cNvSpPr>
          <p:nvPr/>
        </p:nvSpPr>
        <p:spPr bwMode="auto">
          <a:xfrm>
            <a:off x="4572000" y="2997200"/>
            <a:ext cx="2087563"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5000"/>
              </a:lnSpc>
              <a:buSzPct val="75000"/>
              <a:buFont typeface="Wingdings" pitchFamily="2" charset="2"/>
              <a:buNone/>
            </a:pPr>
            <a:r>
              <a:rPr lang="fr-FR" altLang="fr-FR" sz="1200" dirty="0"/>
              <a:t>chef de publicité</a:t>
            </a:r>
          </a:p>
          <a:p>
            <a:pPr>
              <a:lnSpc>
                <a:spcPct val="95000"/>
              </a:lnSpc>
              <a:buSzPct val="75000"/>
              <a:buFont typeface="Wingdings" pitchFamily="2" charset="2"/>
              <a:buNone/>
            </a:pPr>
            <a:r>
              <a:rPr lang="fr-FR" altLang="fr-FR" sz="1200" dirty="0"/>
              <a:t>concepteur-rédacteur</a:t>
            </a:r>
          </a:p>
          <a:p>
            <a:pPr>
              <a:lnSpc>
                <a:spcPct val="95000"/>
              </a:lnSpc>
              <a:buSzPct val="75000"/>
              <a:buFont typeface="Wingdings" pitchFamily="2" charset="2"/>
              <a:buNone/>
            </a:pPr>
            <a:r>
              <a:rPr lang="fr-FR" altLang="fr-FR" sz="1200" dirty="0"/>
              <a:t>concepteur multimédia</a:t>
            </a:r>
          </a:p>
          <a:p>
            <a:pPr>
              <a:lnSpc>
                <a:spcPct val="95000"/>
              </a:lnSpc>
              <a:buSzPct val="75000"/>
              <a:buFont typeface="Wingdings" pitchFamily="2" charset="2"/>
              <a:buNone/>
            </a:pPr>
            <a:r>
              <a:rPr lang="fr-FR" altLang="fr-FR" sz="1200" dirty="0"/>
              <a:t>pigiste</a:t>
            </a:r>
          </a:p>
        </p:txBody>
      </p:sp>
      <p:sp>
        <p:nvSpPr>
          <p:cNvPr id="26640" name="Text Box 16"/>
          <p:cNvSpPr txBox="1">
            <a:spLocks noChangeArrowheads="1"/>
          </p:cNvSpPr>
          <p:nvPr/>
        </p:nvSpPr>
        <p:spPr bwMode="auto">
          <a:xfrm>
            <a:off x="4572000" y="4000500"/>
            <a:ext cx="3960813"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75000"/>
              </a:lnSpc>
              <a:buSzPct val="75000"/>
              <a:buFont typeface="Wingdings" pitchFamily="2" charset="2"/>
              <a:buNone/>
            </a:pPr>
            <a:r>
              <a:rPr lang="fr-FR" altLang="fr-FR" sz="1200" dirty="0">
                <a:solidFill>
                  <a:schemeClr val="bg1"/>
                </a:solidFill>
              </a:rPr>
              <a:t>animateur socioculturel</a:t>
            </a:r>
          </a:p>
          <a:p>
            <a:pPr>
              <a:lnSpc>
                <a:spcPct val="75000"/>
              </a:lnSpc>
              <a:buSzPct val="75000"/>
              <a:buFont typeface="Wingdings" pitchFamily="2" charset="2"/>
              <a:buNone/>
            </a:pPr>
            <a:r>
              <a:rPr lang="fr-FR" altLang="fr-FR" sz="1200" dirty="0">
                <a:solidFill>
                  <a:schemeClr val="bg1"/>
                </a:solidFill>
              </a:rPr>
              <a:t>conseiller en emploi et insertion professionnelle</a:t>
            </a:r>
          </a:p>
          <a:p>
            <a:pPr>
              <a:lnSpc>
                <a:spcPct val="75000"/>
              </a:lnSpc>
              <a:buSzPct val="75000"/>
              <a:buFont typeface="Wingdings" pitchFamily="2" charset="2"/>
              <a:buNone/>
            </a:pPr>
            <a:r>
              <a:rPr lang="fr-FR" altLang="fr-FR" sz="1200" dirty="0">
                <a:solidFill>
                  <a:schemeClr val="bg1"/>
                </a:solidFill>
              </a:rPr>
              <a:t>coordinateur de mission locale</a:t>
            </a:r>
          </a:p>
        </p:txBody>
      </p:sp>
      <p:sp>
        <p:nvSpPr>
          <p:cNvPr id="26641" name="Text Box 18"/>
          <p:cNvSpPr txBox="1">
            <a:spLocks noChangeArrowheads="1"/>
          </p:cNvSpPr>
          <p:nvPr/>
        </p:nvSpPr>
        <p:spPr bwMode="auto">
          <a:xfrm>
            <a:off x="6815138" y="1079500"/>
            <a:ext cx="2030412"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0000"/>
              </a:lnSpc>
              <a:buSzPct val="75000"/>
              <a:buFont typeface="Wingdings" pitchFamily="2" charset="2"/>
              <a:buNone/>
            </a:pPr>
            <a:r>
              <a:rPr lang="fr-FR" altLang="fr-FR" sz="1200" dirty="0"/>
              <a:t>secrétaire d’édition</a:t>
            </a:r>
          </a:p>
          <a:p>
            <a:pPr>
              <a:lnSpc>
                <a:spcPct val="90000"/>
              </a:lnSpc>
              <a:buSzPct val="75000"/>
              <a:buFont typeface="Wingdings" pitchFamily="2" charset="2"/>
              <a:buNone/>
            </a:pPr>
            <a:r>
              <a:rPr lang="fr-FR" altLang="fr-FR" sz="1200" dirty="0"/>
              <a:t>documentaliste multimédia</a:t>
            </a:r>
          </a:p>
        </p:txBody>
      </p:sp>
      <p:sp>
        <p:nvSpPr>
          <p:cNvPr id="26642" name="Rectangle 19"/>
          <p:cNvSpPr>
            <a:spLocks noChangeArrowheads="1"/>
          </p:cNvSpPr>
          <p:nvPr/>
        </p:nvSpPr>
        <p:spPr bwMode="auto">
          <a:xfrm>
            <a:off x="7186613" y="2051050"/>
            <a:ext cx="1800225"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0000"/>
              </a:lnSpc>
              <a:buSzPct val="75000"/>
              <a:buFont typeface="Wingdings" pitchFamily="2" charset="2"/>
              <a:buNone/>
            </a:pPr>
            <a:r>
              <a:rPr lang="fr-FR" altLang="fr-FR" sz="1200" dirty="0"/>
              <a:t>chef de produit </a:t>
            </a:r>
          </a:p>
          <a:p>
            <a:pPr>
              <a:lnSpc>
                <a:spcPct val="90000"/>
              </a:lnSpc>
              <a:buSzPct val="75000"/>
              <a:buFont typeface="Wingdings" pitchFamily="2" charset="2"/>
              <a:buNone/>
            </a:pPr>
            <a:r>
              <a:rPr lang="fr-FR" altLang="fr-FR" sz="1200" dirty="0"/>
              <a:t>agent de comptoir</a:t>
            </a:r>
          </a:p>
        </p:txBody>
      </p:sp>
      <p:sp>
        <p:nvSpPr>
          <p:cNvPr id="26643" name="Text Box 20"/>
          <p:cNvSpPr txBox="1">
            <a:spLocks noChangeArrowheads="1"/>
          </p:cNvSpPr>
          <p:nvPr/>
        </p:nvSpPr>
        <p:spPr bwMode="auto">
          <a:xfrm>
            <a:off x="6659563" y="2997200"/>
            <a:ext cx="2336800"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5000"/>
              </a:lnSpc>
              <a:buSzPct val="75000"/>
              <a:buFont typeface="Wingdings" pitchFamily="2" charset="2"/>
              <a:buNone/>
            </a:pPr>
            <a:r>
              <a:rPr lang="fr-FR" altLang="fr-FR" sz="1200" dirty="0"/>
              <a:t>rédacteur en chef</a:t>
            </a:r>
          </a:p>
          <a:p>
            <a:pPr>
              <a:lnSpc>
                <a:spcPct val="95000"/>
              </a:lnSpc>
              <a:buSzPct val="75000"/>
              <a:buFont typeface="Wingdings" pitchFamily="2" charset="2"/>
              <a:buNone/>
            </a:pPr>
            <a:r>
              <a:rPr lang="fr-FR" altLang="fr-FR" sz="1200" dirty="0"/>
              <a:t>secrétaire de rédaction</a:t>
            </a:r>
          </a:p>
          <a:p>
            <a:pPr>
              <a:lnSpc>
                <a:spcPct val="95000"/>
              </a:lnSpc>
              <a:buSzPct val="75000"/>
              <a:buFont typeface="Wingdings" pitchFamily="2" charset="2"/>
              <a:buNone/>
            </a:pPr>
            <a:r>
              <a:rPr lang="fr-FR" altLang="fr-FR" sz="1200" dirty="0"/>
              <a:t>attaché de presse</a:t>
            </a:r>
          </a:p>
          <a:p>
            <a:pPr>
              <a:lnSpc>
                <a:spcPct val="95000"/>
              </a:lnSpc>
              <a:buSzPct val="75000"/>
              <a:buFont typeface="Wingdings" pitchFamily="2" charset="2"/>
              <a:buNone/>
            </a:pPr>
            <a:r>
              <a:rPr lang="fr-FR" altLang="fr-FR" sz="1200" dirty="0"/>
              <a:t>chargé de relations publiques</a:t>
            </a:r>
          </a:p>
        </p:txBody>
      </p:sp>
      <p:sp>
        <p:nvSpPr>
          <p:cNvPr id="26644" name="Text Box 7">
            <a:hlinkClick r:id="rId5" action="ppaction://hlinksldjump"/>
          </p:cNvPr>
          <p:cNvSpPr txBox="1">
            <a:spLocks noChangeArrowheads="1"/>
          </p:cNvSpPr>
          <p:nvPr/>
        </p:nvSpPr>
        <p:spPr bwMode="auto">
          <a:xfrm rot="-2237834">
            <a:off x="1908175" y="4149725"/>
            <a:ext cx="2908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fr-FR" altLang="fr-FR" sz="2000" dirty="0"/>
              <a:t>médias, communication</a:t>
            </a:r>
          </a:p>
        </p:txBody>
      </p:sp>
      <p:sp>
        <p:nvSpPr>
          <p:cNvPr id="26645" name="Text Box 9">
            <a:hlinkClick r:id="rId4" action="ppaction://hlinksldjump"/>
          </p:cNvPr>
          <p:cNvSpPr txBox="1">
            <a:spLocks noChangeArrowheads="1"/>
          </p:cNvSpPr>
          <p:nvPr/>
        </p:nvSpPr>
        <p:spPr bwMode="auto">
          <a:xfrm rot="-1722167">
            <a:off x="3708400" y="4437063"/>
            <a:ext cx="8350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70000"/>
              </a:lnSpc>
            </a:pPr>
            <a:r>
              <a:rPr lang="fr-FR" altLang="fr-FR" sz="2000" dirty="0">
                <a:solidFill>
                  <a:schemeClr val="bg1"/>
                </a:solidFill>
              </a:rPr>
              <a:t>social</a:t>
            </a:r>
          </a:p>
        </p:txBody>
      </p:sp>
      <p:sp>
        <p:nvSpPr>
          <p:cNvPr id="26646" name="Text Box 10">
            <a:hlinkClick r:id="rId6" action="ppaction://hlinksldjump"/>
          </p:cNvPr>
          <p:cNvSpPr txBox="1">
            <a:spLocks noChangeArrowheads="1"/>
          </p:cNvSpPr>
          <p:nvPr/>
        </p:nvSpPr>
        <p:spPr bwMode="auto">
          <a:xfrm rot="-2651008">
            <a:off x="3419475" y="2852738"/>
            <a:ext cx="1157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fr-FR" altLang="fr-FR" sz="2000" dirty="0"/>
              <a:t>tourisme</a:t>
            </a:r>
          </a:p>
        </p:txBody>
      </p:sp>
      <p:sp>
        <p:nvSpPr>
          <p:cNvPr id="26647" name="Text Box 11">
            <a:hlinkClick r:id="rId7" action="ppaction://hlinksldjump"/>
          </p:cNvPr>
          <p:cNvSpPr txBox="1">
            <a:spLocks noChangeArrowheads="1"/>
          </p:cNvSpPr>
          <p:nvPr/>
        </p:nvSpPr>
        <p:spPr bwMode="auto">
          <a:xfrm rot="-2981176">
            <a:off x="2881313" y="2238375"/>
            <a:ext cx="1905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fr-FR" altLang="fr-FR" sz="2000" dirty="0"/>
              <a:t>métiers du livre</a:t>
            </a:r>
          </a:p>
        </p:txBody>
      </p:sp>
      <p:sp>
        <p:nvSpPr>
          <p:cNvPr id="26648" name="Text Box 28"/>
          <p:cNvSpPr txBox="1">
            <a:spLocks noChangeArrowheads="1"/>
          </p:cNvSpPr>
          <p:nvPr/>
        </p:nvSpPr>
        <p:spPr bwMode="auto">
          <a:xfrm>
            <a:off x="4572000" y="4724400"/>
            <a:ext cx="2670175" cy="115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5000"/>
              </a:lnSpc>
              <a:buSzPct val="75000"/>
              <a:buFont typeface="Wingdings" pitchFamily="2" charset="2"/>
              <a:buNone/>
            </a:pPr>
            <a:r>
              <a:rPr lang="fr-FR" altLang="fr-FR" sz="1200" dirty="0">
                <a:solidFill>
                  <a:schemeClr val="bg1"/>
                </a:solidFill>
              </a:rPr>
              <a:t>production culturelle</a:t>
            </a:r>
          </a:p>
          <a:p>
            <a:pPr>
              <a:lnSpc>
                <a:spcPct val="95000"/>
              </a:lnSpc>
              <a:buSzPct val="75000"/>
              <a:buFont typeface="Wingdings" pitchFamily="2" charset="2"/>
              <a:buNone/>
            </a:pPr>
            <a:r>
              <a:rPr lang="fr-FR" altLang="fr-FR" sz="1200" dirty="0">
                <a:solidFill>
                  <a:schemeClr val="bg1"/>
                </a:solidFill>
              </a:rPr>
              <a:t>conseiller en développement culturel</a:t>
            </a:r>
          </a:p>
          <a:p>
            <a:pPr>
              <a:lnSpc>
                <a:spcPct val="95000"/>
              </a:lnSpc>
              <a:buSzPct val="75000"/>
              <a:buFont typeface="Wingdings" pitchFamily="2" charset="2"/>
              <a:buNone/>
            </a:pPr>
            <a:r>
              <a:rPr lang="fr-FR" altLang="fr-FR" sz="1200" dirty="0">
                <a:solidFill>
                  <a:schemeClr val="bg1"/>
                </a:solidFill>
              </a:rPr>
              <a:t>ingénieur culturel</a:t>
            </a:r>
          </a:p>
          <a:p>
            <a:pPr>
              <a:lnSpc>
                <a:spcPct val="95000"/>
              </a:lnSpc>
              <a:buSzPct val="75000"/>
              <a:buFont typeface="Wingdings" pitchFamily="2" charset="2"/>
              <a:buNone/>
            </a:pPr>
            <a:r>
              <a:rPr lang="fr-FR" altLang="fr-FR" sz="1200" dirty="0">
                <a:solidFill>
                  <a:schemeClr val="bg1"/>
                </a:solidFill>
              </a:rPr>
              <a:t>responsable affaires culturelles</a:t>
            </a:r>
          </a:p>
          <a:p>
            <a:pPr>
              <a:lnSpc>
                <a:spcPct val="95000"/>
              </a:lnSpc>
              <a:buSzPct val="75000"/>
            </a:pPr>
            <a:r>
              <a:rPr lang="fr-FR" altLang="fr-FR" sz="1200" dirty="0">
                <a:solidFill>
                  <a:schemeClr val="bg1"/>
                </a:solidFill>
              </a:rPr>
              <a:t>archiviste</a:t>
            </a:r>
          </a:p>
          <a:p>
            <a:pPr>
              <a:lnSpc>
                <a:spcPct val="95000"/>
              </a:lnSpc>
              <a:buSzPct val="75000"/>
              <a:buFont typeface="Wingdings" pitchFamily="2" charset="2"/>
              <a:buNone/>
            </a:pPr>
            <a:endParaRPr lang="fr-FR" altLang="fr-FR" sz="1200" dirty="0">
              <a:solidFill>
                <a:schemeClr val="bg1"/>
              </a:solidFill>
            </a:endParaRPr>
          </a:p>
        </p:txBody>
      </p:sp>
      <p:sp>
        <p:nvSpPr>
          <p:cNvPr id="26649" name="Rectangle 29"/>
          <p:cNvSpPr>
            <a:spLocks noChangeArrowheads="1"/>
          </p:cNvSpPr>
          <p:nvPr/>
        </p:nvSpPr>
        <p:spPr bwMode="auto">
          <a:xfrm>
            <a:off x="6981825" y="4724400"/>
            <a:ext cx="2198688"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200" dirty="0">
                <a:solidFill>
                  <a:schemeClr val="bg1"/>
                </a:solidFill>
              </a:rPr>
              <a:t>conservateur du patrimoine</a:t>
            </a:r>
          </a:p>
          <a:p>
            <a:pPr eaLnBrk="1" hangingPunct="1"/>
            <a:endParaRPr lang="fr-FR" altLang="fr-FR" sz="1200" dirty="0">
              <a:solidFill>
                <a:schemeClr val="bg1"/>
              </a:solidFill>
            </a:endParaRPr>
          </a:p>
          <a:p>
            <a:pPr eaLnBrk="1" hangingPunct="1"/>
            <a:r>
              <a:rPr lang="fr-FR" altLang="fr-FR" sz="1200" dirty="0">
                <a:solidFill>
                  <a:schemeClr val="bg1"/>
                </a:solidFill>
              </a:rPr>
              <a:t>animateur du patrimoine</a:t>
            </a:r>
          </a:p>
          <a:p>
            <a:pPr>
              <a:lnSpc>
                <a:spcPct val="90000"/>
              </a:lnSpc>
              <a:buSzPct val="75000"/>
              <a:buFont typeface="Wingdings" pitchFamily="2" charset="2"/>
              <a:buNone/>
            </a:pPr>
            <a:r>
              <a:rPr lang="fr-FR" altLang="fr-FR" sz="1200" dirty="0">
                <a:solidFill>
                  <a:schemeClr val="bg1"/>
                </a:solidFill>
              </a:rPr>
              <a:t>guide-conférencier</a:t>
            </a:r>
          </a:p>
        </p:txBody>
      </p:sp>
      <p:sp>
        <p:nvSpPr>
          <p:cNvPr id="27" name="Bouton d'action : Retour 26">
            <a:hlinkClick r:id="rId5" action="ppaction://hlinksldjump" highlightClick="1"/>
          </p:cNvPr>
          <p:cNvSpPr/>
          <p:nvPr/>
        </p:nvSpPr>
        <p:spPr>
          <a:xfrm>
            <a:off x="1016000" y="1573213"/>
            <a:ext cx="487363" cy="431800"/>
          </a:xfrm>
          <a:prstGeom prst="actionButtonReturn">
            <a:avLst/>
          </a:prstGeom>
          <a:solidFill>
            <a:schemeClr val="bg1">
              <a:lumMod val="8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Tree>
    <p:extLst>
      <p:ext uri="{BB962C8B-B14F-4D97-AF65-F5344CB8AC3E}">
        <p14:creationId xmlns:p14="http://schemas.microsoft.com/office/powerpoint/2010/main" val="2420864672"/>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331913" y="333375"/>
            <a:ext cx="7343775" cy="979488"/>
          </a:xfrm>
          <a:noFill/>
        </p:spPr>
        <p:txBody>
          <a:bodyPr>
            <a:normAutofit fontScale="90000"/>
          </a:bodyPr>
          <a:lstStyle/>
          <a:p>
            <a:pPr eaLnBrk="1" hangingPunct="1"/>
            <a:r>
              <a:rPr lang="fr-FR" altLang="fr-FR" dirty="0"/>
              <a:t>Licence Histoire de l’art et archéologie</a:t>
            </a:r>
          </a:p>
        </p:txBody>
      </p:sp>
      <p:sp>
        <p:nvSpPr>
          <p:cNvPr id="27651" name="Rectangle 3"/>
          <p:cNvSpPr>
            <a:spLocks noChangeArrowheads="1"/>
          </p:cNvSpPr>
          <p:nvPr/>
        </p:nvSpPr>
        <p:spPr bwMode="auto">
          <a:xfrm>
            <a:off x="34925" y="2171700"/>
            <a:ext cx="71294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600" dirty="0">
                <a:solidFill>
                  <a:schemeClr val="tx2"/>
                </a:solidFill>
              </a:rPr>
              <a:t>- Etude des objets d’art et leur mise en valeur … </a:t>
            </a:r>
          </a:p>
        </p:txBody>
      </p:sp>
      <p:sp>
        <p:nvSpPr>
          <p:cNvPr id="27652" name="AutoShape 4"/>
          <p:cNvSpPr>
            <a:spLocks noChangeArrowheads="1"/>
          </p:cNvSpPr>
          <p:nvPr/>
        </p:nvSpPr>
        <p:spPr bwMode="auto">
          <a:xfrm>
            <a:off x="468313" y="2603500"/>
            <a:ext cx="1655762" cy="317500"/>
          </a:xfrm>
          <a:prstGeom prst="roundRect">
            <a:avLst>
              <a:gd name="adj" fmla="val 16667"/>
            </a:avLst>
          </a:prstGeom>
          <a:noFill/>
          <a:ln w="38100">
            <a:solidFill>
              <a:srgbClr val="33CCCC"/>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1600" dirty="0"/>
              <a:t>architecture</a:t>
            </a:r>
          </a:p>
        </p:txBody>
      </p:sp>
      <p:sp>
        <p:nvSpPr>
          <p:cNvPr id="27653" name="AutoShape 5"/>
          <p:cNvSpPr>
            <a:spLocks noChangeArrowheads="1"/>
          </p:cNvSpPr>
          <p:nvPr/>
        </p:nvSpPr>
        <p:spPr bwMode="auto">
          <a:xfrm>
            <a:off x="4213225" y="2603500"/>
            <a:ext cx="1655763" cy="317500"/>
          </a:xfrm>
          <a:prstGeom prst="roundRect">
            <a:avLst>
              <a:gd name="adj" fmla="val 16667"/>
            </a:avLst>
          </a:pr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1600" dirty="0"/>
              <a:t>peinture</a:t>
            </a:r>
          </a:p>
        </p:txBody>
      </p:sp>
      <p:sp>
        <p:nvSpPr>
          <p:cNvPr id="27654" name="AutoShape 6"/>
          <p:cNvSpPr>
            <a:spLocks noChangeArrowheads="1"/>
          </p:cNvSpPr>
          <p:nvPr/>
        </p:nvSpPr>
        <p:spPr bwMode="auto">
          <a:xfrm>
            <a:off x="2341563" y="2603500"/>
            <a:ext cx="1655762" cy="317500"/>
          </a:xfrm>
          <a:prstGeom prst="roundRect">
            <a:avLst>
              <a:gd name="adj" fmla="val 16667"/>
            </a:avLst>
          </a:prstGeom>
          <a:noFill/>
          <a:ln w="38100">
            <a:solidFill>
              <a:srgbClr val="99CC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1600" dirty="0"/>
              <a:t>sculpture</a:t>
            </a:r>
          </a:p>
        </p:txBody>
      </p:sp>
      <p:sp>
        <p:nvSpPr>
          <p:cNvPr id="27655" name="AutoShape 7"/>
          <p:cNvSpPr>
            <a:spLocks noChangeArrowheads="1"/>
          </p:cNvSpPr>
          <p:nvPr/>
        </p:nvSpPr>
        <p:spPr bwMode="auto">
          <a:xfrm>
            <a:off x="6084888" y="2603500"/>
            <a:ext cx="1655762" cy="317500"/>
          </a:xfrm>
          <a:prstGeom prst="roundRect">
            <a:avLst>
              <a:gd name="adj" fmla="val 16667"/>
            </a:avLst>
          </a:prstGeom>
          <a:noFill/>
          <a:ln w="38100">
            <a:solidFill>
              <a:srgbClr val="CC00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1600" dirty="0"/>
              <a:t>gravure</a:t>
            </a:r>
          </a:p>
        </p:txBody>
      </p:sp>
      <p:sp>
        <p:nvSpPr>
          <p:cNvPr id="27656" name="Line 8"/>
          <p:cNvSpPr>
            <a:spLocks noChangeShapeType="1"/>
          </p:cNvSpPr>
          <p:nvPr/>
        </p:nvSpPr>
        <p:spPr bwMode="auto">
          <a:xfrm>
            <a:off x="468313" y="3557588"/>
            <a:ext cx="76327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dirty="0"/>
          </a:p>
        </p:txBody>
      </p:sp>
      <p:sp>
        <p:nvSpPr>
          <p:cNvPr id="27657" name="Rectangle 9"/>
          <p:cNvSpPr>
            <a:spLocks noChangeArrowheads="1"/>
          </p:cNvSpPr>
          <p:nvPr/>
        </p:nvSpPr>
        <p:spPr bwMode="auto">
          <a:xfrm>
            <a:off x="34925" y="1835150"/>
            <a:ext cx="71294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600" dirty="0">
                <a:solidFill>
                  <a:schemeClr val="tx2"/>
                </a:solidFill>
              </a:rPr>
              <a:t>- Analyse et critique historique, iconographique, stylistique</a:t>
            </a:r>
          </a:p>
        </p:txBody>
      </p:sp>
      <p:sp>
        <p:nvSpPr>
          <p:cNvPr id="27658" name="Rectangle 10"/>
          <p:cNvSpPr>
            <a:spLocks noChangeArrowheads="1"/>
          </p:cNvSpPr>
          <p:nvPr/>
        </p:nvSpPr>
        <p:spPr bwMode="auto">
          <a:xfrm>
            <a:off x="390525" y="3173413"/>
            <a:ext cx="40195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600" dirty="0">
                <a:solidFill>
                  <a:schemeClr val="tx2"/>
                </a:solidFill>
              </a:rPr>
              <a:t>… à travers les quatre grandes périodes :</a:t>
            </a:r>
            <a:r>
              <a:rPr lang="fr-FR" altLang="fr-FR" sz="1600" dirty="0"/>
              <a:t> </a:t>
            </a:r>
          </a:p>
        </p:txBody>
      </p:sp>
      <p:sp>
        <p:nvSpPr>
          <p:cNvPr id="27659" name="Rectangle 11"/>
          <p:cNvSpPr>
            <a:spLocks noChangeArrowheads="1"/>
          </p:cNvSpPr>
          <p:nvPr/>
        </p:nvSpPr>
        <p:spPr bwMode="auto">
          <a:xfrm>
            <a:off x="395288" y="3597275"/>
            <a:ext cx="8493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600" dirty="0">
                <a:solidFill>
                  <a:schemeClr val="tx2"/>
                </a:solidFill>
              </a:rPr>
              <a:t>antique</a:t>
            </a:r>
          </a:p>
        </p:txBody>
      </p:sp>
      <p:sp>
        <p:nvSpPr>
          <p:cNvPr id="27660" name="Rectangle 12"/>
          <p:cNvSpPr>
            <a:spLocks noChangeArrowheads="1"/>
          </p:cNvSpPr>
          <p:nvPr/>
        </p:nvSpPr>
        <p:spPr bwMode="auto">
          <a:xfrm>
            <a:off x="2266950" y="3597275"/>
            <a:ext cx="11080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600" dirty="0">
                <a:solidFill>
                  <a:schemeClr val="tx2"/>
                </a:solidFill>
              </a:rPr>
              <a:t>médiévale</a:t>
            </a:r>
          </a:p>
        </p:txBody>
      </p:sp>
      <p:sp>
        <p:nvSpPr>
          <p:cNvPr id="27661" name="Rectangle 13"/>
          <p:cNvSpPr>
            <a:spLocks noChangeArrowheads="1"/>
          </p:cNvSpPr>
          <p:nvPr/>
        </p:nvSpPr>
        <p:spPr bwMode="auto">
          <a:xfrm>
            <a:off x="4427538" y="3597275"/>
            <a:ext cx="9858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600" dirty="0">
                <a:solidFill>
                  <a:schemeClr val="tx2"/>
                </a:solidFill>
              </a:rPr>
              <a:t>moderne</a:t>
            </a:r>
          </a:p>
        </p:txBody>
      </p:sp>
      <p:sp>
        <p:nvSpPr>
          <p:cNvPr id="27662" name="Rectangle 14"/>
          <p:cNvSpPr>
            <a:spLocks noChangeArrowheads="1"/>
          </p:cNvSpPr>
          <p:nvPr/>
        </p:nvSpPr>
        <p:spPr bwMode="auto">
          <a:xfrm>
            <a:off x="6156325" y="3597275"/>
            <a:ext cx="15271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600" dirty="0">
                <a:solidFill>
                  <a:schemeClr val="tx2"/>
                </a:solidFill>
              </a:rPr>
              <a:t>contemporaine</a:t>
            </a:r>
          </a:p>
        </p:txBody>
      </p:sp>
      <p:sp>
        <p:nvSpPr>
          <p:cNvPr id="27663" name="Rectangle 15"/>
          <p:cNvSpPr>
            <a:spLocks noChangeArrowheads="1"/>
          </p:cNvSpPr>
          <p:nvPr/>
        </p:nvSpPr>
        <p:spPr bwMode="auto">
          <a:xfrm>
            <a:off x="0" y="1484313"/>
            <a:ext cx="9144000" cy="288925"/>
          </a:xfrm>
          <a:prstGeom prst="rect">
            <a:avLst/>
          </a:prstGeom>
          <a:solidFill>
            <a:srgbClr val="CC0099">
              <a:alpha val="7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dirty="0">
                <a:solidFill>
                  <a:schemeClr val="bg1"/>
                </a:solidFill>
              </a:rPr>
              <a:t>Parcours histoire de l’art</a:t>
            </a:r>
          </a:p>
        </p:txBody>
      </p:sp>
      <p:sp>
        <p:nvSpPr>
          <p:cNvPr id="27664" name="Rectangle 16"/>
          <p:cNvSpPr>
            <a:spLocks noChangeArrowheads="1"/>
          </p:cNvSpPr>
          <p:nvPr/>
        </p:nvSpPr>
        <p:spPr bwMode="auto">
          <a:xfrm>
            <a:off x="0" y="4076700"/>
            <a:ext cx="9144000" cy="288925"/>
          </a:xfrm>
          <a:prstGeom prst="rect">
            <a:avLst/>
          </a:prstGeom>
          <a:solidFill>
            <a:srgbClr val="CC0099">
              <a:alpha val="7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dirty="0">
                <a:solidFill>
                  <a:schemeClr val="bg1"/>
                </a:solidFill>
              </a:rPr>
              <a:t>Parcours archéologie</a:t>
            </a:r>
          </a:p>
        </p:txBody>
      </p:sp>
      <p:sp>
        <p:nvSpPr>
          <p:cNvPr id="27665" name="Rectangle 17"/>
          <p:cNvSpPr>
            <a:spLocks noChangeArrowheads="1"/>
          </p:cNvSpPr>
          <p:nvPr/>
        </p:nvSpPr>
        <p:spPr bwMode="auto">
          <a:xfrm>
            <a:off x="106363" y="4437063"/>
            <a:ext cx="83534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600" dirty="0">
                <a:solidFill>
                  <a:schemeClr val="tx2"/>
                </a:solidFill>
              </a:rPr>
              <a:t>- Etude des cultures de l’Antiquité jusqu’au Moyen-âge</a:t>
            </a:r>
          </a:p>
        </p:txBody>
      </p:sp>
      <p:sp>
        <p:nvSpPr>
          <p:cNvPr id="27666" name="AutoShape 18"/>
          <p:cNvSpPr>
            <a:spLocks noChangeArrowheads="1"/>
          </p:cNvSpPr>
          <p:nvPr/>
        </p:nvSpPr>
        <p:spPr bwMode="auto">
          <a:xfrm>
            <a:off x="1295400" y="4868863"/>
            <a:ext cx="6805613" cy="576262"/>
          </a:xfrm>
          <a:prstGeom prst="roundRect">
            <a:avLst>
              <a:gd name="adj" fmla="val 16667"/>
            </a:avLst>
          </a:prstGeom>
          <a:noFill/>
          <a:ln w="28575">
            <a:solidFill>
              <a:srgbClr val="33CCCC"/>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1600" dirty="0"/>
              <a:t>Méthodes de l’archéologie</a:t>
            </a:r>
          </a:p>
          <a:p>
            <a:pPr algn="ctr" eaLnBrk="1" hangingPunct="1"/>
            <a:r>
              <a:rPr lang="fr-FR" altLang="fr-FR" sz="1400" dirty="0"/>
              <a:t>(le métier, les fouilles, la datation des objets, la détermination des matériaux, etc.</a:t>
            </a:r>
            <a:r>
              <a:rPr lang="fr-FR" altLang="fr-FR" sz="1600" dirty="0"/>
              <a:t>)</a:t>
            </a:r>
          </a:p>
        </p:txBody>
      </p:sp>
      <p:sp>
        <p:nvSpPr>
          <p:cNvPr id="24" name="Bouton d'action : Retour 23">
            <a:hlinkClick r:id="rId3" action="ppaction://hlinksldjump" highlightClick="1"/>
          </p:cNvPr>
          <p:cNvSpPr/>
          <p:nvPr/>
        </p:nvSpPr>
        <p:spPr>
          <a:xfrm>
            <a:off x="8442325" y="827088"/>
            <a:ext cx="487363" cy="431800"/>
          </a:xfrm>
          <a:prstGeom prst="actionButtonReturn">
            <a:avLst/>
          </a:prstGeom>
          <a:solidFill>
            <a:schemeClr val="bg1">
              <a:lumMod val="8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
        <p:nvSpPr>
          <p:cNvPr id="27668" name="AutoShape 14"/>
          <p:cNvSpPr>
            <a:spLocks noChangeArrowheads="1"/>
          </p:cNvSpPr>
          <p:nvPr/>
        </p:nvSpPr>
        <p:spPr bwMode="auto">
          <a:xfrm>
            <a:off x="1295400" y="5589588"/>
            <a:ext cx="6805613" cy="576262"/>
          </a:xfrm>
          <a:prstGeom prst="roundRect">
            <a:avLst>
              <a:gd name="adj" fmla="val 16667"/>
            </a:avLst>
          </a:prstGeom>
          <a:solidFill>
            <a:schemeClr val="bg1"/>
          </a:solidFill>
          <a:ln w="25400">
            <a:solidFill>
              <a:srgbClr val="CC00CC"/>
            </a:solidFill>
            <a:round/>
            <a:headEnd/>
            <a:tailEnd/>
          </a:ln>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30000"/>
              </a:spcBef>
            </a:pPr>
            <a:r>
              <a:rPr lang="fr-FR" altLang="fr-FR" sz="1600" dirty="0"/>
              <a:t>Autres disciplines associées</a:t>
            </a:r>
          </a:p>
          <a:p>
            <a:pPr algn="ctr" eaLnBrk="1" hangingPunct="1">
              <a:spcBef>
                <a:spcPct val="30000"/>
              </a:spcBef>
            </a:pPr>
            <a:r>
              <a:rPr lang="fr-FR" altLang="fr-FR" sz="1400" dirty="0"/>
              <a:t>Histoire, Histoire de l’art, langues anciennes</a:t>
            </a:r>
          </a:p>
        </p:txBody>
      </p:sp>
    </p:spTree>
    <p:extLst>
      <p:ext uri="{BB962C8B-B14F-4D97-AF65-F5344CB8AC3E}">
        <p14:creationId xmlns:p14="http://schemas.microsoft.com/office/powerpoint/2010/main" val="4270018907"/>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reeform 3"/>
          <p:cNvSpPr>
            <a:spLocks/>
          </p:cNvSpPr>
          <p:nvPr/>
        </p:nvSpPr>
        <p:spPr bwMode="auto">
          <a:xfrm>
            <a:off x="257175" y="1041400"/>
            <a:ext cx="8745538" cy="5683250"/>
          </a:xfrm>
          <a:custGeom>
            <a:avLst/>
            <a:gdLst>
              <a:gd name="T0" fmla="*/ 0 w 5968"/>
              <a:gd name="T1" fmla="*/ 2147483647 h 3580"/>
              <a:gd name="T2" fmla="*/ 2147483647 w 5968"/>
              <a:gd name="T3" fmla="*/ 0 h 3580"/>
              <a:gd name="T4" fmla="*/ 2147483647 w 5968"/>
              <a:gd name="T5" fmla="*/ 0 h 3580"/>
              <a:gd name="T6" fmla="*/ 2147483647 w 5968"/>
              <a:gd name="T7" fmla="*/ 2147483647 h 3580"/>
              <a:gd name="T8" fmla="*/ 2147483647 w 5968"/>
              <a:gd name="T9" fmla="*/ 2147483647 h 3580"/>
              <a:gd name="T10" fmla="*/ 0 w 5968"/>
              <a:gd name="T11" fmla="*/ 2147483647 h 3580"/>
              <a:gd name="T12" fmla="*/ 0 60000 65536"/>
              <a:gd name="T13" fmla="*/ 0 60000 65536"/>
              <a:gd name="T14" fmla="*/ 0 60000 65536"/>
              <a:gd name="T15" fmla="*/ 0 60000 65536"/>
              <a:gd name="T16" fmla="*/ 0 60000 65536"/>
              <a:gd name="T17" fmla="*/ 0 60000 65536"/>
              <a:gd name="T18" fmla="*/ 0 w 5968"/>
              <a:gd name="T19" fmla="*/ 0 h 3580"/>
              <a:gd name="T20" fmla="*/ 5968 w 5968"/>
              <a:gd name="T21" fmla="*/ 3580 h 3580"/>
            </a:gdLst>
            <a:ahLst/>
            <a:cxnLst>
              <a:cxn ang="T12">
                <a:pos x="T0" y="T1"/>
              </a:cxn>
              <a:cxn ang="T13">
                <a:pos x="T2" y="T3"/>
              </a:cxn>
              <a:cxn ang="T14">
                <a:pos x="T4" y="T5"/>
              </a:cxn>
              <a:cxn ang="T15">
                <a:pos x="T6" y="T7"/>
              </a:cxn>
              <a:cxn ang="T16">
                <a:pos x="T8" y="T9"/>
              </a:cxn>
              <a:cxn ang="T17">
                <a:pos x="T10" y="T11"/>
              </a:cxn>
            </a:cxnLst>
            <a:rect l="T18" t="T19" r="T20" b="T21"/>
            <a:pathLst>
              <a:path w="5968" h="3580">
                <a:moveTo>
                  <a:pt x="0" y="3580"/>
                </a:moveTo>
                <a:lnTo>
                  <a:pt x="2936" y="0"/>
                </a:lnTo>
                <a:lnTo>
                  <a:pt x="5960" y="0"/>
                </a:lnTo>
                <a:lnTo>
                  <a:pt x="5968" y="608"/>
                </a:lnTo>
                <a:lnTo>
                  <a:pt x="2960" y="606"/>
                </a:lnTo>
                <a:lnTo>
                  <a:pt x="0" y="3580"/>
                </a:lnTo>
                <a:close/>
              </a:path>
            </a:pathLst>
          </a:custGeom>
          <a:solidFill>
            <a:srgbClr val="FF8FFF"/>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28675" name="Freeform 4"/>
          <p:cNvSpPr>
            <a:spLocks/>
          </p:cNvSpPr>
          <p:nvPr/>
        </p:nvSpPr>
        <p:spPr bwMode="auto">
          <a:xfrm>
            <a:off x="257175" y="2005013"/>
            <a:ext cx="8745538" cy="4713287"/>
          </a:xfrm>
          <a:custGeom>
            <a:avLst/>
            <a:gdLst>
              <a:gd name="T0" fmla="*/ 0 w 5968"/>
              <a:gd name="T1" fmla="*/ 2147483647 h 2969"/>
              <a:gd name="T2" fmla="*/ 2147483647 w 5968"/>
              <a:gd name="T3" fmla="*/ 0 h 2969"/>
              <a:gd name="T4" fmla="*/ 2147483647 w 5968"/>
              <a:gd name="T5" fmla="*/ 2147483647 h 2969"/>
              <a:gd name="T6" fmla="*/ 2147483647 w 5968"/>
              <a:gd name="T7" fmla="*/ 2147483647 h 2969"/>
              <a:gd name="T8" fmla="*/ 2147483647 w 5968"/>
              <a:gd name="T9" fmla="*/ 2147483647 h 2969"/>
              <a:gd name="T10" fmla="*/ 0 w 5968"/>
              <a:gd name="T11" fmla="*/ 2147483647 h 2969"/>
              <a:gd name="T12" fmla="*/ 0 60000 65536"/>
              <a:gd name="T13" fmla="*/ 0 60000 65536"/>
              <a:gd name="T14" fmla="*/ 0 60000 65536"/>
              <a:gd name="T15" fmla="*/ 0 60000 65536"/>
              <a:gd name="T16" fmla="*/ 0 60000 65536"/>
              <a:gd name="T17" fmla="*/ 0 60000 65536"/>
              <a:gd name="T18" fmla="*/ 0 w 5968"/>
              <a:gd name="T19" fmla="*/ 0 h 2969"/>
              <a:gd name="T20" fmla="*/ 5968 w 5968"/>
              <a:gd name="T21" fmla="*/ 2969 h 2969"/>
            </a:gdLst>
            <a:ahLst/>
            <a:cxnLst>
              <a:cxn ang="T12">
                <a:pos x="T0" y="T1"/>
              </a:cxn>
              <a:cxn ang="T13">
                <a:pos x="T2" y="T3"/>
              </a:cxn>
              <a:cxn ang="T14">
                <a:pos x="T4" y="T5"/>
              </a:cxn>
              <a:cxn ang="T15">
                <a:pos x="T6" y="T7"/>
              </a:cxn>
              <a:cxn ang="T16">
                <a:pos x="T8" y="T9"/>
              </a:cxn>
              <a:cxn ang="T17">
                <a:pos x="T10" y="T11"/>
              </a:cxn>
            </a:cxnLst>
            <a:rect l="T18" t="T19" r="T20" b="T21"/>
            <a:pathLst>
              <a:path w="5968" h="2969">
                <a:moveTo>
                  <a:pt x="0" y="2969"/>
                </a:moveTo>
                <a:lnTo>
                  <a:pt x="2958" y="0"/>
                </a:lnTo>
                <a:lnTo>
                  <a:pt x="5968" y="1"/>
                </a:lnTo>
                <a:lnTo>
                  <a:pt x="5968" y="617"/>
                </a:lnTo>
                <a:lnTo>
                  <a:pt x="2936" y="617"/>
                </a:lnTo>
                <a:lnTo>
                  <a:pt x="0" y="2969"/>
                </a:lnTo>
                <a:close/>
              </a:path>
            </a:pathLst>
          </a:custGeom>
          <a:solidFill>
            <a:srgbClr val="FF65FF"/>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28676" name="Freeform 5"/>
          <p:cNvSpPr>
            <a:spLocks/>
          </p:cNvSpPr>
          <p:nvPr/>
        </p:nvSpPr>
        <p:spPr bwMode="auto">
          <a:xfrm>
            <a:off x="257175" y="2971800"/>
            <a:ext cx="8745538" cy="3765550"/>
          </a:xfrm>
          <a:custGeom>
            <a:avLst/>
            <a:gdLst>
              <a:gd name="T0" fmla="*/ 0 w 5968"/>
              <a:gd name="T1" fmla="*/ 2147483647 h 2372"/>
              <a:gd name="T2" fmla="*/ 2147483647 w 5968"/>
              <a:gd name="T3" fmla="*/ 0 h 2372"/>
              <a:gd name="T4" fmla="*/ 2147483647 w 5968"/>
              <a:gd name="T5" fmla="*/ 0 h 2372"/>
              <a:gd name="T6" fmla="*/ 2147483647 w 5968"/>
              <a:gd name="T7" fmla="*/ 2147483647 h 2372"/>
              <a:gd name="T8" fmla="*/ 2147483647 w 5968"/>
              <a:gd name="T9" fmla="*/ 2147483647 h 2372"/>
              <a:gd name="T10" fmla="*/ 2147483647 w 5968"/>
              <a:gd name="T11" fmla="*/ 2147483647 h 2372"/>
              <a:gd name="T12" fmla="*/ 0 w 5968"/>
              <a:gd name="T13" fmla="*/ 2147483647 h 2372"/>
              <a:gd name="T14" fmla="*/ 0 60000 65536"/>
              <a:gd name="T15" fmla="*/ 0 60000 65536"/>
              <a:gd name="T16" fmla="*/ 0 60000 65536"/>
              <a:gd name="T17" fmla="*/ 0 60000 65536"/>
              <a:gd name="T18" fmla="*/ 0 60000 65536"/>
              <a:gd name="T19" fmla="*/ 0 60000 65536"/>
              <a:gd name="T20" fmla="*/ 0 60000 65536"/>
              <a:gd name="T21" fmla="*/ 0 w 5968"/>
              <a:gd name="T22" fmla="*/ 0 h 2372"/>
              <a:gd name="T23" fmla="*/ 5968 w 5968"/>
              <a:gd name="T24" fmla="*/ 2372 h 23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68" h="2372">
                <a:moveTo>
                  <a:pt x="0" y="2372"/>
                </a:moveTo>
                <a:lnTo>
                  <a:pt x="2936" y="0"/>
                </a:lnTo>
                <a:lnTo>
                  <a:pt x="5968" y="0"/>
                </a:lnTo>
                <a:lnTo>
                  <a:pt x="5960" y="768"/>
                </a:lnTo>
                <a:lnTo>
                  <a:pt x="5936" y="792"/>
                </a:lnTo>
                <a:lnTo>
                  <a:pt x="2992" y="816"/>
                </a:lnTo>
                <a:lnTo>
                  <a:pt x="0" y="2372"/>
                </a:lnTo>
                <a:close/>
              </a:path>
            </a:pathLst>
          </a:custGeom>
          <a:solidFill>
            <a:srgbClr val="FF09FF"/>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28677" name="Freeform 6"/>
          <p:cNvSpPr>
            <a:spLocks/>
          </p:cNvSpPr>
          <p:nvPr/>
        </p:nvSpPr>
        <p:spPr bwMode="auto">
          <a:xfrm>
            <a:off x="257175" y="3933825"/>
            <a:ext cx="8745538" cy="2809875"/>
          </a:xfrm>
          <a:custGeom>
            <a:avLst/>
            <a:gdLst>
              <a:gd name="T0" fmla="*/ 0 w 5968"/>
              <a:gd name="T1" fmla="*/ 2147483647 h 1768"/>
              <a:gd name="T2" fmla="*/ 2147483647 w 5968"/>
              <a:gd name="T3" fmla="*/ 0 h 1768"/>
              <a:gd name="T4" fmla="*/ 2147483647 w 5968"/>
              <a:gd name="T5" fmla="*/ 0 h 1768"/>
              <a:gd name="T6" fmla="*/ 2147483647 w 5968"/>
              <a:gd name="T7" fmla="*/ 2147483647 h 1768"/>
              <a:gd name="T8" fmla="*/ 2147483647 w 5968"/>
              <a:gd name="T9" fmla="*/ 2147483647 h 1768"/>
              <a:gd name="T10" fmla="*/ 0 w 5968"/>
              <a:gd name="T11" fmla="*/ 2147483647 h 1768"/>
              <a:gd name="T12" fmla="*/ 0 60000 65536"/>
              <a:gd name="T13" fmla="*/ 0 60000 65536"/>
              <a:gd name="T14" fmla="*/ 0 60000 65536"/>
              <a:gd name="T15" fmla="*/ 0 60000 65536"/>
              <a:gd name="T16" fmla="*/ 0 60000 65536"/>
              <a:gd name="T17" fmla="*/ 0 60000 65536"/>
              <a:gd name="T18" fmla="*/ 0 w 5968"/>
              <a:gd name="T19" fmla="*/ 0 h 1768"/>
              <a:gd name="T20" fmla="*/ 5968 w 5968"/>
              <a:gd name="T21" fmla="*/ 1768 h 1768"/>
            </a:gdLst>
            <a:ahLst/>
            <a:cxnLst>
              <a:cxn ang="T12">
                <a:pos x="T0" y="T1"/>
              </a:cxn>
              <a:cxn ang="T13">
                <a:pos x="T2" y="T3"/>
              </a:cxn>
              <a:cxn ang="T14">
                <a:pos x="T4" y="T5"/>
              </a:cxn>
              <a:cxn ang="T15">
                <a:pos x="T6" y="T7"/>
              </a:cxn>
              <a:cxn ang="T16">
                <a:pos x="T8" y="T9"/>
              </a:cxn>
              <a:cxn ang="T17">
                <a:pos x="T10" y="T11"/>
              </a:cxn>
            </a:cxnLst>
            <a:rect l="T18" t="T19" r="T20" b="T21"/>
            <a:pathLst>
              <a:path w="5968" h="1768">
                <a:moveTo>
                  <a:pt x="0" y="1768"/>
                </a:moveTo>
                <a:lnTo>
                  <a:pt x="2944" y="0"/>
                </a:lnTo>
                <a:lnTo>
                  <a:pt x="5968" y="0"/>
                </a:lnTo>
                <a:lnTo>
                  <a:pt x="5952" y="952"/>
                </a:lnTo>
                <a:lnTo>
                  <a:pt x="2944" y="944"/>
                </a:lnTo>
                <a:lnTo>
                  <a:pt x="0" y="1768"/>
                </a:lnTo>
                <a:close/>
              </a:path>
            </a:pathLst>
          </a:custGeom>
          <a:solidFill>
            <a:srgbClr val="D600D6"/>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28678" name="Text Box 7">
            <a:hlinkClick r:id="rId3" action="ppaction://hlinksldjump"/>
          </p:cNvPr>
          <p:cNvSpPr txBox="1">
            <a:spLocks noChangeArrowheads="1"/>
          </p:cNvSpPr>
          <p:nvPr/>
        </p:nvSpPr>
        <p:spPr bwMode="auto">
          <a:xfrm rot="-1743966">
            <a:off x="1763713" y="4941888"/>
            <a:ext cx="2908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fr-FR" altLang="fr-FR" sz="2000" dirty="0">
                <a:solidFill>
                  <a:schemeClr val="bg1"/>
                </a:solidFill>
              </a:rPr>
              <a:t>médias, communication</a:t>
            </a:r>
          </a:p>
        </p:txBody>
      </p:sp>
      <p:sp>
        <p:nvSpPr>
          <p:cNvPr id="28679" name="Text Box 8">
            <a:hlinkClick r:id="rId4" action="ppaction://hlinksldjump"/>
          </p:cNvPr>
          <p:cNvSpPr txBox="1">
            <a:spLocks noChangeArrowheads="1"/>
          </p:cNvSpPr>
          <p:nvPr/>
        </p:nvSpPr>
        <p:spPr bwMode="auto">
          <a:xfrm rot="-2514877">
            <a:off x="3505200" y="2911475"/>
            <a:ext cx="946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fr-FR" altLang="fr-FR" sz="2000" dirty="0"/>
              <a:t>culture</a:t>
            </a:r>
          </a:p>
        </p:txBody>
      </p:sp>
      <p:sp>
        <p:nvSpPr>
          <p:cNvPr id="28680" name="Text Box 9">
            <a:hlinkClick r:id="rId5" action="ppaction://hlinksldjump"/>
          </p:cNvPr>
          <p:cNvSpPr txBox="1">
            <a:spLocks noChangeArrowheads="1"/>
          </p:cNvSpPr>
          <p:nvPr/>
        </p:nvSpPr>
        <p:spPr bwMode="auto">
          <a:xfrm rot="-3063545">
            <a:off x="1159670" y="3098006"/>
            <a:ext cx="3910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fr-FR" altLang="fr-FR" sz="2000" dirty="0"/>
              <a:t>patrimoine, archives, archéologie</a:t>
            </a:r>
          </a:p>
        </p:txBody>
      </p:sp>
      <p:sp>
        <p:nvSpPr>
          <p:cNvPr id="28681" name="AutoShape 33"/>
          <p:cNvSpPr>
            <a:spLocks noChangeArrowheads="1"/>
          </p:cNvSpPr>
          <p:nvPr/>
        </p:nvSpPr>
        <p:spPr bwMode="auto">
          <a:xfrm>
            <a:off x="0" y="0"/>
            <a:ext cx="3384550" cy="1628775"/>
          </a:xfrm>
          <a:prstGeom prst="foldedCorner">
            <a:avLst>
              <a:gd name="adj" fmla="val 12500"/>
            </a:avLst>
          </a:prstGeom>
          <a:solidFill>
            <a:srgbClr val="D600D6"/>
          </a:solidFill>
          <a:ln>
            <a:noFill/>
          </a:ln>
          <a:extLst>
            <a:ext uri="{91240B29-F687-4F45-9708-019B960494DF}">
              <a14:hiddenLine xmlns:a14="http://schemas.microsoft.com/office/drawing/2010/main" w="222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3200" dirty="0">
                <a:solidFill>
                  <a:schemeClr val="bg1"/>
                </a:solidFill>
              </a:rPr>
              <a:t>Après des études d’histoire de l’art et archéologie</a:t>
            </a:r>
          </a:p>
        </p:txBody>
      </p:sp>
      <p:sp>
        <p:nvSpPr>
          <p:cNvPr id="28682" name="Freeform 20"/>
          <p:cNvSpPr>
            <a:spLocks/>
          </p:cNvSpPr>
          <p:nvPr/>
        </p:nvSpPr>
        <p:spPr bwMode="auto">
          <a:xfrm>
            <a:off x="250825" y="4868863"/>
            <a:ext cx="8745538" cy="1873250"/>
          </a:xfrm>
          <a:custGeom>
            <a:avLst/>
            <a:gdLst>
              <a:gd name="T0" fmla="*/ 0 w 5968"/>
              <a:gd name="T1" fmla="*/ 2147483647 h 1768"/>
              <a:gd name="T2" fmla="*/ 2147483647 w 5968"/>
              <a:gd name="T3" fmla="*/ 0 h 1768"/>
              <a:gd name="T4" fmla="*/ 2147483647 w 5968"/>
              <a:gd name="T5" fmla="*/ 0 h 1768"/>
              <a:gd name="T6" fmla="*/ 2147483647 w 5968"/>
              <a:gd name="T7" fmla="*/ 2147483647 h 1768"/>
              <a:gd name="T8" fmla="*/ 2147483647 w 5968"/>
              <a:gd name="T9" fmla="*/ 2147483647 h 1768"/>
              <a:gd name="T10" fmla="*/ 0 w 5968"/>
              <a:gd name="T11" fmla="*/ 2147483647 h 1768"/>
              <a:gd name="T12" fmla="*/ 0 60000 65536"/>
              <a:gd name="T13" fmla="*/ 0 60000 65536"/>
              <a:gd name="T14" fmla="*/ 0 60000 65536"/>
              <a:gd name="T15" fmla="*/ 0 60000 65536"/>
              <a:gd name="T16" fmla="*/ 0 60000 65536"/>
              <a:gd name="T17" fmla="*/ 0 60000 65536"/>
              <a:gd name="T18" fmla="*/ 0 w 5968"/>
              <a:gd name="T19" fmla="*/ 0 h 1768"/>
              <a:gd name="T20" fmla="*/ 5968 w 5968"/>
              <a:gd name="T21" fmla="*/ 1768 h 1768"/>
            </a:gdLst>
            <a:ahLst/>
            <a:cxnLst>
              <a:cxn ang="T12">
                <a:pos x="T0" y="T1"/>
              </a:cxn>
              <a:cxn ang="T13">
                <a:pos x="T2" y="T3"/>
              </a:cxn>
              <a:cxn ang="T14">
                <a:pos x="T4" y="T5"/>
              </a:cxn>
              <a:cxn ang="T15">
                <a:pos x="T6" y="T7"/>
              </a:cxn>
              <a:cxn ang="T16">
                <a:pos x="T8" y="T9"/>
              </a:cxn>
              <a:cxn ang="T17">
                <a:pos x="T10" y="T11"/>
              </a:cxn>
            </a:cxnLst>
            <a:rect l="T18" t="T19" r="T20" b="T21"/>
            <a:pathLst>
              <a:path w="5968" h="1768">
                <a:moveTo>
                  <a:pt x="0" y="1768"/>
                </a:moveTo>
                <a:lnTo>
                  <a:pt x="2944" y="0"/>
                </a:lnTo>
                <a:lnTo>
                  <a:pt x="5968" y="0"/>
                </a:lnTo>
                <a:lnTo>
                  <a:pt x="5952" y="952"/>
                </a:lnTo>
                <a:lnTo>
                  <a:pt x="2944" y="944"/>
                </a:lnTo>
                <a:lnTo>
                  <a:pt x="0" y="1768"/>
                </a:lnTo>
                <a:close/>
              </a:path>
            </a:pathLst>
          </a:custGeom>
          <a:solidFill>
            <a:srgbClr val="BC00BC"/>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28683" name="Freeform 21"/>
          <p:cNvSpPr>
            <a:spLocks/>
          </p:cNvSpPr>
          <p:nvPr/>
        </p:nvSpPr>
        <p:spPr bwMode="auto">
          <a:xfrm>
            <a:off x="254000" y="5661025"/>
            <a:ext cx="8726488" cy="1079500"/>
          </a:xfrm>
          <a:custGeom>
            <a:avLst/>
            <a:gdLst>
              <a:gd name="T0" fmla="*/ 0 w 5955"/>
              <a:gd name="T1" fmla="*/ 2147483647 h 822"/>
              <a:gd name="T2" fmla="*/ 2147483647 w 5955"/>
              <a:gd name="T3" fmla="*/ 0 h 822"/>
              <a:gd name="T4" fmla="*/ 2147483647 w 5955"/>
              <a:gd name="T5" fmla="*/ 0 h 822"/>
              <a:gd name="T6" fmla="*/ 2147483647 w 5955"/>
              <a:gd name="T7" fmla="*/ 2147483647 h 822"/>
              <a:gd name="T8" fmla="*/ 2147483647 w 5955"/>
              <a:gd name="T9" fmla="*/ 2147483647 h 822"/>
              <a:gd name="T10" fmla="*/ 0 w 5955"/>
              <a:gd name="T11" fmla="*/ 2147483647 h 822"/>
              <a:gd name="T12" fmla="*/ 0 60000 65536"/>
              <a:gd name="T13" fmla="*/ 0 60000 65536"/>
              <a:gd name="T14" fmla="*/ 0 60000 65536"/>
              <a:gd name="T15" fmla="*/ 0 60000 65536"/>
              <a:gd name="T16" fmla="*/ 0 60000 65536"/>
              <a:gd name="T17" fmla="*/ 0 60000 65536"/>
              <a:gd name="T18" fmla="*/ 0 w 5955"/>
              <a:gd name="T19" fmla="*/ 0 h 822"/>
              <a:gd name="T20" fmla="*/ 5955 w 5955"/>
              <a:gd name="T21" fmla="*/ 822 h 822"/>
            </a:gdLst>
            <a:ahLst/>
            <a:cxnLst>
              <a:cxn ang="T12">
                <a:pos x="T0" y="T1"/>
              </a:cxn>
              <a:cxn ang="T13">
                <a:pos x="T2" y="T3"/>
              </a:cxn>
              <a:cxn ang="T14">
                <a:pos x="T4" y="T5"/>
              </a:cxn>
              <a:cxn ang="T15">
                <a:pos x="T6" y="T7"/>
              </a:cxn>
              <a:cxn ang="T16">
                <a:pos x="T8" y="T9"/>
              </a:cxn>
              <a:cxn ang="T17">
                <a:pos x="T10" y="T11"/>
              </a:cxn>
            </a:cxnLst>
            <a:rect l="T18" t="T19" r="T20" b="T21"/>
            <a:pathLst>
              <a:path w="5955" h="822">
                <a:moveTo>
                  <a:pt x="0" y="822"/>
                </a:moveTo>
                <a:lnTo>
                  <a:pt x="2947" y="0"/>
                </a:lnTo>
                <a:lnTo>
                  <a:pt x="5947" y="0"/>
                </a:lnTo>
                <a:lnTo>
                  <a:pt x="5955" y="800"/>
                </a:lnTo>
                <a:lnTo>
                  <a:pt x="2955" y="808"/>
                </a:lnTo>
                <a:lnTo>
                  <a:pt x="0" y="822"/>
                </a:lnTo>
                <a:close/>
              </a:path>
            </a:pathLst>
          </a:custGeom>
          <a:solidFill>
            <a:srgbClr val="990099"/>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28684" name="Text Box 22">
            <a:hlinkClick r:id="rId6" action="ppaction://hlinksldjump"/>
          </p:cNvPr>
          <p:cNvSpPr txBox="1">
            <a:spLocks noChangeArrowheads="1"/>
          </p:cNvSpPr>
          <p:nvPr/>
        </p:nvSpPr>
        <p:spPr bwMode="auto">
          <a:xfrm rot="-271214">
            <a:off x="1547813" y="6165850"/>
            <a:ext cx="29924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fr-FR" altLang="fr-FR" sz="2000" dirty="0">
                <a:solidFill>
                  <a:schemeClr val="bg1"/>
                </a:solidFill>
              </a:rPr>
              <a:t>enseignement-recherche</a:t>
            </a:r>
          </a:p>
        </p:txBody>
      </p:sp>
      <p:sp>
        <p:nvSpPr>
          <p:cNvPr id="28685" name="Text Box 23"/>
          <p:cNvSpPr txBox="1">
            <a:spLocks noChangeArrowheads="1"/>
          </p:cNvSpPr>
          <p:nvPr/>
        </p:nvSpPr>
        <p:spPr bwMode="auto">
          <a:xfrm>
            <a:off x="4572000" y="5732463"/>
            <a:ext cx="15573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SzPct val="75000"/>
              <a:buFont typeface="Wingdings" pitchFamily="2" charset="2"/>
              <a:buNone/>
            </a:pPr>
            <a:r>
              <a:rPr lang="fr-FR" altLang="fr-FR" sz="1200" u="sng" dirty="0">
                <a:solidFill>
                  <a:schemeClr val="bg1"/>
                </a:solidFill>
              </a:rPr>
              <a:t>Enseignement</a:t>
            </a:r>
          </a:p>
          <a:p>
            <a:pPr>
              <a:buSzPct val="75000"/>
              <a:buFont typeface="Wingdings" pitchFamily="2" charset="2"/>
              <a:buNone/>
            </a:pPr>
            <a:r>
              <a:rPr lang="fr-FR" altLang="fr-FR" sz="1200" dirty="0">
                <a:solidFill>
                  <a:schemeClr val="bg1"/>
                </a:solidFill>
              </a:rPr>
              <a:t>école</a:t>
            </a:r>
          </a:p>
          <a:p>
            <a:pPr>
              <a:buSzPct val="75000"/>
              <a:buFont typeface="Wingdings" pitchFamily="2" charset="2"/>
              <a:buNone/>
            </a:pPr>
            <a:r>
              <a:rPr lang="fr-FR" altLang="fr-FR" sz="1200" dirty="0">
                <a:solidFill>
                  <a:schemeClr val="bg1"/>
                </a:solidFill>
              </a:rPr>
              <a:t>collège</a:t>
            </a:r>
          </a:p>
          <a:p>
            <a:pPr>
              <a:buSzPct val="75000"/>
              <a:buFont typeface="Wingdings" pitchFamily="2" charset="2"/>
              <a:buNone/>
            </a:pPr>
            <a:r>
              <a:rPr lang="fr-FR" altLang="fr-FR" sz="1200" dirty="0">
                <a:solidFill>
                  <a:schemeClr val="bg1"/>
                </a:solidFill>
              </a:rPr>
              <a:t>lycée </a:t>
            </a:r>
          </a:p>
          <a:p>
            <a:pPr>
              <a:buSzPct val="75000"/>
              <a:buFont typeface="Wingdings" pitchFamily="2" charset="2"/>
              <a:buNone/>
            </a:pPr>
            <a:r>
              <a:rPr lang="fr-FR" altLang="fr-FR" sz="1200" dirty="0">
                <a:solidFill>
                  <a:schemeClr val="bg1"/>
                </a:solidFill>
              </a:rPr>
              <a:t>supérieur</a:t>
            </a:r>
          </a:p>
        </p:txBody>
      </p:sp>
      <p:sp>
        <p:nvSpPr>
          <p:cNvPr id="28686" name="Text Box 24"/>
          <p:cNvSpPr txBox="1">
            <a:spLocks noChangeArrowheads="1"/>
          </p:cNvSpPr>
          <p:nvPr/>
        </p:nvSpPr>
        <p:spPr bwMode="auto">
          <a:xfrm>
            <a:off x="6227763" y="5732463"/>
            <a:ext cx="26479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SzPct val="75000"/>
              <a:buFont typeface="Wingdings" pitchFamily="2" charset="2"/>
              <a:buNone/>
            </a:pPr>
            <a:r>
              <a:rPr lang="fr-FR" altLang="fr-FR" sz="1200" u="sng" dirty="0">
                <a:solidFill>
                  <a:schemeClr val="bg1"/>
                </a:solidFill>
              </a:rPr>
              <a:t>Recherche fondamentale et appliquée</a:t>
            </a:r>
          </a:p>
          <a:p>
            <a:pPr>
              <a:buSzPct val="75000"/>
              <a:buFont typeface="Wingdings" pitchFamily="2" charset="2"/>
              <a:buNone/>
            </a:pPr>
            <a:r>
              <a:rPr lang="fr-FR" altLang="fr-FR" sz="1200" dirty="0">
                <a:solidFill>
                  <a:schemeClr val="bg1"/>
                </a:solidFill>
              </a:rPr>
              <a:t>universités</a:t>
            </a:r>
          </a:p>
          <a:p>
            <a:pPr>
              <a:buSzPct val="75000"/>
              <a:buFont typeface="Wingdings" pitchFamily="2" charset="2"/>
              <a:buNone/>
            </a:pPr>
            <a:r>
              <a:rPr lang="fr-FR" altLang="fr-FR" sz="1200" dirty="0">
                <a:solidFill>
                  <a:schemeClr val="bg1"/>
                </a:solidFill>
              </a:rPr>
              <a:t>organismes de recherche publique</a:t>
            </a:r>
          </a:p>
          <a:p>
            <a:pPr>
              <a:buSzPct val="75000"/>
              <a:buFont typeface="Wingdings" pitchFamily="2" charset="2"/>
              <a:buNone/>
            </a:pPr>
            <a:r>
              <a:rPr lang="fr-FR" altLang="fr-FR" sz="1200" dirty="0">
                <a:solidFill>
                  <a:schemeClr val="bg1"/>
                </a:solidFill>
              </a:rPr>
              <a:t>entreprises et organismes privés</a:t>
            </a:r>
          </a:p>
        </p:txBody>
      </p:sp>
      <p:sp>
        <p:nvSpPr>
          <p:cNvPr id="28687" name="Text Box 25">
            <a:hlinkClick r:id="rId5" action="ppaction://hlinksldjump"/>
          </p:cNvPr>
          <p:cNvSpPr txBox="1">
            <a:spLocks noChangeArrowheads="1"/>
          </p:cNvSpPr>
          <p:nvPr/>
        </p:nvSpPr>
        <p:spPr bwMode="auto">
          <a:xfrm rot="-2129919">
            <a:off x="2700338" y="4005263"/>
            <a:ext cx="18621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fr-FR" altLang="fr-FR" sz="2000" dirty="0"/>
              <a:t>marché de l’art</a:t>
            </a:r>
          </a:p>
        </p:txBody>
      </p:sp>
      <p:sp>
        <p:nvSpPr>
          <p:cNvPr id="28688" name="Text Box 17">
            <a:hlinkClick r:id="rId5" action="ppaction://hlinksldjump"/>
          </p:cNvPr>
          <p:cNvSpPr txBox="1">
            <a:spLocks noChangeArrowheads="1"/>
          </p:cNvSpPr>
          <p:nvPr/>
        </p:nvSpPr>
        <p:spPr bwMode="auto">
          <a:xfrm rot="-1182309">
            <a:off x="2627313" y="5373688"/>
            <a:ext cx="1905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fr-FR" altLang="fr-FR" sz="2000" dirty="0">
                <a:solidFill>
                  <a:schemeClr val="bg1"/>
                </a:solidFill>
              </a:rPr>
              <a:t>métiers du livre</a:t>
            </a:r>
          </a:p>
        </p:txBody>
      </p:sp>
      <p:sp>
        <p:nvSpPr>
          <p:cNvPr id="28689" name="Text Box 10"/>
          <p:cNvSpPr txBox="1">
            <a:spLocks noChangeArrowheads="1"/>
          </p:cNvSpPr>
          <p:nvPr/>
        </p:nvSpPr>
        <p:spPr bwMode="auto">
          <a:xfrm>
            <a:off x="4572000" y="1149350"/>
            <a:ext cx="2030413"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0000"/>
              </a:lnSpc>
              <a:buSzPct val="75000"/>
              <a:buFont typeface="Wingdings" pitchFamily="2" charset="2"/>
              <a:buNone/>
            </a:pPr>
            <a:r>
              <a:rPr lang="fr-FR" altLang="fr-FR" sz="1200" dirty="0"/>
              <a:t>archéologue</a:t>
            </a:r>
          </a:p>
          <a:p>
            <a:pPr>
              <a:lnSpc>
                <a:spcPct val="90000"/>
              </a:lnSpc>
              <a:buSzPct val="75000"/>
              <a:buFont typeface="Wingdings" pitchFamily="2" charset="2"/>
              <a:buNone/>
            </a:pPr>
            <a:r>
              <a:rPr lang="fr-FR" altLang="fr-FR" sz="1200" dirty="0"/>
              <a:t>archiviste</a:t>
            </a:r>
          </a:p>
          <a:p>
            <a:pPr>
              <a:lnSpc>
                <a:spcPct val="90000"/>
              </a:lnSpc>
              <a:buSzPct val="75000"/>
              <a:buFont typeface="Wingdings" pitchFamily="2" charset="2"/>
              <a:buNone/>
            </a:pPr>
            <a:r>
              <a:rPr lang="fr-FR" altLang="fr-FR" sz="1200" dirty="0"/>
              <a:t>conservateur du patrimoine</a:t>
            </a:r>
          </a:p>
          <a:p>
            <a:pPr>
              <a:lnSpc>
                <a:spcPct val="90000"/>
              </a:lnSpc>
              <a:buSzPct val="75000"/>
              <a:buFont typeface="Wingdings" pitchFamily="2" charset="2"/>
              <a:buNone/>
            </a:pPr>
            <a:r>
              <a:rPr lang="fr-FR" altLang="fr-FR" sz="1200" dirty="0"/>
              <a:t>animateur du patrimoine</a:t>
            </a:r>
          </a:p>
          <a:p>
            <a:pPr>
              <a:lnSpc>
                <a:spcPct val="90000"/>
              </a:lnSpc>
              <a:buSzPct val="75000"/>
              <a:buFont typeface="Wingdings" pitchFamily="2" charset="2"/>
              <a:buNone/>
            </a:pPr>
            <a:endParaRPr lang="fr-FR" altLang="fr-FR" sz="1200" dirty="0"/>
          </a:p>
        </p:txBody>
      </p:sp>
      <p:sp>
        <p:nvSpPr>
          <p:cNvPr id="28690" name="Text Box 11"/>
          <p:cNvSpPr txBox="1">
            <a:spLocks noChangeArrowheads="1"/>
          </p:cNvSpPr>
          <p:nvPr/>
        </p:nvSpPr>
        <p:spPr bwMode="auto">
          <a:xfrm>
            <a:off x="4576763" y="2130425"/>
            <a:ext cx="2670175"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5000"/>
              </a:lnSpc>
              <a:buSzPct val="75000"/>
              <a:buFont typeface="Wingdings" pitchFamily="2" charset="2"/>
              <a:buNone/>
            </a:pPr>
            <a:r>
              <a:rPr lang="fr-FR" altLang="fr-FR" sz="1200" dirty="0"/>
              <a:t>production culturelle</a:t>
            </a:r>
          </a:p>
          <a:p>
            <a:pPr>
              <a:lnSpc>
                <a:spcPct val="95000"/>
              </a:lnSpc>
              <a:buSzPct val="75000"/>
            </a:pPr>
            <a:r>
              <a:rPr lang="fr-FR" altLang="fr-FR" sz="1200" dirty="0"/>
              <a:t>ingénieur culturel</a:t>
            </a:r>
          </a:p>
          <a:p>
            <a:pPr>
              <a:lnSpc>
                <a:spcPct val="95000"/>
              </a:lnSpc>
              <a:buSzPct val="75000"/>
            </a:pPr>
            <a:r>
              <a:rPr lang="fr-FR" altLang="fr-FR" sz="1200" dirty="0"/>
              <a:t>conseiller en développement culturel</a:t>
            </a:r>
          </a:p>
          <a:p>
            <a:pPr>
              <a:lnSpc>
                <a:spcPct val="95000"/>
              </a:lnSpc>
              <a:buSzPct val="75000"/>
              <a:buFont typeface="Wingdings" pitchFamily="2" charset="2"/>
              <a:buNone/>
            </a:pPr>
            <a:r>
              <a:rPr lang="fr-FR" altLang="fr-FR" sz="1200" dirty="0"/>
              <a:t>responsable affaires culturelles</a:t>
            </a:r>
          </a:p>
        </p:txBody>
      </p:sp>
      <p:sp>
        <p:nvSpPr>
          <p:cNvPr id="28691" name="Text Box 12"/>
          <p:cNvSpPr txBox="1">
            <a:spLocks noChangeArrowheads="1"/>
          </p:cNvSpPr>
          <p:nvPr/>
        </p:nvSpPr>
        <p:spPr bwMode="auto">
          <a:xfrm>
            <a:off x="4572000" y="3957638"/>
            <a:ext cx="1655763" cy="96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5000"/>
              </a:lnSpc>
              <a:buSzPct val="75000"/>
              <a:buFont typeface="Wingdings" pitchFamily="2" charset="2"/>
              <a:buNone/>
            </a:pPr>
            <a:r>
              <a:rPr lang="fr-FR" altLang="fr-FR" sz="1200" dirty="0">
                <a:solidFill>
                  <a:schemeClr val="bg1"/>
                </a:solidFill>
              </a:rPr>
              <a:t>chef de publicité</a:t>
            </a:r>
          </a:p>
          <a:p>
            <a:pPr>
              <a:lnSpc>
                <a:spcPct val="95000"/>
              </a:lnSpc>
              <a:buSzPct val="75000"/>
              <a:buFont typeface="Wingdings" pitchFamily="2" charset="2"/>
              <a:buNone/>
            </a:pPr>
            <a:r>
              <a:rPr lang="fr-FR" altLang="fr-FR" sz="1200" dirty="0">
                <a:solidFill>
                  <a:schemeClr val="bg1"/>
                </a:solidFill>
              </a:rPr>
              <a:t>concepteur-rédacteur</a:t>
            </a:r>
          </a:p>
          <a:p>
            <a:pPr>
              <a:lnSpc>
                <a:spcPct val="95000"/>
              </a:lnSpc>
              <a:buSzPct val="75000"/>
              <a:buFont typeface="Wingdings" pitchFamily="2" charset="2"/>
              <a:buNone/>
            </a:pPr>
            <a:r>
              <a:rPr lang="fr-FR" altLang="fr-FR" sz="1200" dirty="0">
                <a:solidFill>
                  <a:schemeClr val="bg1"/>
                </a:solidFill>
              </a:rPr>
              <a:t>concepteur multimédia</a:t>
            </a:r>
          </a:p>
          <a:p>
            <a:pPr>
              <a:lnSpc>
                <a:spcPct val="95000"/>
              </a:lnSpc>
              <a:buSzPct val="75000"/>
              <a:buFont typeface="Wingdings" pitchFamily="2" charset="2"/>
              <a:buNone/>
            </a:pPr>
            <a:r>
              <a:rPr lang="fr-FR" altLang="fr-FR" sz="1200" dirty="0">
                <a:solidFill>
                  <a:schemeClr val="bg1"/>
                </a:solidFill>
              </a:rPr>
              <a:t>pigiste</a:t>
            </a:r>
          </a:p>
        </p:txBody>
      </p:sp>
      <p:sp>
        <p:nvSpPr>
          <p:cNvPr id="28692" name="Text Box 14"/>
          <p:cNvSpPr txBox="1">
            <a:spLocks noChangeArrowheads="1"/>
          </p:cNvSpPr>
          <p:nvPr/>
        </p:nvSpPr>
        <p:spPr bwMode="auto">
          <a:xfrm>
            <a:off x="6959600" y="1123950"/>
            <a:ext cx="2030413"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0000"/>
              </a:lnSpc>
              <a:buSzPct val="75000"/>
              <a:buFont typeface="Wingdings" pitchFamily="2" charset="2"/>
              <a:buNone/>
            </a:pPr>
            <a:r>
              <a:rPr lang="fr-FR" altLang="fr-FR" sz="1200" dirty="0"/>
              <a:t>muséologue</a:t>
            </a:r>
          </a:p>
          <a:p>
            <a:pPr>
              <a:lnSpc>
                <a:spcPct val="90000"/>
              </a:lnSpc>
              <a:buSzPct val="75000"/>
              <a:buFont typeface="Wingdings" pitchFamily="2" charset="2"/>
              <a:buNone/>
            </a:pPr>
            <a:r>
              <a:rPr lang="fr-FR" altLang="fr-FR" sz="1200" dirty="0"/>
              <a:t>guide-conférencier</a:t>
            </a:r>
          </a:p>
          <a:p>
            <a:pPr>
              <a:lnSpc>
                <a:spcPct val="90000"/>
              </a:lnSpc>
              <a:buSzPct val="75000"/>
              <a:buFont typeface="Wingdings" pitchFamily="2" charset="2"/>
              <a:buNone/>
            </a:pPr>
            <a:r>
              <a:rPr lang="fr-FR" altLang="fr-FR" sz="1200" dirty="0"/>
              <a:t>régisseur d’œuvres d’art</a:t>
            </a:r>
          </a:p>
        </p:txBody>
      </p:sp>
      <p:sp>
        <p:nvSpPr>
          <p:cNvPr id="28693" name="Rectangle 15"/>
          <p:cNvSpPr>
            <a:spLocks noChangeArrowheads="1"/>
          </p:cNvSpPr>
          <p:nvPr/>
        </p:nvSpPr>
        <p:spPr bwMode="auto">
          <a:xfrm>
            <a:off x="6948488" y="2060575"/>
            <a:ext cx="20415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0000"/>
              </a:lnSpc>
              <a:buSzPct val="75000"/>
              <a:buFont typeface="Wingdings" pitchFamily="2" charset="2"/>
              <a:buNone/>
            </a:pPr>
            <a:r>
              <a:rPr lang="fr-FR" altLang="fr-FR" sz="1200" dirty="0"/>
              <a:t>directeur de centre culturel</a:t>
            </a:r>
          </a:p>
          <a:p>
            <a:pPr>
              <a:lnSpc>
                <a:spcPct val="90000"/>
              </a:lnSpc>
              <a:buSzPct val="75000"/>
              <a:buFont typeface="Wingdings" pitchFamily="2" charset="2"/>
              <a:buNone/>
            </a:pPr>
            <a:r>
              <a:rPr lang="fr-FR" altLang="fr-FR" sz="1200" dirty="0"/>
              <a:t>directeur de service culturel </a:t>
            </a:r>
          </a:p>
          <a:p>
            <a:pPr>
              <a:lnSpc>
                <a:spcPct val="90000"/>
              </a:lnSpc>
              <a:buSzPct val="75000"/>
              <a:buFont typeface="Wingdings" pitchFamily="2" charset="2"/>
              <a:buNone/>
            </a:pPr>
            <a:endParaRPr lang="fr-FR" altLang="fr-FR" sz="1200" dirty="0"/>
          </a:p>
          <a:p>
            <a:pPr>
              <a:lnSpc>
                <a:spcPct val="90000"/>
              </a:lnSpc>
              <a:buSzPct val="75000"/>
              <a:buFont typeface="Wingdings" pitchFamily="2" charset="2"/>
              <a:buNone/>
            </a:pPr>
            <a:endParaRPr lang="fr-FR" altLang="fr-FR" sz="1200" dirty="0"/>
          </a:p>
          <a:p>
            <a:pPr>
              <a:lnSpc>
                <a:spcPct val="90000"/>
              </a:lnSpc>
              <a:buSzPct val="75000"/>
              <a:buFont typeface="Wingdings" pitchFamily="2" charset="2"/>
              <a:buNone/>
            </a:pPr>
            <a:r>
              <a:rPr lang="fr-FR" altLang="fr-FR" sz="1200" dirty="0"/>
              <a:t>scénographie</a:t>
            </a:r>
          </a:p>
        </p:txBody>
      </p:sp>
      <p:sp>
        <p:nvSpPr>
          <p:cNvPr id="28694" name="Text Box 16"/>
          <p:cNvSpPr txBox="1">
            <a:spLocks noChangeArrowheads="1"/>
          </p:cNvSpPr>
          <p:nvPr/>
        </p:nvSpPr>
        <p:spPr bwMode="auto">
          <a:xfrm>
            <a:off x="6948488" y="3957638"/>
            <a:ext cx="2016125" cy="96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5000"/>
              </a:lnSpc>
              <a:buSzPct val="75000"/>
              <a:buFont typeface="Wingdings" pitchFamily="2" charset="2"/>
              <a:buNone/>
            </a:pPr>
            <a:r>
              <a:rPr lang="fr-FR" altLang="fr-FR" sz="1200" dirty="0">
                <a:solidFill>
                  <a:schemeClr val="bg1"/>
                </a:solidFill>
              </a:rPr>
              <a:t>rédacteur en chef</a:t>
            </a:r>
          </a:p>
          <a:p>
            <a:pPr>
              <a:lnSpc>
                <a:spcPct val="95000"/>
              </a:lnSpc>
              <a:buSzPct val="75000"/>
              <a:buFont typeface="Wingdings" pitchFamily="2" charset="2"/>
              <a:buNone/>
            </a:pPr>
            <a:r>
              <a:rPr lang="fr-FR" altLang="fr-FR" sz="1200" dirty="0">
                <a:solidFill>
                  <a:schemeClr val="bg1"/>
                </a:solidFill>
              </a:rPr>
              <a:t>secrétaire de rédaction</a:t>
            </a:r>
          </a:p>
          <a:p>
            <a:pPr>
              <a:lnSpc>
                <a:spcPct val="95000"/>
              </a:lnSpc>
              <a:buSzPct val="75000"/>
              <a:buFont typeface="Wingdings" pitchFamily="2" charset="2"/>
              <a:buNone/>
            </a:pPr>
            <a:r>
              <a:rPr lang="fr-FR" altLang="fr-FR" sz="1200" dirty="0">
                <a:solidFill>
                  <a:schemeClr val="bg1"/>
                </a:solidFill>
              </a:rPr>
              <a:t>attaché de presse</a:t>
            </a:r>
          </a:p>
          <a:p>
            <a:pPr>
              <a:lnSpc>
                <a:spcPct val="95000"/>
              </a:lnSpc>
              <a:buSzPct val="75000"/>
              <a:buFont typeface="Wingdings" pitchFamily="2" charset="2"/>
              <a:buNone/>
            </a:pPr>
            <a:r>
              <a:rPr lang="fr-FR" altLang="fr-FR" sz="1200" dirty="0">
                <a:solidFill>
                  <a:schemeClr val="bg1"/>
                </a:solidFill>
              </a:rPr>
              <a:t>chargé de relations publiques</a:t>
            </a:r>
          </a:p>
        </p:txBody>
      </p:sp>
      <p:sp>
        <p:nvSpPr>
          <p:cNvPr id="28695" name="Text Box 18"/>
          <p:cNvSpPr txBox="1">
            <a:spLocks noChangeArrowheads="1"/>
          </p:cNvSpPr>
          <p:nvPr/>
        </p:nvSpPr>
        <p:spPr bwMode="auto">
          <a:xfrm>
            <a:off x="4572000" y="4965700"/>
            <a:ext cx="2371725" cy="75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0000"/>
              </a:lnSpc>
              <a:buSzPct val="75000"/>
              <a:buFont typeface="Wingdings" pitchFamily="2" charset="2"/>
              <a:buNone/>
            </a:pPr>
            <a:r>
              <a:rPr lang="fr-FR" altLang="fr-FR" sz="1200" dirty="0">
                <a:solidFill>
                  <a:schemeClr val="bg1"/>
                </a:solidFill>
              </a:rPr>
              <a:t>conservateur de bibliothèque</a:t>
            </a:r>
          </a:p>
          <a:p>
            <a:pPr>
              <a:lnSpc>
                <a:spcPct val="90000"/>
              </a:lnSpc>
              <a:buSzPct val="75000"/>
              <a:buFont typeface="Wingdings" pitchFamily="2" charset="2"/>
              <a:buNone/>
            </a:pPr>
            <a:r>
              <a:rPr lang="fr-FR" altLang="fr-FR" sz="1200" dirty="0">
                <a:solidFill>
                  <a:schemeClr val="bg1"/>
                </a:solidFill>
              </a:rPr>
              <a:t>bibliothécaire</a:t>
            </a:r>
          </a:p>
          <a:p>
            <a:pPr>
              <a:lnSpc>
                <a:spcPct val="90000"/>
              </a:lnSpc>
              <a:buSzPct val="75000"/>
              <a:buFont typeface="Wingdings" pitchFamily="2" charset="2"/>
              <a:buNone/>
            </a:pPr>
            <a:r>
              <a:rPr lang="fr-FR" altLang="fr-FR" sz="1200" dirty="0">
                <a:solidFill>
                  <a:schemeClr val="bg1"/>
                </a:solidFill>
              </a:rPr>
              <a:t>documentaliste</a:t>
            </a:r>
          </a:p>
          <a:p>
            <a:pPr>
              <a:lnSpc>
                <a:spcPct val="90000"/>
              </a:lnSpc>
              <a:buSzPct val="75000"/>
              <a:buFont typeface="Wingdings" pitchFamily="2" charset="2"/>
              <a:buNone/>
            </a:pPr>
            <a:r>
              <a:rPr lang="fr-FR" altLang="fr-FR" sz="1200" dirty="0">
                <a:solidFill>
                  <a:schemeClr val="bg1"/>
                </a:solidFill>
              </a:rPr>
              <a:t>éditeur, libraire</a:t>
            </a:r>
          </a:p>
        </p:txBody>
      </p:sp>
      <p:sp>
        <p:nvSpPr>
          <p:cNvPr id="28696" name="Text Box 19"/>
          <p:cNvSpPr txBox="1">
            <a:spLocks noChangeArrowheads="1"/>
          </p:cNvSpPr>
          <p:nvPr/>
        </p:nvSpPr>
        <p:spPr bwMode="auto">
          <a:xfrm>
            <a:off x="6959600" y="4940300"/>
            <a:ext cx="2030413"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0000"/>
              </a:lnSpc>
              <a:buSzPct val="75000"/>
              <a:buFont typeface="Wingdings" pitchFamily="2" charset="2"/>
              <a:buNone/>
            </a:pPr>
            <a:r>
              <a:rPr lang="fr-FR" altLang="fr-FR" sz="1200" dirty="0">
                <a:solidFill>
                  <a:schemeClr val="bg1"/>
                </a:solidFill>
              </a:rPr>
              <a:t>secrétaire d’édition</a:t>
            </a:r>
          </a:p>
          <a:p>
            <a:pPr>
              <a:lnSpc>
                <a:spcPct val="90000"/>
              </a:lnSpc>
              <a:buSzPct val="75000"/>
              <a:buFont typeface="Wingdings" pitchFamily="2" charset="2"/>
              <a:buNone/>
            </a:pPr>
            <a:r>
              <a:rPr lang="fr-FR" altLang="fr-FR" sz="1200" dirty="0">
                <a:solidFill>
                  <a:schemeClr val="bg1"/>
                </a:solidFill>
              </a:rPr>
              <a:t>documentaliste multimédia</a:t>
            </a:r>
          </a:p>
        </p:txBody>
      </p:sp>
      <p:sp>
        <p:nvSpPr>
          <p:cNvPr id="28697" name="Text Box 28"/>
          <p:cNvSpPr txBox="1">
            <a:spLocks noChangeArrowheads="1"/>
          </p:cNvSpPr>
          <p:nvPr/>
        </p:nvSpPr>
        <p:spPr bwMode="auto">
          <a:xfrm>
            <a:off x="4572000" y="3098800"/>
            <a:ext cx="1557338" cy="61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5000"/>
              </a:lnSpc>
              <a:buSzPct val="75000"/>
              <a:buFont typeface="Wingdings" pitchFamily="2" charset="2"/>
              <a:buNone/>
            </a:pPr>
            <a:r>
              <a:rPr lang="fr-FR" altLang="fr-FR" sz="1200" dirty="0"/>
              <a:t>antiquaire</a:t>
            </a:r>
          </a:p>
          <a:p>
            <a:pPr>
              <a:lnSpc>
                <a:spcPct val="95000"/>
              </a:lnSpc>
              <a:buSzPct val="75000"/>
              <a:buFont typeface="Wingdings" pitchFamily="2" charset="2"/>
              <a:buNone/>
            </a:pPr>
            <a:r>
              <a:rPr lang="fr-FR" altLang="fr-FR" sz="1200" dirty="0"/>
              <a:t>courtier</a:t>
            </a:r>
          </a:p>
          <a:p>
            <a:pPr>
              <a:lnSpc>
                <a:spcPct val="95000"/>
              </a:lnSpc>
              <a:buSzPct val="75000"/>
              <a:buFont typeface="Wingdings" pitchFamily="2" charset="2"/>
              <a:buNone/>
            </a:pPr>
            <a:r>
              <a:rPr lang="fr-FR" altLang="fr-FR" sz="1200" dirty="0"/>
              <a:t>commissaire priseur</a:t>
            </a:r>
          </a:p>
        </p:txBody>
      </p:sp>
      <p:sp>
        <p:nvSpPr>
          <p:cNvPr id="28698" name="Rectangle 29"/>
          <p:cNvSpPr>
            <a:spLocks noChangeArrowheads="1"/>
          </p:cNvSpPr>
          <p:nvPr/>
        </p:nvSpPr>
        <p:spPr bwMode="auto">
          <a:xfrm>
            <a:off x="6943725" y="3125788"/>
            <a:ext cx="180022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0000"/>
              </a:lnSpc>
              <a:buSzPct val="75000"/>
              <a:buFont typeface="Wingdings" pitchFamily="2" charset="2"/>
              <a:buNone/>
            </a:pPr>
            <a:r>
              <a:rPr lang="fr-FR" altLang="fr-FR" sz="1200" dirty="0"/>
              <a:t>expert d’art</a:t>
            </a:r>
          </a:p>
          <a:p>
            <a:pPr>
              <a:lnSpc>
                <a:spcPct val="90000"/>
              </a:lnSpc>
              <a:buSzPct val="75000"/>
              <a:buFont typeface="Wingdings" pitchFamily="2" charset="2"/>
              <a:buNone/>
            </a:pPr>
            <a:r>
              <a:rPr lang="fr-FR" altLang="fr-FR" sz="1200" dirty="0"/>
              <a:t>galeriste </a:t>
            </a:r>
          </a:p>
          <a:p>
            <a:pPr>
              <a:lnSpc>
                <a:spcPct val="90000"/>
              </a:lnSpc>
              <a:buSzPct val="75000"/>
              <a:buFont typeface="Wingdings" pitchFamily="2" charset="2"/>
              <a:buNone/>
            </a:pPr>
            <a:r>
              <a:rPr lang="fr-FR" altLang="fr-FR" sz="1200" dirty="0"/>
              <a:t>restaurateur d’art</a:t>
            </a:r>
          </a:p>
        </p:txBody>
      </p:sp>
      <p:sp>
        <p:nvSpPr>
          <p:cNvPr id="29" name="Bouton d'action : Retour 28">
            <a:hlinkClick r:id="rId3" action="ppaction://hlinksldjump" highlightClick="1"/>
          </p:cNvPr>
          <p:cNvSpPr/>
          <p:nvPr/>
        </p:nvSpPr>
        <p:spPr>
          <a:xfrm>
            <a:off x="1016000" y="2365375"/>
            <a:ext cx="487363" cy="431800"/>
          </a:xfrm>
          <a:prstGeom prst="actionButtonReturn">
            <a:avLst/>
          </a:prstGeom>
          <a:solidFill>
            <a:schemeClr val="bg1">
              <a:lumMod val="8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Tree>
    <p:extLst>
      <p:ext uri="{BB962C8B-B14F-4D97-AF65-F5344CB8AC3E}">
        <p14:creationId xmlns:p14="http://schemas.microsoft.com/office/powerpoint/2010/main" val="1002722100"/>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34"/>
          <p:cNvSpPr>
            <a:spLocks noChangeArrowheads="1"/>
          </p:cNvSpPr>
          <p:nvPr/>
        </p:nvSpPr>
        <p:spPr bwMode="auto">
          <a:xfrm>
            <a:off x="5792788" y="4652963"/>
            <a:ext cx="720725" cy="360362"/>
          </a:xfrm>
          <a:prstGeom prst="roundRect">
            <a:avLst>
              <a:gd name="adj" fmla="val 16667"/>
            </a:avLst>
          </a:prstGeom>
          <a:solidFill>
            <a:srgbClr val="CCCCFF"/>
          </a:solidFill>
          <a:ln>
            <a:noFill/>
          </a:ln>
          <a:extLst>
            <a:ext uri="{91240B29-F687-4F45-9708-019B960494DF}">
              <a14:hiddenLine xmlns:a14="http://schemas.microsoft.com/office/drawing/2010/main" w="19050">
                <a:solidFill>
                  <a:srgbClr val="000000"/>
                </a:solidFill>
                <a:round/>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1600" dirty="0"/>
              <a:t>arts</a:t>
            </a:r>
          </a:p>
        </p:txBody>
      </p:sp>
      <p:sp>
        <p:nvSpPr>
          <p:cNvPr id="32771" name="AutoShape 35"/>
          <p:cNvSpPr>
            <a:spLocks noChangeArrowheads="1"/>
          </p:cNvSpPr>
          <p:nvPr/>
        </p:nvSpPr>
        <p:spPr bwMode="auto">
          <a:xfrm>
            <a:off x="7162800" y="3789363"/>
            <a:ext cx="1368425" cy="360362"/>
          </a:xfrm>
          <a:prstGeom prst="roundRect">
            <a:avLst>
              <a:gd name="adj" fmla="val 16667"/>
            </a:avLst>
          </a:prstGeom>
          <a:solidFill>
            <a:srgbClr val="CCCCFF"/>
          </a:solidFill>
          <a:ln>
            <a:noFill/>
          </a:ln>
          <a:extLst>
            <a:ext uri="{91240B29-F687-4F45-9708-019B960494DF}">
              <a14:hiddenLine xmlns:a14="http://schemas.microsoft.com/office/drawing/2010/main" w="19050">
                <a:solidFill>
                  <a:srgbClr val="000000"/>
                </a:solidFill>
                <a:round/>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1600" dirty="0"/>
              <a:t>sociologie</a:t>
            </a:r>
          </a:p>
        </p:txBody>
      </p:sp>
      <p:sp>
        <p:nvSpPr>
          <p:cNvPr id="32772" name="AutoShape 36"/>
          <p:cNvSpPr>
            <a:spLocks noChangeArrowheads="1"/>
          </p:cNvSpPr>
          <p:nvPr/>
        </p:nvSpPr>
        <p:spPr bwMode="auto">
          <a:xfrm>
            <a:off x="6875463" y="2925763"/>
            <a:ext cx="1728787" cy="431800"/>
          </a:xfrm>
          <a:prstGeom prst="roundRect">
            <a:avLst>
              <a:gd name="adj" fmla="val 16667"/>
            </a:avLst>
          </a:prstGeom>
          <a:solidFill>
            <a:srgbClr val="CCCCFF"/>
          </a:solidFill>
          <a:ln>
            <a:noFill/>
          </a:ln>
          <a:extLst>
            <a:ext uri="{91240B29-F687-4F45-9708-019B960494DF}">
              <a14:hiddenLine xmlns:a14="http://schemas.microsoft.com/office/drawing/2010/main" w="19050">
                <a:solidFill>
                  <a:srgbClr val="000000"/>
                </a:solidFill>
                <a:round/>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1600" dirty="0"/>
              <a:t>lettres classiques</a:t>
            </a:r>
          </a:p>
        </p:txBody>
      </p:sp>
      <p:sp>
        <p:nvSpPr>
          <p:cNvPr id="32773" name="AutoShape 37"/>
          <p:cNvSpPr>
            <a:spLocks noChangeArrowheads="1"/>
          </p:cNvSpPr>
          <p:nvPr/>
        </p:nvSpPr>
        <p:spPr bwMode="auto">
          <a:xfrm>
            <a:off x="6946900" y="2132013"/>
            <a:ext cx="1655763" cy="433387"/>
          </a:xfrm>
          <a:prstGeom prst="roundRect">
            <a:avLst>
              <a:gd name="adj" fmla="val 16667"/>
            </a:avLst>
          </a:prstGeom>
          <a:solidFill>
            <a:srgbClr val="CCCCFF"/>
          </a:solidFill>
          <a:ln>
            <a:noFill/>
          </a:ln>
          <a:extLst>
            <a:ext uri="{91240B29-F687-4F45-9708-019B960494DF}">
              <a14:hiddenLine xmlns:a14="http://schemas.microsoft.com/office/drawing/2010/main" w="19050">
                <a:solidFill>
                  <a:srgbClr val="000000"/>
                </a:solidFill>
                <a:round/>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70000"/>
              </a:lnSpc>
            </a:pPr>
            <a:r>
              <a:rPr lang="fr-FR" altLang="fr-FR" sz="1600" dirty="0"/>
              <a:t>études germaniques</a:t>
            </a:r>
          </a:p>
        </p:txBody>
      </p:sp>
      <p:sp>
        <p:nvSpPr>
          <p:cNvPr id="32774" name="Rectangle 16"/>
          <p:cNvSpPr>
            <a:spLocks noChangeArrowheads="1"/>
          </p:cNvSpPr>
          <p:nvPr/>
        </p:nvSpPr>
        <p:spPr bwMode="auto">
          <a:xfrm>
            <a:off x="1331913" y="260350"/>
            <a:ext cx="7561262"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3200" dirty="0">
                <a:solidFill>
                  <a:srgbClr val="808080"/>
                </a:solidFill>
              </a:rPr>
              <a:t>La licence de philosophie</a:t>
            </a:r>
          </a:p>
        </p:txBody>
      </p:sp>
      <p:sp>
        <p:nvSpPr>
          <p:cNvPr id="32775" name="Oval 20"/>
          <p:cNvSpPr>
            <a:spLocks noChangeArrowheads="1"/>
          </p:cNvSpPr>
          <p:nvPr/>
        </p:nvSpPr>
        <p:spPr bwMode="auto">
          <a:xfrm rot="-5535066">
            <a:off x="2751138" y="2914650"/>
            <a:ext cx="388937" cy="347663"/>
          </a:xfrm>
          <a:prstGeom prst="ellipse">
            <a:avLst/>
          </a:prstGeom>
          <a:solidFill>
            <a:srgbClr val="6666FF"/>
          </a:soli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fr-FR" altLang="fr-FR" sz="2400" dirty="0">
              <a:latin typeface="Times New Roman" pitchFamily="18" charset="0"/>
            </a:endParaRPr>
          </a:p>
        </p:txBody>
      </p:sp>
      <p:sp>
        <p:nvSpPr>
          <p:cNvPr id="32776" name="Line 21"/>
          <p:cNvSpPr>
            <a:spLocks noChangeShapeType="1"/>
          </p:cNvSpPr>
          <p:nvPr/>
        </p:nvSpPr>
        <p:spPr bwMode="auto">
          <a:xfrm>
            <a:off x="3275013" y="2662238"/>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32777" name="Line 22"/>
          <p:cNvSpPr>
            <a:spLocks noChangeShapeType="1"/>
          </p:cNvSpPr>
          <p:nvPr/>
        </p:nvSpPr>
        <p:spPr bwMode="auto">
          <a:xfrm flipV="1">
            <a:off x="2914650" y="2205038"/>
            <a:ext cx="936625" cy="849312"/>
          </a:xfrm>
          <a:prstGeom prst="line">
            <a:avLst/>
          </a:prstGeom>
          <a:noFill/>
          <a:ln w="25400">
            <a:solidFill>
              <a:srgbClr val="6666FF"/>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32778" name="Line 23"/>
          <p:cNvSpPr>
            <a:spLocks noChangeShapeType="1"/>
          </p:cNvSpPr>
          <p:nvPr/>
        </p:nvSpPr>
        <p:spPr bwMode="auto">
          <a:xfrm flipV="1">
            <a:off x="2914650" y="2997200"/>
            <a:ext cx="936625" cy="57150"/>
          </a:xfrm>
          <a:prstGeom prst="line">
            <a:avLst/>
          </a:prstGeom>
          <a:noFill/>
          <a:ln w="25400">
            <a:solidFill>
              <a:srgbClr val="6666FF"/>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32779" name="Line 24"/>
          <p:cNvSpPr>
            <a:spLocks noChangeShapeType="1"/>
          </p:cNvSpPr>
          <p:nvPr/>
        </p:nvSpPr>
        <p:spPr bwMode="auto">
          <a:xfrm>
            <a:off x="2914650" y="3054350"/>
            <a:ext cx="936625" cy="661988"/>
          </a:xfrm>
          <a:prstGeom prst="line">
            <a:avLst/>
          </a:prstGeom>
          <a:noFill/>
          <a:ln w="25400">
            <a:solidFill>
              <a:srgbClr val="6666FF"/>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32780" name="Line 25"/>
          <p:cNvSpPr>
            <a:spLocks noChangeShapeType="1"/>
          </p:cNvSpPr>
          <p:nvPr/>
        </p:nvSpPr>
        <p:spPr bwMode="auto">
          <a:xfrm>
            <a:off x="2989263" y="3213100"/>
            <a:ext cx="862012" cy="1439863"/>
          </a:xfrm>
          <a:prstGeom prst="line">
            <a:avLst/>
          </a:prstGeom>
          <a:noFill/>
          <a:ln w="25400">
            <a:solidFill>
              <a:srgbClr val="6666FF"/>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32781" name="AutoShape 26"/>
          <p:cNvSpPr>
            <a:spLocks noChangeArrowheads="1"/>
          </p:cNvSpPr>
          <p:nvPr/>
        </p:nvSpPr>
        <p:spPr bwMode="auto">
          <a:xfrm>
            <a:off x="107950" y="2492375"/>
            <a:ext cx="2879725" cy="1223963"/>
          </a:xfrm>
          <a:prstGeom prst="roundRect">
            <a:avLst>
              <a:gd name="adj" fmla="val 16667"/>
            </a:avLst>
          </a:prstGeom>
          <a:solidFill>
            <a:schemeClr val="bg1"/>
          </a:solidFill>
          <a:ln w="38100">
            <a:solidFill>
              <a:srgbClr val="6666FF"/>
            </a:solidFill>
            <a:round/>
            <a:headEnd/>
            <a:tailEnd/>
          </a:ln>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30000"/>
              </a:spcBef>
            </a:pPr>
            <a:r>
              <a:rPr lang="fr-FR" altLang="fr-FR" dirty="0"/>
              <a:t>Philosophie</a:t>
            </a:r>
          </a:p>
          <a:p>
            <a:pPr algn="ctr" eaLnBrk="1" hangingPunct="1">
              <a:spcBef>
                <a:spcPct val="30000"/>
              </a:spcBef>
            </a:pPr>
            <a:r>
              <a:rPr lang="fr-FR" altLang="fr-FR" sz="1600" dirty="0"/>
              <a:t>4 approches</a:t>
            </a:r>
          </a:p>
          <a:p>
            <a:pPr algn="ctr" eaLnBrk="1" hangingPunct="1">
              <a:spcBef>
                <a:spcPct val="30000"/>
              </a:spcBef>
            </a:pPr>
            <a:r>
              <a:rPr lang="fr-FR" altLang="fr-FR" sz="1600" dirty="0"/>
              <a:t>interactions avec d’autres disciplines</a:t>
            </a:r>
          </a:p>
        </p:txBody>
      </p:sp>
      <p:sp>
        <p:nvSpPr>
          <p:cNvPr id="32782" name="AutoShape 27"/>
          <p:cNvSpPr>
            <a:spLocks noChangeArrowheads="1"/>
          </p:cNvSpPr>
          <p:nvPr/>
        </p:nvSpPr>
        <p:spPr bwMode="auto">
          <a:xfrm>
            <a:off x="3852863" y="1989138"/>
            <a:ext cx="3525837" cy="360362"/>
          </a:xfrm>
          <a:prstGeom prst="roundRect">
            <a:avLst>
              <a:gd name="adj" fmla="val 16667"/>
            </a:avLst>
          </a:prstGeom>
          <a:solidFill>
            <a:schemeClr val="bg1"/>
          </a:solidFill>
          <a:ln w="19050">
            <a:solidFill>
              <a:srgbClr val="6666FF"/>
            </a:solidFill>
            <a:round/>
            <a:headEnd/>
            <a:tailEnd/>
          </a:ln>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70000"/>
              </a:lnSpc>
            </a:pPr>
            <a:r>
              <a:rPr lang="fr-FR" altLang="fr-FR" sz="1600" dirty="0"/>
              <a:t>Histoire de la philosophie allemande</a:t>
            </a:r>
          </a:p>
        </p:txBody>
      </p:sp>
      <p:sp>
        <p:nvSpPr>
          <p:cNvPr id="32783" name="AutoShape 28"/>
          <p:cNvSpPr>
            <a:spLocks noChangeArrowheads="1"/>
          </p:cNvSpPr>
          <p:nvPr/>
        </p:nvSpPr>
        <p:spPr bwMode="auto">
          <a:xfrm>
            <a:off x="3852863" y="2852738"/>
            <a:ext cx="3525837" cy="360362"/>
          </a:xfrm>
          <a:prstGeom prst="roundRect">
            <a:avLst>
              <a:gd name="adj" fmla="val 16667"/>
            </a:avLst>
          </a:prstGeom>
          <a:solidFill>
            <a:schemeClr val="bg1"/>
          </a:solidFill>
          <a:ln w="19050">
            <a:solidFill>
              <a:srgbClr val="6666FF"/>
            </a:solidFill>
            <a:round/>
            <a:headEnd/>
            <a:tailEnd/>
          </a:ln>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1600" dirty="0"/>
              <a:t>Histoire de la philosophie ancienne</a:t>
            </a:r>
          </a:p>
        </p:txBody>
      </p:sp>
      <p:sp>
        <p:nvSpPr>
          <p:cNvPr id="32784" name="AutoShape 29"/>
          <p:cNvSpPr>
            <a:spLocks noChangeArrowheads="1"/>
          </p:cNvSpPr>
          <p:nvPr/>
        </p:nvSpPr>
        <p:spPr bwMode="auto">
          <a:xfrm>
            <a:off x="3852863" y="3573463"/>
            <a:ext cx="3598862" cy="358775"/>
          </a:xfrm>
          <a:prstGeom prst="roundRect">
            <a:avLst>
              <a:gd name="adj" fmla="val 16667"/>
            </a:avLst>
          </a:prstGeom>
          <a:solidFill>
            <a:schemeClr val="bg1"/>
          </a:solidFill>
          <a:ln w="19050">
            <a:solidFill>
              <a:srgbClr val="6666FF"/>
            </a:solidFill>
            <a:round/>
            <a:headEnd/>
            <a:tailEnd/>
          </a:ln>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70000"/>
              </a:lnSpc>
            </a:pPr>
            <a:r>
              <a:rPr lang="fr-FR" altLang="fr-FR" sz="1600" dirty="0"/>
              <a:t>Philosophie des sciences humaines</a:t>
            </a:r>
          </a:p>
        </p:txBody>
      </p:sp>
      <p:sp>
        <p:nvSpPr>
          <p:cNvPr id="32785" name="AutoShape 30"/>
          <p:cNvSpPr>
            <a:spLocks noChangeArrowheads="1"/>
          </p:cNvSpPr>
          <p:nvPr/>
        </p:nvSpPr>
        <p:spPr bwMode="auto">
          <a:xfrm>
            <a:off x="3851275" y="4437063"/>
            <a:ext cx="2159000" cy="360362"/>
          </a:xfrm>
          <a:prstGeom prst="roundRect">
            <a:avLst>
              <a:gd name="adj" fmla="val 16667"/>
            </a:avLst>
          </a:prstGeom>
          <a:solidFill>
            <a:schemeClr val="bg1"/>
          </a:solidFill>
          <a:ln w="19050">
            <a:solidFill>
              <a:srgbClr val="6666FF"/>
            </a:solidFill>
            <a:round/>
            <a:headEnd/>
            <a:tailEnd/>
          </a:ln>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70000"/>
              </a:lnSpc>
            </a:pPr>
            <a:r>
              <a:rPr lang="fr-FR" altLang="fr-FR" sz="1600" dirty="0"/>
              <a:t>Philosophie de l’art</a:t>
            </a:r>
          </a:p>
        </p:txBody>
      </p:sp>
      <p:sp>
        <p:nvSpPr>
          <p:cNvPr id="32786" name="Text Box 31"/>
          <p:cNvSpPr txBox="1">
            <a:spLocks noChangeArrowheads="1"/>
          </p:cNvSpPr>
          <p:nvPr/>
        </p:nvSpPr>
        <p:spPr bwMode="auto">
          <a:xfrm>
            <a:off x="395288" y="2058988"/>
            <a:ext cx="647700" cy="336550"/>
          </a:xfrm>
          <a:prstGeom prst="rect">
            <a:avLst/>
          </a:prstGeom>
          <a:solidFill>
            <a:srgbClr val="6666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1600" dirty="0">
                <a:solidFill>
                  <a:schemeClr val="bg1"/>
                </a:solidFill>
              </a:rPr>
              <a:t>L1</a:t>
            </a:r>
          </a:p>
        </p:txBody>
      </p:sp>
      <p:sp>
        <p:nvSpPr>
          <p:cNvPr id="32787" name="Text Box 32"/>
          <p:cNvSpPr txBox="1">
            <a:spLocks noChangeArrowheads="1"/>
          </p:cNvSpPr>
          <p:nvPr/>
        </p:nvSpPr>
        <p:spPr bwMode="auto">
          <a:xfrm>
            <a:off x="1258888" y="2058988"/>
            <a:ext cx="647700" cy="336550"/>
          </a:xfrm>
          <a:prstGeom prst="rect">
            <a:avLst/>
          </a:prstGeom>
          <a:solidFill>
            <a:srgbClr val="6666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1600" dirty="0">
                <a:solidFill>
                  <a:schemeClr val="bg1"/>
                </a:solidFill>
              </a:rPr>
              <a:t>L2</a:t>
            </a:r>
          </a:p>
        </p:txBody>
      </p:sp>
      <p:sp>
        <p:nvSpPr>
          <p:cNvPr id="32788" name="Text Box 33"/>
          <p:cNvSpPr txBox="1">
            <a:spLocks noChangeArrowheads="1"/>
          </p:cNvSpPr>
          <p:nvPr/>
        </p:nvSpPr>
        <p:spPr bwMode="auto">
          <a:xfrm>
            <a:off x="2122488" y="2058988"/>
            <a:ext cx="647700" cy="336550"/>
          </a:xfrm>
          <a:prstGeom prst="rect">
            <a:avLst/>
          </a:prstGeom>
          <a:solidFill>
            <a:srgbClr val="6666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1600" dirty="0">
                <a:solidFill>
                  <a:schemeClr val="bg1"/>
                </a:solidFill>
              </a:rPr>
              <a:t>L3</a:t>
            </a:r>
          </a:p>
        </p:txBody>
      </p:sp>
      <p:sp>
        <p:nvSpPr>
          <p:cNvPr id="22" name="Bouton d'action : Retour 21">
            <a:hlinkClick r:id="rId3" action="ppaction://hlinksldjump" highlightClick="1"/>
          </p:cNvPr>
          <p:cNvSpPr/>
          <p:nvPr/>
        </p:nvSpPr>
        <p:spPr>
          <a:xfrm>
            <a:off x="8453438" y="765175"/>
            <a:ext cx="487362" cy="431800"/>
          </a:xfrm>
          <a:prstGeom prst="actionButtonReturn">
            <a:avLst/>
          </a:prstGeom>
          <a:solidFill>
            <a:schemeClr val="bg1">
              <a:lumMod val="8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Tree>
    <p:extLst>
      <p:ext uri="{BB962C8B-B14F-4D97-AF65-F5344CB8AC3E}">
        <p14:creationId xmlns:p14="http://schemas.microsoft.com/office/powerpoint/2010/main" val="1526421142"/>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reeform 3"/>
          <p:cNvSpPr>
            <a:spLocks/>
          </p:cNvSpPr>
          <p:nvPr/>
        </p:nvSpPr>
        <p:spPr bwMode="auto">
          <a:xfrm>
            <a:off x="257175" y="1041400"/>
            <a:ext cx="8745538" cy="5683250"/>
          </a:xfrm>
          <a:custGeom>
            <a:avLst/>
            <a:gdLst>
              <a:gd name="T0" fmla="*/ 0 w 5968"/>
              <a:gd name="T1" fmla="*/ 2147483647 h 3580"/>
              <a:gd name="T2" fmla="*/ 2147483647 w 5968"/>
              <a:gd name="T3" fmla="*/ 0 h 3580"/>
              <a:gd name="T4" fmla="*/ 2147483647 w 5968"/>
              <a:gd name="T5" fmla="*/ 0 h 3580"/>
              <a:gd name="T6" fmla="*/ 2147483647 w 5968"/>
              <a:gd name="T7" fmla="*/ 2147483647 h 3580"/>
              <a:gd name="T8" fmla="*/ 2147483647 w 5968"/>
              <a:gd name="T9" fmla="*/ 2147483647 h 3580"/>
              <a:gd name="T10" fmla="*/ 0 w 5968"/>
              <a:gd name="T11" fmla="*/ 2147483647 h 3580"/>
              <a:gd name="T12" fmla="*/ 0 60000 65536"/>
              <a:gd name="T13" fmla="*/ 0 60000 65536"/>
              <a:gd name="T14" fmla="*/ 0 60000 65536"/>
              <a:gd name="T15" fmla="*/ 0 60000 65536"/>
              <a:gd name="T16" fmla="*/ 0 60000 65536"/>
              <a:gd name="T17" fmla="*/ 0 60000 65536"/>
              <a:gd name="T18" fmla="*/ 0 w 5968"/>
              <a:gd name="T19" fmla="*/ 0 h 3580"/>
              <a:gd name="T20" fmla="*/ 5968 w 5968"/>
              <a:gd name="T21" fmla="*/ 3580 h 3580"/>
            </a:gdLst>
            <a:ahLst/>
            <a:cxnLst>
              <a:cxn ang="T12">
                <a:pos x="T0" y="T1"/>
              </a:cxn>
              <a:cxn ang="T13">
                <a:pos x="T2" y="T3"/>
              </a:cxn>
              <a:cxn ang="T14">
                <a:pos x="T4" y="T5"/>
              </a:cxn>
              <a:cxn ang="T15">
                <a:pos x="T6" y="T7"/>
              </a:cxn>
              <a:cxn ang="T16">
                <a:pos x="T8" y="T9"/>
              </a:cxn>
              <a:cxn ang="T17">
                <a:pos x="T10" y="T11"/>
              </a:cxn>
            </a:cxnLst>
            <a:rect l="T18" t="T19" r="T20" b="T21"/>
            <a:pathLst>
              <a:path w="5968" h="3580">
                <a:moveTo>
                  <a:pt x="0" y="3580"/>
                </a:moveTo>
                <a:lnTo>
                  <a:pt x="2936" y="0"/>
                </a:lnTo>
                <a:lnTo>
                  <a:pt x="5960" y="0"/>
                </a:lnTo>
                <a:lnTo>
                  <a:pt x="5968" y="608"/>
                </a:lnTo>
                <a:lnTo>
                  <a:pt x="2960" y="606"/>
                </a:lnTo>
                <a:lnTo>
                  <a:pt x="0" y="3580"/>
                </a:lnTo>
                <a:close/>
              </a:path>
            </a:pathLst>
          </a:custGeom>
          <a:solidFill>
            <a:srgbClr val="43FFFB"/>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33795" name="Freeform 4"/>
          <p:cNvSpPr>
            <a:spLocks/>
          </p:cNvSpPr>
          <p:nvPr/>
        </p:nvSpPr>
        <p:spPr bwMode="auto">
          <a:xfrm>
            <a:off x="257175" y="2005013"/>
            <a:ext cx="8745538" cy="4713287"/>
          </a:xfrm>
          <a:custGeom>
            <a:avLst/>
            <a:gdLst>
              <a:gd name="T0" fmla="*/ 0 w 5968"/>
              <a:gd name="T1" fmla="*/ 2147483647 h 2969"/>
              <a:gd name="T2" fmla="*/ 2147483647 w 5968"/>
              <a:gd name="T3" fmla="*/ 0 h 2969"/>
              <a:gd name="T4" fmla="*/ 2147483647 w 5968"/>
              <a:gd name="T5" fmla="*/ 2147483647 h 2969"/>
              <a:gd name="T6" fmla="*/ 2147483647 w 5968"/>
              <a:gd name="T7" fmla="*/ 2147483647 h 2969"/>
              <a:gd name="T8" fmla="*/ 2147483647 w 5968"/>
              <a:gd name="T9" fmla="*/ 2147483647 h 2969"/>
              <a:gd name="T10" fmla="*/ 0 w 5968"/>
              <a:gd name="T11" fmla="*/ 2147483647 h 2969"/>
              <a:gd name="T12" fmla="*/ 0 60000 65536"/>
              <a:gd name="T13" fmla="*/ 0 60000 65536"/>
              <a:gd name="T14" fmla="*/ 0 60000 65536"/>
              <a:gd name="T15" fmla="*/ 0 60000 65536"/>
              <a:gd name="T16" fmla="*/ 0 60000 65536"/>
              <a:gd name="T17" fmla="*/ 0 60000 65536"/>
              <a:gd name="T18" fmla="*/ 0 w 5968"/>
              <a:gd name="T19" fmla="*/ 0 h 2969"/>
              <a:gd name="T20" fmla="*/ 5968 w 5968"/>
              <a:gd name="T21" fmla="*/ 2969 h 2969"/>
            </a:gdLst>
            <a:ahLst/>
            <a:cxnLst>
              <a:cxn ang="T12">
                <a:pos x="T0" y="T1"/>
              </a:cxn>
              <a:cxn ang="T13">
                <a:pos x="T2" y="T3"/>
              </a:cxn>
              <a:cxn ang="T14">
                <a:pos x="T4" y="T5"/>
              </a:cxn>
              <a:cxn ang="T15">
                <a:pos x="T6" y="T7"/>
              </a:cxn>
              <a:cxn ang="T16">
                <a:pos x="T8" y="T9"/>
              </a:cxn>
              <a:cxn ang="T17">
                <a:pos x="T10" y="T11"/>
              </a:cxn>
            </a:cxnLst>
            <a:rect l="T18" t="T19" r="T20" b="T21"/>
            <a:pathLst>
              <a:path w="5968" h="2969">
                <a:moveTo>
                  <a:pt x="0" y="2969"/>
                </a:moveTo>
                <a:lnTo>
                  <a:pt x="2958" y="0"/>
                </a:lnTo>
                <a:lnTo>
                  <a:pt x="5968" y="1"/>
                </a:lnTo>
                <a:lnTo>
                  <a:pt x="5968" y="617"/>
                </a:lnTo>
                <a:lnTo>
                  <a:pt x="2936" y="617"/>
                </a:lnTo>
                <a:lnTo>
                  <a:pt x="0" y="2969"/>
                </a:lnTo>
                <a:close/>
              </a:path>
            </a:pathLst>
          </a:custGeom>
          <a:solidFill>
            <a:srgbClr val="00EEE8"/>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33796" name="Freeform 5"/>
          <p:cNvSpPr>
            <a:spLocks/>
          </p:cNvSpPr>
          <p:nvPr/>
        </p:nvSpPr>
        <p:spPr bwMode="auto">
          <a:xfrm>
            <a:off x="257175" y="2971800"/>
            <a:ext cx="8745538" cy="3765550"/>
          </a:xfrm>
          <a:custGeom>
            <a:avLst/>
            <a:gdLst>
              <a:gd name="T0" fmla="*/ 0 w 5968"/>
              <a:gd name="T1" fmla="*/ 2147483647 h 2372"/>
              <a:gd name="T2" fmla="*/ 2147483647 w 5968"/>
              <a:gd name="T3" fmla="*/ 0 h 2372"/>
              <a:gd name="T4" fmla="*/ 2147483647 w 5968"/>
              <a:gd name="T5" fmla="*/ 0 h 2372"/>
              <a:gd name="T6" fmla="*/ 2147483647 w 5968"/>
              <a:gd name="T7" fmla="*/ 2147483647 h 2372"/>
              <a:gd name="T8" fmla="*/ 2147483647 w 5968"/>
              <a:gd name="T9" fmla="*/ 2147483647 h 2372"/>
              <a:gd name="T10" fmla="*/ 2147483647 w 5968"/>
              <a:gd name="T11" fmla="*/ 2147483647 h 2372"/>
              <a:gd name="T12" fmla="*/ 0 w 5968"/>
              <a:gd name="T13" fmla="*/ 2147483647 h 2372"/>
              <a:gd name="T14" fmla="*/ 0 60000 65536"/>
              <a:gd name="T15" fmla="*/ 0 60000 65536"/>
              <a:gd name="T16" fmla="*/ 0 60000 65536"/>
              <a:gd name="T17" fmla="*/ 0 60000 65536"/>
              <a:gd name="T18" fmla="*/ 0 60000 65536"/>
              <a:gd name="T19" fmla="*/ 0 60000 65536"/>
              <a:gd name="T20" fmla="*/ 0 60000 65536"/>
              <a:gd name="T21" fmla="*/ 0 w 5968"/>
              <a:gd name="T22" fmla="*/ 0 h 2372"/>
              <a:gd name="T23" fmla="*/ 5968 w 5968"/>
              <a:gd name="T24" fmla="*/ 2372 h 23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68" h="2372">
                <a:moveTo>
                  <a:pt x="0" y="2372"/>
                </a:moveTo>
                <a:lnTo>
                  <a:pt x="2936" y="0"/>
                </a:lnTo>
                <a:lnTo>
                  <a:pt x="5968" y="0"/>
                </a:lnTo>
                <a:lnTo>
                  <a:pt x="5960" y="768"/>
                </a:lnTo>
                <a:lnTo>
                  <a:pt x="5936" y="792"/>
                </a:lnTo>
                <a:lnTo>
                  <a:pt x="2992" y="816"/>
                </a:lnTo>
                <a:lnTo>
                  <a:pt x="0" y="2372"/>
                </a:lnTo>
                <a:close/>
              </a:path>
            </a:pathLst>
          </a:custGeom>
          <a:solidFill>
            <a:srgbClr val="00D6D1"/>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33797" name="Freeform 6"/>
          <p:cNvSpPr>
            <a:spLocks/>
          </p:cNvSpPr>
          <p:nvPr/>
        </p:nvSpPr>
        <p:spPr bwMode="auto">
          <a:xfrm>
            <a:off x="250825" y="3860800"/>
            <a:ext cx="8745538" cy="2882900"/>
          </a:xfrm>
          <a:custGeom>
            <a:avLst/>
            <a:gdLst>
              <a:gd name="T0" fmla="*/ 0 w 5968"/>
              <a:gd name="T1" fmla="*/ 2147483647 h 1768"/>
              <a:gd name="T2" fmla="*/ 2147483647 w 5968"/>
              <a:gd name="T3" fmla="*/ 0 h 1768"/>
              <a:gd name="T4" fmla="*/ 2147483647 w 5968"/>
              <a:gd name="T5" fmla="*/ 0 h 1768"/>
              <a:gd name="T6" fmla="*/ 2147483647 w 5968"/>
              <a:gd name="T7" fmla="*/ 2147483647 h 1768"/>
              <a:gd name="T8" fmla="*/ 2147483647 w 5968"/>
              <a:gd name="T9" fmla="*/ 2147483647 h 1768"/>
              <a:gd name="T10" fmla="*/ 0 w 5968"/>
              <a:gd name="T11" fmla="*/ 2147483647 h 1768"/>
              <a:gd name="T12" fmla="*/ 0 60000 65536"/>
              <a:gd name="T13" fmla="*/ 0 60000 65536"/>
              <a:gd name="T14" fmla="*/ 0 60000 65536"/>
              <a:gd name="T15" fmla="*/ 0 60000 65536"/>
              <a:gd name="T16" fmla="*/ 0 60000 65536"/>
              <a:gd name="T17" fmla="*/ 0 60000 65536"/>
              <a:gd name="T18" fmla="*/ 0 w 5968"/>
              <a:gd name="T19" fmla="*/ 0 h 1768"/>
              <a:gd name="T20" fmla="*/ 5968 w 5968"/>
              <a:gd name="T21" fmla="*/ 1768 h 1768"/>
            </a:gdLst>
            <a:ahLst/>
            <a:cxnLst>
              <a:cxn ang="T12">
                <a:pos x="T0" y="T1"/>
              </a:cxn>
              <a:cxn ang="T13">
                <a:pos x="T2" y="T3"/>
              </a:cxn>
              <a:cxn ang="T14">
                <a:pos x="T4" y="T5"/>
              </a:cxn>
              <a:cxn ang="T15">
                <a:pos x="T6" y="T7"/>
              </a:cxn>
              <a:cxn ang="T16">
                <a:pos x="T8" y="T9"/>
              </a:cxn>
              <a:cxn ang="T17">
                <a:pos x="T10" y="T11"/>
              </a:cxn>
            </a:cxnLst>
            <a:rect l="T18" t="T19" r="T20" b="T21"/>
            <a:pathLst>
              <a:path w="5968" h="1768">
                <a:moveTo>
                  <a:pt x="0" y="1768"/>
                </a:moveTo>
                <a:lnTo>
                  <a:pt x="2944" y="0"/>
                </a:lnTo>
                <a:lnTo>
                  <a:pt x="5968" y="0"/>
                </a:lnTo>
                <a:lnTo>
                  <a:pt x="5952" y="952"/>
                </a:lnTo>
                <a:lnTo>
                  <a:pt x="2944" y="944"/>
                </a:lnTo>
                <a:lnTo>
                  <a:pt x="0" y="1768"/>
                </a:lnTo>
                <a:close/>
              </a:path>
            </a:pathLst>
          </a:custGeom>
          <a:solidFill>
            <a:srgbClr val="00C0BB"/>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33798" name="Text Box 7">
            <a:hlinkClick r:id="rId3" action="ppaction://hlinksldjump"/>
          </p:cNvPr>
          <p:cNvSpPr txBox="1">
            <a:spLocks noChangeArrowheads="1"/>
          </p:cNvSpPr>
          <p:nvPr/>
        </p:nvSpPr>
        <p:spPr bwMode="auto">
          <a:xfrm rot="-2207642">
            <a:off x="1908175" y="4149725"/>
            <a:ext cx="2908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fr-FR" altLang="fr-FR" sz="2000" dirty="0"/>
              <a:t>médias, communication</a:t>
            </a:r>
          </a:p>
        </p:txBody>
      </p:sp>
      <p:sp>
        <p:nvSpPr>
          <p:cNvPr id="33799" name="Text Box 9">
            <a:hlinkClick r:id="rId4" action="ppaction://hlinksldjump"/>
          </p:cNvPr>
          <p:cNvSpPr txBox="1">
            <a:spLocks noChangeArrowheads="1"/>
          </p:cNvSpPr>
          <p:nvPr/>
        </p:nvSpPr>
        <p:spPr bwMode="auto">
          <a:xfrm rot="-1757415">
            <a:off x="2339975" y="4797425"/>
            <a:ext cx="23018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70000"/>
              </a:lnSpc>
            </a:pPr>
            <a:r>
              <a:rPr lang="fr-FR" altLang="fr-FR" sz="2000" dirty="0">
                <a:solidFill>
                  <a:schemeClr val="bg1"/>
                </a:solidFill>
              </a:rPr>
              <a:t>social, humanitaire</a:t>
            </a:r>
          </a:p>
        </p:txBody>
      </p:sp>
      <p:sp>
        <p:nvSpPr>
          <p:cNvPr id="33800" name="Text Box 10">
            <a:hlinkClick r:id="rId5" action="ppaction://hlinksldjump"/>
          </p:cNvPr>
          <p:cNvSpPr txBox="1">
            <a:spLocks noChangeArrowheads="1"/>
          </p:cNvSpPr>
          <p:nvPr/>
        </p:nvSpPr>
        <p:spPr bwMode="auto">
          <a:xfrm rot="-2678506">
            <a:off x="1619250" y="3500438"/>
            <a:ext cx="33845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fr-FR" altLang="fr-FR" sz="2000" dirty="0"/>
              <a:t>culture, patrimoine, tourisme</a:t>
            </a:r>
          </a:p>
        </p:txBody>
      </p:sp>
      <p:sp>
        <p:nvSpPr>
          <p:cNvPr id="33801" name="Text Box 11">
            <a:hlinkClick r:id="rId6" action="ppaction://hlinksldjump"/>
          </p:cNvPr>
          <p:cNvSpPr txBox="1">
            <a:spLocks noChangeArrowheads="1"/>
          </p:cNvSpPr>
          <p:nvPr/>
        </p:nvSpPr>
        <p:spPr bwMode="auto">
          <a:xfrm rot="-3063289">
            <a:off x="2881313" y="2166937"/>
            <a:ext cx="1905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fr-FR" altLang="fr-FR" sz="2000" dirty="0"/>
              <a:t>métiers du livre</a:t>
            </a:r>
          </a:p>
        </p:txBody>
      </p:sp>
      <p:sp>
        <p:nvSpPr>
          <p:cNvPr id="33802" name="Text Box 12"/>
          <p:cNvSpPr txBox="1">
            <a:spLocks noChangeArrowheads="1"/>
          </p:cNvSpPr>
          <p:nvPr/>
        </p:nvSpPr>
        <p:spPr bwMode="auto">
          <a:xfrm>
            <a:off x="4572000" y="1125538"/>
            <a:ext cx="2371725"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0000"/>
              </a:lnSpc>
              <a:buSzPct val="75000"/>
              <a:buFont typeface="Wingdings" pitchFamily="2" charset="2"/>
              <a:buNone/>
            </a:pPr>
            <a:r>
              <a:rPr lang="fr-FR" altLang="fr-FR" sz="1200" dirty="0"/>
              <a:t>conservateur de bibliothèque</a:t>
            </a:r>
          </a:p>
          <a:p>
            <a:pPr>
              <a:lnSpc>
                <a:spcPct val="90000"/>
              </a:lnSpc>
              <a:buSzPct val="75000"/>
              <a:buFont typeface="Wingdings" pitchFamily="2" charset="2"/>
              <a:buNone/>
            </a:pPr>
            <a:r>
              <a:rPr lang="fr-FR" altLang="fr-FR" sz="1200" dirty="0"/>
              <a:t>bibliothécaire</a:t>
            </a:r>
          </a:p>
          <a:p>
            <a:pPr>
              <a:lnSpc>
                <a:spcPct val="90000"/>
              </a:lnSpc>
              <a:buSzPct val="75000"/>
              <a:buFont typeface="Wingdings" pitchFamily="2" charset="2"/>
              <a:buNone/>
            </a:pPr>
            <a:r>
              <a:rPr lang="fr-FR" altLang="fr-FR" sz="1200" dirty="0"/>
              <a:t>documentaliste</a:t>
            </a:r>
          </a:p>
          <a:p>
            <a:pPr>
              <a:lnSpc>
                <a:spcPct val="90000"/>
              </a:lnSpc>
              <a:buSzPct val="75000"/>
              <a:buFont typeface="Wingdings" pitchFamily="2" charset="2"/>
              <a:buNone/>
            </a:pPr>
            <a:r>
              <a:rPr lang="fr-FR" altLang="fr-FR" sz="1200" dirty="0"/>
              <a:t>éditeur, libraire</a:t>
            </a:r>
          </a:p>
        </p:txBody>
      </p:sp>
      <p:sp>
        <p:nvSpPr>
          <p:cNvPr id="33803" name="Text Box 13"/>
          <p:cNvSpPr txBox="1">
            <a:spLocks noChangeArrowheads="1"/>
          </p:cNvSpPr>
          <p:nvPr/>
        </p:nvSpPr>
        <p:spPr bwMode="auto">
          <a:xfrm>
            <a:off x="4572000" y="2060575"/>
            <a:ext cx="2670175"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5000"/>
              </a:lnSpc>
              <a:buSzPct val="75000"/>
              <a:buFont typeface="Wingdings" pitchFamily="2" charset="2"/>
              <a:buNone/>
            </a:pPr>
            <a:r>
              <a:rPr lang="fr-FR" altLang="fr-FR" sz="1200" dirty="0"/>
              <a:t>conseiller en développement culturel</a:t>
            </a:r>
          </a:p>
          <a:p>
            <a:pPr>
              <a:lnSpc>
                <a:spcPct val="95000"/>
              </a:lnSpc>
              <a:buSzPct val="75000"/>
              <a:buFont typeface="Wingdings" pitchFamily="2" charset="2"/>
              <a:buNone/>
            </a:pPr>
            <a:r>
              <a:rPr lang="fr-FR" altLang="fr-FR" sz="1200" dirty="0"/>
              <a:t>consultant en ingénierie culturelle</a:t>
            </a:r>
          </a:p>
          <a:p>
            <a:pPr>
              <a:lnSpc>
                <a:spcPct val="95000"/>
              </a:lnSpc>
              <a:buSzPct val="75000"/>
              <a:buFont typeface="Wingdings" pitchFamily="2" charset="2"/>
              <a:buNone/>
            </a:pPr>
            <a:r>
              <a:rPr lang="fr-FR" altLang="fr-FR" sz="1200" dirty="0"/>
              <a:t>directeur de centre culturel</a:t>
            </a:r>
          </a:p>
          <a:p>
            <a:pPr>
              <a:lnSpc>
                <a:spcPct val="95000"/>
              </a:lnSpc>
              <a:buSzPct val="75000"/>
              <a:buFont typeface="Wingdings" pitchFamily="2" charset="2"/>
              <a:buNone/>
            </a:pPr>
            <a:r>
              <a:rPr lang="fr-FR" altLang="fr-FR" sz="1200" dirty="0"/>
              <a:t>médiateur culturel</a:t>
            </a:r>
          </a:p>
          <a:p>
            <a:pPr>
              <a:lnSpc>
                <a:spcPct val="95000"/>
              </a:lnSpc>
              <a:buSzPct val="75000"/>
              <a:buFont typeface="Wingdings" pitchFamily="2" charset="2"/>
              <a:buNone/>
            </a:pPr>
            <a:endParaRPr lang="fr-FR" altLang="fr-FR" sz="1200" dirty="0"/>
          </a:p>
        </p:txBody>
      </p:sp>
      <p:sp>
        <p:nvSpPr>
          <p:cNvPr id="33804" name="Text Box 14"/>
          <p:cNvSpPr txBox="1">
            <a:spLocks noChangeArrowheads="1"/>
          </p:cNvSpPr>
          <p:nvPr/>
        </p:nvSpPr>
        <p:spPr bwMode="auto">
          <a:xfrm>
            <a:off x="4572000" y="2997200"/>
            <a:ext cx="2087563"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5000"/>
              </a:lnSpc>
              <a:buSzPct val="75000"/>
              <a:buFont typeface="Wingdings" pitchFamily="2" charset="2"/>
              <a:buNone/>
            </a:pPr>
            <a:r>
              <a:rPr lang="fr-FR" altLang="fr-FR" sz="1200" dirty="0"/>
              <a:t>chef de publicité</a:t>
            </a:r>
          </a:p>
          <a:p>
            <a:pPr>
              <a:lnSpc>
                <a:spcPct val="95000"/>
              </a:lnSpc>
              <a:buSzPct val="75000"/>
              <a:buFont typeface="Wingdings" pitchFamily="2" charset="2"/>
              <a:buNone/>
            </a:pPr>
            <a:r>
              <a:rPr lang="fr-FR" altLang="fr-FR" sz="1200" dirty="0"/>
              <a:t>concepteur-rédacteur</a:t>
            </a:r>
          </a:p>
          <a:p>
            <a:pPr>
              <a:lnSpc>
                <a:spcPct val="95000"/>
              </a:lnSpc>
              <a:buSzPct val="75000"/>
              <a:buFont typeface="Wingdings" pitchFamily="2" charset="2"/>
              <a:buNone/>
            </a:pPr>
            <a:r>
              <a:rPr lang="fr-FR" altLang="fr-FR" sz="1200" dirty="0"/>
              <a:t>concepteur multimédia</a:t>
            </a:r>
          </a:p>
          <a:p>
            <a:pPr>
              <a:lnSpc>
                <a:spcPct val="95000"/>
              </a:lnSpc>
              <a:buSzPct val="75000"/>
              <a:buFont typeface="Wingdings" pitchFamily="2" charset="2"/>
              <a:buNone/>
            </a:pPr>
            <a:r>
              <a:rPr lang="fr-FR" altLang="fr-FR" sz="1200" dirty="0"/>
              <a:t>pigiste</a:t>
            </a:r>
          </a:p>
        </p:txBody>
      </p:sp>
      <p:sp>
        <p:nvSpPr>
          <p:cNvPr id="33805" name="Text Box 16"/>
          <p:cNvSpPr txBox="1">
            <a:spLocks noChangeArrowheads="1"/>
          </p:cNvSpPr>
          <p:nvPr/>
        </p:nvSpPr>
        <p:spPr bwMode="auto">
          <a:xfrm>
            <a:off x="4572000" y="3933825"/>
            <a:ext cx="36718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75000"/>
              </a:lnSpc>
              <a:buSzPct val="75000"/>
              <a:buFont typeface="Wingdings" pitchFamily="2" charset="2"/>
              <a:buNone/>
            </a:pPr>
            <a:r>
              <a:rPr lang="fr-FR" altLang="fr-FR" sz="1200" dirty="0">
                <a:solidFill>
                  <a:schemeClr val="bg1"/>
                </a:solidFill>
              </a:rPr>
              <a:t>animateur socioculturel</a:t>
            </a:r>
          </a:p>
          <a:p>
            <a:pPr>
              <a:lnSpc>
                <a:spcPct val="75000"/>
              </a:lnSpc>
              <a:buSzPct val="75000"/>
              <a:buFont typeface="Wingdings" pitchFamily="2" charset="2"/>
              <a:buNone/>
            </a:pPr>
            <a:r>
              <a:rPr lang="fr-FR" altLang="fr-FR" sz="1200" dirty="0">
                <a:solidFill>
                  <a:schemeClr val="bg1"/>
                </a:solidFill>
              </a:rPr>
              <a:t>conseiller en emploi et insertion professionnelle</a:t>
            </a:r>
          </a:p>
          <a:p>
            <a:pPr>
              <a:lnSpc>
                <a:spcPct val="75000"/>
              </a:lnSpc>
              <a:buSzPct val="75000"/>
              <a:buFont typeface="Wingdings" pitchFamily="2" charset="2"/>
              <a:buNone/>
            </a:pPr>
            <a:r>
              <a:rPr lang="fr-FR" altLang="fr-FR" sz="1200" dirty="0">
                <a:solidFill>
                  <a:schemeClr val="bg1"/>
                </a:solidFill>
              </a:rPr>
              <a:t>coordinateur de mission locale</a:t>
            </a:r>
          </a:p>
          <a:p>
            <a:pPr>
              <a:lnSpc>
                <a:spcPct val="75000"/>
              </a:lnSpc>
              <a:buSzPct val="75000"/>
              <a:buFont typeface="Wingdings" pitchFamily="2" charset="2"/>
              <a:buNone/>
            </a:pPr>
            <a:r>
              <a:rPr lang="fr-FR" altLang="fr-FR" sz="1200" dirty="0">
                <a:solidFill>
                  <a:schemeClr val="bg1"/>
                </a:solidFill>
              </a:rPr>
              <a:t>administrateur de mission</a:t>
            </a:r>
          </a:p>
        </p:txBody>
      </p:sp>
      <p:sp>
        <p:nvSpPr>
          <p:cNvPr id="33806" name="AutoShape 33"/>
          <p:cNvSpPr>
            <a:spLocks noChangeArrowheads="1"/>
          </p:cNvSpPr>
          <p:nvPr/>
        </p:nvSpPr>
        <p:spPr bwMode="auto">
          <a:xfrm>
            <a:off x="0" y="0"/>
            <a:ext cx="3384550" cy="1152525"/>
          </a:xfrm>
          <a:prstGeom prst="foldedCorner">
            <a:avLst>
              <a:gd name="adj" fmla="val 12500"/>
            </a:avLst>
          </a:prstGeom>
          <a:solidFill>
            <a:srgbClr val="00C0BB"/>
          </a:solidFill>
          <a:ln>
            <a:noFill/>
          </a:ln>
          <a:extLst>
            <a:ext uri="{91240B29-F687-4F45-9708-019B960494DF}">
              <a14:hiddenLine xmlns:a14="http://schemas.microsoft.com/office/drawing/2010/main" w="222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3200" dirty="0">
                <a:solidFill>
                  <a:schemeClr val="bg1"/>
                </a:solidFill>
              </a:rPr>
              <a:t>Après des études de philosophie</a:t>
            </a:r>
          </a:p>
        </p:txBody>
      </p:sp>
      <p:sp>
        <p:nvSpPr>
          <p:cNvPr id="33807" name="Text Box 18"/>
          <p:cNvSpPr txBox="1">
            <a:spLocks noChangeArrowheads="1"/>
          </p:cNvSpPr>
          <p:nvPr/>
        </p:nvSpPr>
        <p:spPr bwMode="auto">
          <a:xfrm>
            <a:off x="6959600" y="1100138"/>
            <a:ext cx="2030413"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0000"/>
              </a:lnSpc>
              <a:buSzPct val="75000"/>
              <a:buFont typeface="Wingdings" pitchFamily="2" charset="2"/>
              <a:buNone/>
            </a:pPr>
            <a:r>
              <a:rPr lang="fr-FR" altLang="fr-FR" sz="1200" dirty="0"/>
              <a:t>secrétaire d’édition</a:t>
            </a:r>
          </a:p>
          <a:p>
            <a:pPr>
              <a:lnSpc>
                <a:spcPct val="90000"/>
              </a:lnSpc>
              <a:buSzPct val="75000"/>
              <a:buFont typeface="Wingdings" pitchFamily="2" charset="2"/>
              <a:buNone/>
            </a:pPr>
            <a:r>
              <a:rPr lang="fr-FR" altLang="fr-FR" sz="1200" dirty="0"/>
              <a:t>cyber documentaliste</a:t>
            </a:r>
          </a:p>
        </p:txBody>
      </p:sp>
      <p:sp>
        <p:nvSpPr>
          <p:cNvPr id="33808" name="Rectangle 19"/>
          <p:cNvSpPr>
            <a:spLocks noChangeArrowheads="1"/>
          </p:cNvSpPr>
          <p:nvPr/>
        </p:nvSpPr>
        <p:spPr bwMode="auto">
          <a:xfrm>
            <a:off x="7164388" y="2262188"/>
            <a:ext cx="180022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0000"/>
              </a:lnSpc>
              <a:buSzPct val="75000"/>
              <a:buFont typeface="Wingdings" pitchFamily="2" charset="2"/>
              <a:buNone/>
            </a:pPr>
            <a:r>
              <a:rPr lang="fr-FR" altLang="fr-FR" sz="1200" dirty="0"/>
              <a:t>attaché culturel</a:t>
            </a:r>
          </a:p>
          <a:p>
            <a:pPr>
              <a:lnSpc>
                <a:spcPct val="90000"/>
              </a:lnSpc>
              <a:buSzPct val="75000"/>
              <a:buFont typeface="Wingdings" pitchFamily="2" charset="2"/>
              <a:buNone/>
            </a:pPr>
            <a:r>
              <a:rPr lang="fr-FR" altLang="fr-FR" sz="1200" dirty="0"/>
              <a:t>responsable d’agence de tourisme</a:t>
            </a:r>
          </a:p>
        </p:txBody>
      </p:sp>
      <p:sp>
        <p:nvSpPr>
          <p:cNvPr id="33809" name="Text Box 20"/>
          <p:cNvSpPr txBox="1">
            <a:spLocks noChangeArrowheads="1"/>
          </p:cNvSpPr>
          <p:nvPr/>
        </p:nvSpPr>
        <p:spPr bwMode="auto">
          <a:xfrm>
            <a:off x="6734175" y="2997200"/>
            <a:ext cx="2230438"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5000"/>
              </a:lnSpc>
              <a:buSzPct val="75000"/>
              <a:buFont typeface="Wingdings" pitchFamily="2" charset="2"/>
              <a:buNone/>
            </a:pPr>
            <a:r>
              <a:rPr lang="fr-FR" altLang="fr-FR" sz="1200" dirty="0"/>
              <a:t>rédacteur en chef</a:t>
            </a:r>
          </a:p>
          <a:p>
            <a:pPr>
              <a:lnSpc>
                <a:spcPct val="95000"/>
              </a:lnSpc>
              <a:buSzPct val="75000"/>
              <a:buFont typeface="Wingdings" pitchFamily="2" charset="2"/>
              <a:buNone/>
            </a:pPr>
            <a:r>
              <a:rPr lang="fr-FR" altLang="fr-FR" sz="1200" dirty="0"/>
              <a:t>secrétaire de rédaction</a:t>
            </a:r>
          </a:p>
          <a:p>
            <a:pPr>
              <a:lnSpc>
                <a:spcPct val="95000"/>
              </a:lnSpc>
              <a:buSzPct val="75000"/>
              <a:buFont typeface="Wingdings" pitchFamily="2" charset="2"/>
              <a:buNone/>
            </a:pPr>
            <a:r>
              <a:rPr lang="fr-FR" altLang="fr-FR" sz="1200" dirty="0"/>
              <a:t>attaché de presse</a:t>
            </a:r>
          </a:p>
          <a:p>
            <a:pPr>
              <a:lnSpc>
                <a:spcPct val="95000"/>
              </a:lnSpc>
              <a:buSzPct val="75000"/>
              <a:buFont typeface="Wingdings" pitchFamily="2" charset="2"/>
              <a:buNone/>
            </a:pPr>
            <a:r>
              <a:rPr lang="fr-FR" altLang="fr-FR" sz="1200" dirty="0"/>
              <a:t>chargé de relation publiques</a:t>
            </a:r>
          </a:p>
        </p:txBody>
      </p:sp>
      <p:sp>
        <p:nvSpPr>
          <p:cNvPr id="33810" name="Freeform 21"/>
          <p:cNvSpPr>
            <a:spLocks/>
          </p:cNvSpPr>
          <p:nvPr/>
        </p:nvSpPr>
        <p:spPr bwMode="auto">
          <a:xfrm>
            <a:off x="250825" y="4724400"/>
            <a:ext cx="8745538" cy="2017713"/>
          </a:xfrm>
          <a:custGeom>
            <a:avLst/>
            <a:gdLst>
              <a:gd name="T0" fmla="*/ 0 w 5968"/>
              <a:gd name="T1" fmla="*/ 2147483647 h 1768"/>
              <a:gd name="T2" fmla="*/ 2147483647 w 5968"/>
              <a:gd name="T3" fmla="*/ 0 h 1768"/>
              <a:gd name="T4" fmla="*/ 2147483647 w 5968"/>
              <a:gd name="T5" fmla="*/ 0 h 1768"/>
              <a:gd name="T6" fmla="*/ 2147483647 w 5968"/>
              <a:gd name="T7" fmla="*/ 2147483647 h 1768"/>
              <a:gd name="T8" fmla="*/ 2147483647 w 5968"/>
              <a:gd name="T9" fmla="*/ 2147483647 h 1768"/>
              <a:gd name="T10" fmla="*/ 0 w 5968"/>
              <a:gd name="T11" fmla="*/ 2147483647 h 1768"/>
              <a:gd name="T12" fmla="*/ 0 60000 65536"/>
              <a:gd name="T13" fmla="*/ 0 60000 65536"/>
              <a:gd name="T14" fmla="*/ 0 60000 65536"/>
              <a:gd name="T15" fmla="*/ 0 60000 65536"/>
              <a:gd name="T16" fmla="*/ 0 60000 65536"/>
              <a:gd name="T17" fmla="*/ 0 60000 65536"/>
              <a:gd name="T18" fmla="*/ 0 w 5968"/>
              <a:gd name="T19" fmla="*/ 0 h 1768"/>
              <a:gd name="T20" fmla="*/ 5968 w 5968"/>
              <a:gd name="T21" fmla="*/ 1768 h 1768"/>
            </a:gdLst>
            <a:ahLst/>
            <a:cxnLst>
              <a:cxn ang="T12">
                <a:pos x="T0" y="T1"/>
              </a:cxn>
              <a:cxn ang="T13">
                <a:pos x="T2" y="T3"/>
              </a:cxn>
              <a:cxn ang="T14">
                <a:pos x="T4" y="T5"/>
              </a:cxn>
              <a:cxn ang="T15">
                <a:pos x="T6" y="T7"/>
              </a:cxn>
              <a:cxn ang="T16">
                <a:pos x="T8" y="T9"/>
              </a:cxn>
              <a:cxn ang="T17">
                <a:pos x="T10" y="T11"/>
              </a:cxn>
            </a:cxnLst>
            <a:rect l="T18" t="T19" r="T20" b="T21"/>
            <a:pathLst>
              <a:path w="5968" h="1768">
                <a:moveTo>
                  <a:pt x="0" y="1768"/>
                </a:moveTo>
                <a:lnTo>
                  <a:pt x="2944" y="0"/>
                </a:lnTo>
                <a:lnTo>
                  <a:pt x="5968" y="0"/>
                </a:lnTo>
                <a:lnTo>
                  <a:pt x="5952" y="952"/>
                </a:lnTo>
                <a:lnTo>
                  <a:pt x="2944" y="944"/>
                </a:lnTo>
                <a:lnTo>
                  <a:pt x="0" y="1768"/>
                </a:lnTo>
                <a:close/>
              </a:path>
            </a:pathLst>
          </a:custGeom>
          <a:solidFill>
            <a:srgbClr val="00A8A4"/>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33811" name="Freeform 23"/>
          <p:cNvSpPr>
            <a:spLocks/>
          </p:cNvSpPr>
          <p:nvPr/>
        </p:nvSpPr>
        <p:spPr bwMode="auto">
          <a:xfrm>
            <a:off x="254000" y="5661025"/>
            <a:ext cx="8726488" cy="1079500"/>
          </a:xfrm>
          <a:custGeom>
            <a:avLst/>
            <a:gdLst>
              <a:gd name="T0" fmla="*/ 0 w 5955"/>
              <a:gd name="T1" fmla="*/ 2147483647 h 822"/>
              <a:gd name="T2" fmla="*/ 2147483647 w 5955"/>
              <a:gd name="T3" fmla="*/ 0 h 822"/>
              <a:gd name="T4" fmla="*/ 2147483647 w 5955"/>
              <a:gd name="T5" fmla="*/ 0 h 822"/>
              <a:gd name="T6" fmla="*/ 2147483647 w 5955"/>
              <a:gd name="T7" fmla="*/ 2147483647 h 822"/>
              <a:gd name="T8" fmla="*/ 2147483647 w 5955"/>
              <a:gd name="T9" fmla="*/ 2147483647 h 822"/>
              <a:gd name="T10" fmla="*/ 0 w 5955"/>
              <a:gd name="T11" fmla="*/ 2147483647 h 822"/>
              <a:gd name="T12" fmla="*/ 0 60000 65536"/>
              <a:gd name="T13" fmla="*/ 0 60000 65536"/>
              <a:gd name="T14" fmla="*/ 0 60000 65536"/>
              <a:gd name="T15" fmla="*/ 0 60000 65536"/>
              <a:gd name="T16" fmla="*/ 0 60000 65536"/>
              <a:gd name="T17" fmla="*/ 0 60000 65536"/>
              <a:gd name="T18" fmla="*/ 0 w 5955"/>
              <a:gd name="T19" fmla="*/ 0 h 822"/>
              <a:gd name="T20" fmla="*/ 5955 w 5955"/>
              <a:gd name="T21" fmla="*/ 822 h 822"/>
            </a:gdLst>
            <a:ahLst/>
            <a:cxnLst>
              <a:cxn ang="T12">
                <a:pos x="T0" y="T1"/>
              </a:cxn>
              <a:cxn ang="T13">
                <a:pos x="T2" y="T3"/>
              </a:cxn>
              <a:cxn ang="T14">
                <a:pos x="T4" y="T5"/>
              </a:cxn>
              <a:cxn ang="T15">
                <a:pos x="T6" y="T7"/>
              </a:cxn>
              <a:cxn ang="T16">
                <a:pos x="T8" y="T9"/>
              </a:cxn>
              <a:cxn ang="T17">
                <a:pos x="T10" y="T11"/>
              </a:cxn>
            </a:cxnLst>
            <a:rect l="T18" t="T19" r="T20" b="T21"/>
            <a:pathLst>
              <a:path w="5955" h="822">
                <a:moveTo>
                  <a:pt x="0" y="822"/>
                </a:moveTo>
                <a:lnTo>
                  <a:pt x="2947" y="0"/>
                </a:lnTo>
                <a:lnTo>
                  <a:pt x="5947" y="0"/>
                </a:lnTo>
                <a:lnTo>
                  <a:pt x="5955" y="800"/>
                </a:lnTo>
                <a:lnTo>
                  <a:pt x="2955" y="808"/>
                </a:lnTo>
                <a:lnTo>
                  <a:pt x="0" y="822"/>
                </a:lnTo>
                <a:close/>
              </a:path>
            </a:pathLst>
          </a:custGeom>
          <a:solidFill>
            <a:srgbClr val="008080"/>
          </a:solidFill>
          <a:ln>
            <a:noFill/>
          </a:ln>
          <a:extLst>
            <a:ext uri="{91240B29-F687-4F45-9708-019B960494DF}">
              <a14:hiddenLine xmlns:a14="http://schemas.microsoft.com/office/drawing/2010/main" w="22225" cap="flat" cmpd="sng">
                <a:solidFill>
                  <a:srgbClr val="000000"/>
                </a:solidFill>
                <a:prstDash val="solid"/>
                <a:round/>
                <a:headEnd type="none" w="med" len="med"/>
                <a:tailEnd type="none" w="med" len="med"/>
              </a14:hiddenLine>
            </a:ext>
          </a:extLst>
        </p:spPr>
        <p:txBody>
          <a:bodyPr/>
          <a:lstStyle/>
          <a:p>
            <a:endParaRPr lang="fr-FR" dirty="0"/>
          </a:p>
        </p:txBody>
      </p:sp>
      <p:sp>
        <p:nvSpPr>
          <p:cNvPr id="33812" name="Text Box 24">
            <a:hlinkClick r:id="rId7" action="ppaction://hlinksldjump"/>
          </p:cNvPr>
          <p:cNvSpPr txBox="1">
            <a:spLocks noChangeArrowheads="1"/>
          </p:cNvSpPr>
          <p:nvPr/>
        </p:nvSpPr>
        <p:spPr bwMode="auto">
          <a:xfrm rot="-271214">
            <a:off x="1547813" y="6237288"/>
            <a:ext cx="29924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fr-FR" altLang="fr-FR" sz="2000" dirty="0">
                <a:solidFill>
                  <a:schemeClr val="bg1"/>
                </a:solidFill>
              </a:rPr>
              <a:t>enseignement-recherche</a:t>
            </a:r>
          </a:p>
        </p:txBody>
      </p:sp>
      <p:sp>
        <p:nvSpPr>
          <p:cNvPr id="33813" name="Text Box 25"/>
          <p:cNvSpPr txBox="1">
            <a:spLocks noChangeArrowheads="1"/>
          </p:cNvSpPr>
          <p:nvPr/>
        </p:nvSpPr>
        <p:spPr bwMode="auto">
          <a:xfrm>
            <a:off x="4572000" y="5661025"/>
            <a:ext cx="15065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SzPct val="75000"/>
              <a:buFont typeface="Wingdings" pitchFamily="2" charset="2"/>
              <a:buNone/>
            </a:pPr>
            <a:r>
              <a:rPr lang="fr-FR" altLang="fr-FR" sz="1200" u="sng" dirty="0">
                <a:solidFill>
                  <a:schemeClr val="bg1"/>
                </a:solidFill>
              </a:rPr>
              <a:t>Enseignement</a:t>
            </a:r>
          </a:p>
          <a:p>
            <a:pPr>
              <a:buSzPct val="75000"/>
              <a:buFont typeface="Wingdings" pitchFamily="2" charset="2"/>
              <a:buNone/>
            </a:pPr>
            <a:r>
              <a:rPr lang="fr-FR" altLang="fr-FR" sz="1200" dirty="0">
                <a:solidFill>
                  <a:schemeClr val="bg1"/>
                </a:solidFill>
              </a:rPr>
              <a:t>école</a:t>
            </a:r>
          </a:p>
          <a:p>
            <a:pPr>
              <a:buSzPct val="75000"/>
              <a:buFont typeface="Wingdings" pitchFamily="2" charset="2"/>
              <a:buNone/>
            </a:pPr>
            <a:r>
              <a:rPr lang="fr-FR" altLang="fr-FR" sz="1200" dirty="0">
                <a:solidFill>
                  <a:schemeClr val="bg1"/>
                </a:solidFill>
              </a:rPr>
              <a:t>collège</a:t>
            </a:r>
          </a:p>
          <a:p>
            <a:pPr>
              <a:buSzPct val="75000"/>
              <a:buFont typeface="Wingdings" pitchFamily="2" charset="2"/>
              <a:buNone/>
            </a:pPr>
            <a:r>
              <a:rPr lang="fr-FR" altLang="fr-FR" sz="1200" dirty="0">
                <a:solidFill>
                  <a:schemeClr val="bg1"/>
                </a:solidFill>
              </a:rPr>
              <a:t>lycée </a:t>
            </a:r>
          </a:p>
          <a:p>
            <a:pPr>
              <a:buSzPct val="75000"/>
              <a:buFont typeface="Wingdings" pitchFamily="2" charset="2"/>
              <a:buNone/>
            </a:pPr>
            <a:r>
              <a:rPr lang="fr-FR" altLang="fr-FR" sz="1200" dirty="0">
                <a:solidFill>
                  <a:schemeClr val="bg1"/>
                </a:solidFill>
              </a:rPr>
              <a:t>supérieur</a:t>
            </a:r>
          </a:p>
        </p:txBody>
      </p:sp>
      <p:sp>
        <p:nvSpPr>
          <p:cNvPr id="33814" name="Text Box 26"/>
          <p:cNvSpPr txBox="1">
            <a:spLocks noChangeArrowheads="1"/>
          </p:cNvSpPr>
          <p:nvPr/>
        </p:nvSpPr>
        <p:spPr bwMode="auto">
          <a:xfrm>
            <a:off x="5907088" y="5661025"/>
            <a:ext cx="29686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SzPct val="75000"/>
              <a:buFont typeface="Wingdings" pitchFamily="2" charset="2"/>
              <a:buNone/>
            </a:pPr>
            <a:r>
              <a:rPr lang="fr-FR" altLang="fr-FR" sz="1200" u="sng" dirty="0">
                <a:solidFill>
                  <a:schemeClr val="bg1"/>
                </a:solidFill>
              </a:rPr>
              <a:t>Recherche fondamentale et appliquée</a:t>
            </a:r>
          </a:p>
          <a:p>
            <a:pPr>
              <a:buSzPct val="75000"/>
              <a:buFont typeface="Wingdings" pitchFamily="2" charset="2"/>
              <a:buNone/>
            </a:pPr>
            <a:r>
              <a:rPr lang="fr-FR" altLang="fr-FR" sz="1200" dirty="0">
                <a:solidFill>
                  <a:schemeClr val="bg1"/>
                </a:solidFill>
              </a:rPr>
              <a:t>universités</a:t>
            </a:r>
          </a:p>
          <a:p>
            <a:pPr>
              <a:buSzPct val="75000"/>
              <a:buFont typeface="Wingdings" pitchFamily="2" charset="2"/>
              <a:buNone/>
            </a:pPr>
            <a:r>
              <a:rPr lang="fr-FR" altLang="fr-FR" sz="1200" dirty="0">
                <a:solidFill>
                  <a:schemeClr val="bg1"/>
                </a:solidFill>
              </a:rPr>
              <a:t>organismes de recherche publique</a:t>
            </a:r>
          </a:p>
          <a:p>
            <a:pPr>
              <a:buSzPct val="75000"/>
              <a:buFont typeface="Wingdings" pitchFamily="2" charset="2"/>
              <a:buNone/>
            </a:pPr>
            <a:r>
              <a:rPr lang="fr-FR" altLang="fr-FR" sz="1200" dirty="0">
                <a:solidFill>
                  <a:schemeClr val="bg1"/>
                </a:solidFill>
              </a:rPr>
              <a:t>entreprises et organismes privés</a:t>
            </a:r>
          </a:p>
        </p:txBody>
      </p:sp>
      <p:sp>
        <p:nvSpPr>
          <p:cNvPr id="33815" name="Text Box 15"/>
          <p:cNvSpPr txBox="1">
            <a:spLocks noChangeArrowheads="1"/>
          </p:cNvSpPr>
          <p:nvPr/>
        </p:nvSpPr>
        <p:spPr bwMode="auto">
          <a:xfrm>
            <a:off x="4572000" y="4652963"/>
            <a:ext cx="4392613"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SzPct val="75000"/>
              <a:buFont typeface="Wingdings" pitchFamily="2" charset="2"/>
              <a:buNone/>
            </a:pPr>
            <a:r>
              <a:rPr lang="fr-FR" altLang="fr-FR" sz="1200" dirty="0">
                <a:solidFill>
                  <a:schemeClr val="bg1"/>
                </a:solidFill>
              </a:rPr>
              <a:t>assistant de direction</a:t>
            </a:r>
          </a:p>
          <a:p>
            <a:pPr>
              <a:buSzPct val="75000"/>
              <a:buFont typeface="Wingdings" pitchFamily="2" charset="2"/>
              <a:buNone/>
            </a:pPr>
            <a:r>
              <a:rPr lang="fr-FR" altLang="fr-FR" sz="1200" dirty="0">
                <a:solidFill>
                  <a:schemeClr val="bg1"/>
                </a:solidFill>
              </a:rPr>
              <a:t>assistant ressources humaines</a:t>
            </a:r>
          </a:p>
          <a:p>
            <a:pPr>
              <a:buSzPct val="75000"/>
              <a:buFont typeface="Wingdings" pitchFamily="2" charset="2"/>
              <a:buNone/>
            </a:pPr>
            <a:r>
              <a:rPr lang="fr-FR" altLang="fr-FR" sz="1200" dirty="0">
                <a:solidFill>
                  <a:schemeClr val="bg1"/>
                </a:solidFill>
              </a:rPr>
              <a:t>attaché territorial</a:t>
            </a:r>
          </a:p>
          <a:p>
            <a:pPr>
              <a:buSzPct val="75000"/>
              <a:buFont typeface="Wingdings" pitchFamily="2" charset="2"/>
              <a:buNone/>
            </a:pPr>
            <a:r>
              <a:rPr lang="fr-FR" altLang="fr-FR" sz="1200" dirty="0">
                <a:solidFill>
                  <a:schemeClr val="bg1"/>
                </a:solidFill>
              </a:rPr>
              <a:t>attaché d’administration sociale</a:t>
            </a:r>
          </a:p>
          <a:p>
            <a:pPr>
              <a:buSzPct val="75000"/>
              <a:buFont typeface="Wingdings" pitchFamily="2" charset="2"/>
              <a:buNone/>
            </a:pPr>
            <a:r>
              <a:rPr lang="fr-FR" altLang="fr-FR" sz="1200" dirty="0">
                <a:solidFill>
                  <a:schemeClr val="bg1"/>
                </a:solidFill>
              </a:rPr>
              <a:t>consultant en recrutement</a:t>
            </a:r>
          </a:p>
        </p:txBody>
      </p:sp>
      <p:sp>
        <p:nvSpPr>
          <p:cNvPr id="33816" name="Text Box 8">
            <a:hlinkClick r:id="rId7" action="ppaction://hlinksldjump"/>
          </p:cNvPr>
          <p:cNvSpPr txBox="1">
            <a:spLocks noChangeArrowheads="1"/>
          </p:cNvSpPr>
          <p:nvPr/>
        </p:nvSpPr>
        <p:spPr bwMode="auto">
          <a:xfrm rot="-1150587">
            <a:off x="971550" y="5589588"/>
            <a:ext cx="3613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fr-FR" altLang="fr-FR" sz="2000" dirty="0">
                <a:solidFill>
                  <a:schemeClr val="bg1"/>
                </a:solidFill>
              </a:rPr>
              <a:t>fonctions administratives – RH</a:t>
            </a:r>
          </a:p>
        </p:txBody>
      </p:sp>
      <p:sp>
        <p:nvSpPr>
          <p:cNvPr id="25" name="Bouton d'action : Retour 24">
            <a:hlinkClick r:id="rId5" action="ppaction://hlinksldjump" highlightClick="1"/>
          </p:cNvPr>
          <p:cNvSpPr/>
          <p:nvPr/>
        </p:nvSpPr>
        <p:spPr>
          <a:xfrm>
            <a:off x="1293813" y="1547813"/>
            <a:ext cx="487362" cy="431800"/>
          </a:xfrm>
          <a:prstGeom prst="actionButtonReturn">
            <a:avLst/>
          </a:prstGeom>
          <a:solidFill>
            <a:schemeClr val="bg1">
              <a:lumMod val="8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Tree>
    <p:extLst>
      <p:ext uri="{BB962C8B-B14F-4D97-AF65-F5344CB8AC3E}">
        <p14:creationId xmlns:p14="http://schemas.microsoft.com/office/powerpoint/2010/main" val="42380050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noGrp="1"/>
          </p:cNvSpPr>
          <p:nvPr>
            <p:ph type="title"/>
          </p:nvPr>
        </p:nvSpPr>
        <p:spPr>
          <a:xfrm>
            <a:off x="1259632" y="476672"/>
            <a:ext cx="6400799" cy="685799"/>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200" dirty="0"/>
              <a:t>Métiers de la documentation</a:t>
            </a:r>
          </a:p>
        </p:txBody>
      </p:sp>
      <p:sp>
        <p:nvSpPr>
          <p:cNvPr id="3" name="Espace réservé du contenu 2"/>
          <p:cNvSpPr txBox="1">
            <a:spLocks noGrp="1"/>
          </p:cNvSpPr>
          <p:nvPr>
            <p:ph idx="1"/>
          </p:nvPr>
        </p:nvSpPr>
        <p:spPr>
          <a:xfrm>
            <a:off x="1371599" y="2438280"/>
            <a:ext cx="6400799" cy="3048120"/>
          </a:xfrm>
        </p:spPr>
        <p:txBody>
          <a:bodyPr lIns="91440" tIns="45720" rIns="91440" bIns="4572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marL="0" lvl="0" indent="-274320" hangingPunct="1">
              <a:spcBef>
                <a:spcPts val="400"/>
              </a:spcBef>
              <a:spcAft>
                <a:spcPts val="0"/>
              </a:spcAft>
              <a:buSzPct val="100000"/>
              <a:buFont typeface="Wingdings" pitchFamily="2"/>
              <a:buChar char="v"/>
            </a:pPr>
            <a:r>
              <a:rPr lang="fr-FR" sz="1800">
                <a:latin typeface="Garamond"/>
              </a:rPr>
              <a:t>Professeur documentaliste en lycée/collège</a:t>
            </a:r>
          </a:p>
          <a:p>
            <a:pPr marL="0" lvl="0" indent="-274320" hangingPunct="1">
              <a:spcBef>
                <a:spcPts val="400"/>
              </a:spcBef>
              <a:spcAft>
                <a:spcPts val="0"/>
              </a:spcAft>
              <a:buSzPct val="100000"/>
              <a:buFont typeface="Wingdings" pitchFamily="2"/>
              <a:buChar char="v"/>
            </a:pPr>
            <a:r>
              <a:rPr lang="fr-FR" sz="1800">
                <a:latin typeface="Garamond"/>
              </a:rPr>
              <a:t>Documentaliste d’entreprise</a:t>
            </a:r>
          </a:p>
          <a:p>
            <a:pPr marL="0" lvl="0" indent="-274320" hangingPunct="1">
              <a:spcBef>
                <a:spcPts val="400"/>
              </a:spcBef>
              <a:spcAft>
                <a:spcPts val="0"/>
              </a:spcAft>
              <a:buSzPct val="100000"/>
              <a:buFont typeface="Wingdings" pitchFamily="2"/>
              <a:buChar char="v"/>
            </a:pPr>
            <a:r>
              <a:rPr lang="fr-FR" sz="1800">
                <a:latin typeface="Garamond"/>
              </a:rPr>
              <a:t>Chargé de veille documentaire/veilleur stratégique</a:t>
            </a:r>
          </a:p>
          <a:p>
            <a:pPr marL="0" lvl="0" indent="-274320" hangingPunct="1">
              <a:spcBef>
                <a:spcPts val="400"/>
              </a:spcBef>
              <a:spcAft>
                <a:spcPts val="0"/>
              </a:spcAft>
              <a:buSzPct val="100000"/>
              <a:buFont typeface="Wingdings" pitchFamily="2"/>
              <a:buChar char="v"/>
            </a:pPr>
            <a:r>
              <a:rPr lang="fr-FR" sz="1800">
                <a:latin typeface="Garamond"/>
              </a:rPr>
              <a:t>Knowledge manager</a:t>
            </a:r>
          </a:p>
          <a:p>
            <a:pPr marL="0" lvl="0" indent="-274320" hangingPunct="1">
              <a:spcBef>
                <a:spcPts val="400"/>
              </a:spcBef>
              <a:spcAft>
                <a:spcPts val="0"/>
              </a:spcAft>
              <a:buSzPct val="100000"/>
              <a:buFont typeface="Wingdings" pitchFamily="2"/>
              <a:buChar char="v"/>
            </a:pPr>
            <a:r>
              <a:rPr lang="fr-FR" sz="1800">
                <a:latin typeface="Garamond"/>
              </a:rPr>
              <a:t>Archiviste/Records manager</a:t>
            </a:r>
          </a:p>
          <a:p>
            <a:pPr marL="0" lvl="0" indent="-274320" hangingPunct="1">
              <a:spcBef>
                <a:spcPts val="400"/>
              </a:spcBef>
              <a:spcAft>
                <a:spcPts val="0"/>
              </a:spcAft>
              <a:buSzPct val="100000"/>
              <a:buFont typeface="Wingdings" pitchFamily="2"/>
              <a:buChar char="v"/>
            </a:pPr>
            <a:r>
              <a:rPr lang="fr-FR" sz="1800">
                <a:latin typeface="Garamond"/>
              </a:rPr>
              <a:t>Documentaliste audiovisuel</a:t>
            </a:r>
          </a:p>
          <a:p>
            <a:pPr marL="0" lvl="0" indent="-274320" hangingPunct="1">
              <a:spcBef>
                <a:spcPts val="400"/>
              </a:spcBef>
              <a:spcAft>
                <a:spcPts val="0"/>
              </a:spcAft>
              <a:buSzPct val="100000"/>
              <a:buFont typeface="Wingdings" pitchFamily="2"/>
              <a:buChar char="v"/>
            </a:pPr>
            <a:endParaRPr lang="fr-FR" sz="1800">
              <a:latin typeface="Garamond"/>
            </a:endParaRPr>
          </a:p>
        </p:txBody>
      </p:sp>
    </p:spTree>
    <p:extLst>
      <p:ext uri="{BB962C8B-B14F-4D97-AF65-F5344CB8AC3E}">
        <p14:creationId xmlns:p14="http://schemas.microsoft.com/office/powerpoint/2010/main" val="11941663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Quelques exemples d’écoles post-bac</a:t>
            </a:r>
          </a:p>
        </p:txBody>
      </p:sp>
      <p:sp>
        <p:nvSpPr>
          <p:cNvPr id="3" name="Espace réservé du contenu 2"/>
          <p:cNvSpPr>
            <a:spLocks noGrp="1"/>
          </p:cNvSpPr>
          <p:nvPr>
            <p:ph idx="1"/>
          </p:nvPr>
        </p:nvSpPr>
        <p:spPr/>
        <p:txBody>
          <a:bodyPr>
            <a:normAutofit lnSpcReduction="10000"/>
          </a:bodyPr>
          <a:lstStyle/>
          <a:p>
            <a:r>
              <a:rPr lang="fr-FR" dirty="0"/>
              <a:t>ISIT, ESTRI</a:t>
            </a:r>
          </a:p>
          <a:p>
            <a:r>
              <a:rPr lang="fr-FR" dirty="0"/>
              <a:t>Académie ESJ Lille</a:t>
            </a:r>
          </a:p>
          <a:p>
            <a:r>
              <a:rPr lang="fr-FR" dirty="0"/>
              <a:t>ISCOM, EFAP, </a:t>
            </a:r>
            <a:r>
              <a:rPr lang="fr-FR" dirty="0" err="1"/>
              <a:t>Sciencescom</a:t>
            </a:r>
            <a:r>
              <a:rPr lang="fr-FR" dirty="0"/>
              <a:t>, Sup de </a:t>
            </a:r>
            <a:r>
              <a:rPr lang="fr-FR" dirty="0" err="1"/>
              <a:t>com</a:t>
            </a:r>
            <a:endParaRPr lang="fr-FR" dirty="0"/>
          </a:p>
          <a:p>
            <a:r>
              <a:rPr lang="fr-FR" dirty="0"/>
              <a:t>Ecole du Louvre</a:t>
            </a:r>
          </a:p>
          <a:p>
            <a:r>
              <a:rPr lang="fr-FR" dirty="0"/>
              <a:t>Grandes écoles de théâtre(TNS, TNB, ERAC, ENSATT…)</a:t>
            </a:r>
          </a:p>
          <a:p>
            <a:r>
              <a:rPr lang="fr-FR" dirty="0"/>
              <a:t>Conservatoires nationaux Paris , Lyon</a:t>
            </a:r>
          </a:p>
          <a:p>
            <a:r>
              <a:rPr lang="fr-FR" dirty="0"/>
              <a:t>Ecoles spécialisées hôtellerie(Vatel, Bocuse,  </a:t>
            </a:r>
            <a:r>
              <a:rPr lang="fr-FR" dirty="0" err="1"/>
              <a:t>Ferrandi</a:t>
            </a:r>
            <a:r>
              <a:rPr lang="fr-FR" dirty="0"/>
              <a:t>)</a:t>
            </a:r>
          </a:p>
          <a:p>
            <a:r>
              <a:rPr lang="fr-FR" dirty="0"/>
              <a:t>Ecoles spécialisées tourisme(ESCAET, ESC La Rochelle, Troyes, EM Normandie, </a:t>
            </a:r>
            <a:r>
              <a:rPr lang="fr-FR" dirty="0" err="1" smtClean="0"/>
              <a:t>CapVers</a:t>
            </a:r>
            <a:r>
              <a:rPr lang="fr-FR" dirty="0"/>
              <a:t>)</a:t>
            </a:r>
          </a:p>
        </p:txBody>
      </p:sp>
    </p:spTree>
    <p:extLst>
      <p:ext uri="{BB962C8B-B14F-4D97-AF65-F5344CB8AC3E}">
        <p14:creationId xmlns:p14="http://schemas.microsoft.com/office/powerpoint/2010/main" val="3558615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noGrp="1"/>
          </p:cNvSpPr>
          <p:nvPr>
            <p:ph type="title"/>
          </p:nvPr>
        </p:nvSpPr>
        <p:spPr>
          <a:xfrm>
            <a:off x="1403648" y="620688"/>
            <a:ext cx="6400799" cy="685799"/>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200" dirty="0"/>
              <a:t>Métiers de l’enseignement</a:t>
            </a:r>
          </a:p>
        </p:txBody>
      </p:sp>
      <p:sp>
        <p:nvSpPr>
          <p:cNvPr id="3" name="Espace réservé du contenu 2"/>
          <p:cNvSpPr txBox="1">
            <a:spLocks noGrp="1"/>
          </p:cNvSpPr>
          <p:nvPr>
            <p:ph idx="1"/>
          </p:nvPr>
        </p:nvSpPr>
        <p:spPr>
          <a:xfrm>
            <a:off x="1371599" y="2438280"/>
            <a:ext cx="6400799" cy="3048120"/>
          </a:xfrm>
        </p:spPr>
        <p:txBody>
          <a:bodyPr lIns="91440" tIns="45720" rIns="91440" bIns="4572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marL="0" lvl="0" indent="-274320" hangingPunct="1">
              <a:spcBef>
                <a:spcPts val="400"/>
              </a:spcBef>
              <a:spcAft>
                <a:spcPts val="0"/>
              </a:spcAft>
              <a:buSzPct val="100000"/>
              <a:buFont typeface="Wingdings" pitchFamily="2"/>
              <a:buChar char="v"/>
            </a:pPr>
            <a:r>
              <a:rPr lang="fr-FR" sz="1800">
                <a:latin typeface="Garamond"/>
              </a:rPr>
              <a:t>Professeur des écoles</a:t>
            </a:r>
          </a:p>
          <a:p>
            <a:pPr marL="0" lvl="0" indent="-274320" hangingPunct="1">
              <a:spcBef>
                <a:spcPts val="400"/>
              </a:spcBef>
              <a:spcAft>
                <a:spcPts val="0"/>
              </a:spcAft>
              <a:buSzPct val="100000"/>
              <a:buFont typeface="Wingdings" pitchFamily="2"/>
              <a:buChar char="v"/>
            </a:pPr>
            <a:r>
              <a:rPr lang="fr-FR" sz="1800">
                <a:latin typeface="Garamond"/>
              </a:rPr>
              <a:t>Professeur en lycée/collège</a:t>
            </a:r>
          </a:p>
          <a:p>
            <a:pPr marL="0" lvl="0" indent="-274320" hangingPunct="1">
              <a:spcBef>
                <a:spcPts val="400"/>
              </a:spcBef>
              <a:spcAft>
                <a:spcPts val="0"/>
              </a:spcAft>
              <a:buSzPct val="100000"/>
              <a:buFont typeface="Wingdings" pitchFamily="2"/>
              <a:buChar char="v"/>
            </a:pPr>
            <a:r>
              <a:rPr lang="fr-FR" sz="1800">
                <a:latin typeface="Garamond"/>
              </a:rPr>
              <a:t>Professeur de FLE</a:t>
            </a:r>
          </a:p>
          <a:p>
            <a:pPr marL="0" lvl="0" indent="-274320" hangingPunct="1">
              <a:spcBef>
                <a:spcPts val="400"/>
              </a:spcBef>
              <a:spcAft>
                <a:spcPts val="0"/>
              </a:spcAft>
              <a:buSzPct val="100000"/>
              <a:buFont typeface="Wingdings" pitchFamily="2"/>
              <a:buChar char="v"/>
            </a:pPr>
            <a:r>
              <a:rPr lang="fr-FR" sz="1800">
                <a:latin typeface="Garamond"/>
              </a:rPr>
              <a:t>Maître de conférence</a:t>
            </a:r>
          </a:p>
          <a:p>
            <a:pPr marL="0" lvl="0" indent="-274320" hangingPunct="1">
              <a:spcBef>
                <a:spcPts val="400"/>
              </a:spcBef>
              <a:spcAft>
                <a:spcPts val="0"/>
              </a:spcAft>
              <a:buSzPct val="100000"/>
              <a:buFont typeface="Wingdings" pitchFamily="2"/>
              <a:buChar char="v"/>
            </a:pPr>
            <a:r>
              <a:rPr lang="fr-FR" sz="1800">
                <a:latin typeface="Garamond"/>
              </a:rPr>
              <a:t>Formateur d’adultes</a:t>
            </a:r>
          </a:p>
          <a:p>
            <a:pPr marL="0" lvl="0" indent="-274320" hangingPunct="1">
              <a:spcBef>
                <a:spcPts val="400"/>
              </a:spcBef>
              <a:spcAft>
                <a:spcPts val="0"/>
              </a:spcAft>
              <a:buSzPct val="100000"/>
              <a:buFont typeface="Wingdings" pitchFamily="2"/>
              <a:buChar char="v"/>
            </a:pPr>
            <a:r>
              <a:rPr lang="fr-FR" sz="1800">
                <a:latin typeface="Garamond"/>
              </a:rPr>
              <a:t>Enseignant spécialisé</a:t>
            </a:r>
          </a:p>
        </p:txBody>
      </p:sp>
    </p:spTree>
    <p:extLst>
      <p:ext uri="{BB962C8B-B14F-4D97-AF65-F5344CB8AC3E}">
        <p14:creationId xmlns:p14="http://schemas.microsoft.com/office/powerpoint/2010/main" val="2814194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noGrp="1"/>
          </p:cNvSpPr>
          <p:nvPr>
            <p:ph type="title"/>
          </p:nvPr>
        </p:nvSpPr>
        <p:spPr>
          <a:xfrm>
            <a:off x="1331640" y="476672"/>
            <a:ext cx="6400799" cy="685799"/>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dirty="0"/>
              <a:t>Métiers en lien avec les langues</a:t>
            </a:r>
          </a:p>
        </p:txBody>
      </p:sp>
      <p:sp>
        <p:nvSpPr>
          <p:cNvPr id="3" name="Espace réservé du contenu 2"/>
          <p:cNvSpPr txBox="1">
            <a:spLocks noGrp="1"/>
          </p:cNvSpPr>
          <p:nvPr>
            <p:ph idx="1"/>
          </p:nvPr>
        </p:nvSpPr>
        <p:spPr>
          <a:xfrm>
            <a:off x="1331640" y="2066040"/>
            <a:ext cx="6400799" cy="3048120"/>
          </a:xfrm>
        </p:spPr>
        <p:txBody>
          <a:bodyPr lIns="91440" tIns="45720" rIns="91440" bIns="4572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marL="0" lvl="0" indent="-274320" hangingPunct="1">
              <a:spcBef>
                <a:spcPts val="400"/>
              </a:spcBef>
              <a:spcAft>
                <a:spcPts val="0"/>
              </a:spcAft>
              <a:buSzPct val="100000"/>
              <a:buFont typeface="Wingdings" pitchFamily="2"/>
              <a:buChar char="v"/>
            </a:pPr>
            <a:r>
              <a:rPr lang="fr-FR" sz="1800">
                <a:latin typeface="Garamond"/>
              </a:rPr>
              <a:t>Traducteur interprète (interprète de liaison, de conférence, traducteur littéraire , audiovisuel,…)</a:t>
            </a:r>
          </a:p>
          <a:p>
            <a:pPr marL="0" lvl="0" indent="-274320" hangingPunct="1">
              <a:spcBef>
                <a:spcPts val="400"/>
              </a:spcBef>
              <a:spcAft>
                <a:spcPts val="0"/>
              </a:spcAft>
              <a:buSzPct val="100000"/>
              <a:buFont typeface="Wingdings" pitchFamily="2"/>
              <a:buChar char="v"/>
            </a:pPr>
            <a:r>
              <a:rPr lang="fr-FR" sz="1800">
                <a:latin typeface="Garamond"/>
              </a:rPr>
              <a:t>Localisateur</a:t>
            </a:r>
          </a:p>
          <a:p>
            <a:pPr marL="0" lvl="0" indent="-274320" hangingPunct="1">
              <a:spcBef>
                <a:spcPts val="400"/>
              </a:spcBef>
              <a:spcAft>
                <a:spcPts val="0"/>
              </a:spcAft>
              <a:buSzPct val="100000"/>
              <a:buFont typeface="Wingdings" pitchFamily="2"/>
              <a:buChar char="v"/>
            </a:pPr>
            <a:r>
              <a:rPr lang="fr-FR" sz="1800">
                <a:latin typeface="Garamond"/>
              </a:rPr>
              <a:t>Professeur en lycée collège</a:t>
            </a:r>
          </a:p>
          <a:p>
            <a:pPr marL="0" lvl="0" indent="-274320" hangingPunct="1">
              <a:spcBef>
                <a:spcPts val="400"/>
              </a:spcBef>
              <a:spcAft>
                <a:spcPts val="0"/>
              </a:spcAft>
              <a:buSzPct val="100000"/>
              <a:buFont typeface="Wingdings" pitchFamily="2"/>
              <a:buChar char="v"/>
            </a:pPr>
            <a:r>
              <a:rPr lang="fr-FR" sz="1800">
                <a:latin typeface="Garamond"/>
              </a:rPr>
              <a:t>Cadre fonction publique européenne</a:t>
            </a:r>
          </a:p>
          <a:p>
            <a:pPr marL="0" lvl="0" indent="-274320" hangingPunct="1">
              <a:spcBef>
                <a:spcPts val="400"/>
              </a:spcBef>
              <a:spcAft>
                <a:spcPts val="0"/>
              </a:spcAft>
              <a:buSzPct val="100000"/>
              <a:buFont typeface="Wingdings" pitchFamily="2"/>
              <a:buChar char="v"/>
            </a:pPr>
            <a:r>
              <a:rPr lang="fr-FR" sz="1800">
                <a:latin typeface="Garamond"/>
              </a:rPr>
              <a:t>Acheteur à l’international</a:t>
            </a:r>
          </a:p>
          <a:p>
            <a:pPr marL="0" lvl="0" indent="-274320" hangingPunct="1">
              <a:spcBef>
                <a:spcPts val="400"/>
              </a:spcBef>
              <a:spcAft>
                <a:spcPts val="0"/>
              </a:spcAft>
              <a:buSzPct val="100000"/>
              <a:buFont typeface="Wingdings" pitchFamily="2"/>
              <a:buChar char="v"/>
            </a:pPr>
            <a:r>
              <a:rPr lang="fr-FR" sz="1800">
                <a:latin typeface="Garamond"/>
              </a:rPr>
              <a:t>Commercial export</a:t>
            </a:r>
          </a:p>
          <a:p>
            <a:pPr marL="0" lvl="0" indent="-274320" hangingPunct="1">
              <a:spcBef>
                <a:spcPts val="400"/>
              </a:spcBef>
              <a:spcAft>
                <a:spcPts val="0"/>
              </a:spcAft>
              <a:buSzPct val="100000"/>
              <a:buFont typeface="Wingdings" pitchFamily="2"/>
              <a:buChar char="v"/>
            </a:pPr>
            <a:r>
              <a:rPr lang="fr-FR" sz="1800">
                <a:latin typeface="Garamond"/>
              </a:rPr>
              <a:t>Chargé de communication à l’international</a:t>
            </a:r>
          </a:p>
          <a:p>
            <a:pPr marL="0" lvl="0" indent="-274320" hangingPunct="1">
              <a:spcBef>
                <a:spcPts val="400"/>
              </a:spcBef>
              <a:spcAft>
                <a:spcPts val="0"/>
              </a:spcAft>
              <a:buSzPct val="100000"/>
              <a:buFont typeface="Wingdings" pitchFamily="2"/>
              <a:buChar char="v"/>
            </a:pPr>
            <a:endParaRPr lang="fr-FR" sz="1800">
              <a:latin typeface="Garamond"/>
            </a:endParaRPr>
          </a:p>
          <a:p>
            <a:pPr marL="0" lvl="0" indent="-274320" hangingPunct="1">
              <a:spcBef>
                <a:spcPts val="400"/>
              </a:spcBef>
              <a:spcAft>
                <a:spcPts val="0"/>
              </a:spcAft>
              <a:buSzPct val="100000"/>
              <a:buFont typeface="Wingdings" pitchFamily="2"/>
              <a:buChar char="v"/>
            </a:pPr>
            <a:endParaRPr lang="fr-FR" sz="1800">
              <a:latin typeface="Garamond"/>
            </a:endParaRPr>
          </a:p>
        </p:txBody>
      </p:sp>
    </p:spTree>
    <p:extLst>
      <p:ext uri="{BB962C8B-B14F-4D97-AF65-F5344CB8AC3E}">
        <p14:creationId xmlns:p14="http://schemas.microsoft.com/office/powerpoint/2010/main" val="1721293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noGrp="1"/>
          </p:cNvSpPr>
          <p:nvPr>
            <p:ph type="title"/>
          </p:nvPr>
        </p:nvSpPr>
        <p:spPr>
          <a:xfrm>
            <a:off x="971600" y="620688"/>
            <a:ext cx="7088760" cy="685799"/>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dirty="0"/>
              <a:t>Métiers du patrimoine et du tourisme</a:t>
            </a:r>
          </a:p>
        </p:txBody>
      </p:sp>
      <p:sp>
        <p:nvSpPr>
          <p:cNvPr id="3" name="Espace réservé du contenu 2"/>
          <p:cNvSpPr txBox="1">
            <a:spLocks noGrp="1"/>
          </p:cNvSpPr>
          <p:nvPr>
            <p:ph idx="1"/>
          </p:nvPr>
        </p:nvSpPr>
        <p:spPr>
          <a:xfrm>
            <a:off x="1371599" y="2855880"/>
            <a:ext cx="6400799" cy="3048120"/>
          </a:xfrm>
        </p:spPr>
        <p:txBody>
          <a:bodyPr lIns="91440" tIns="45720" rIns="91440" bIns="4572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marL="0" lvl="0" indent="-274320" hangingPunct="1">
              <a:lnSpc>
                <a:spcPct val="60000"/>
              </a:lnSpc>
              <a:spcBef>
                <a:spcPts val="700"/>
              </a:spcBef>
              <a:spcAft>
                <a:spcPts val="0"/>
              </a:spcAft>
              <a:buSzPct val="100000"/>
              <a:buFont typeface="Wingdings" pitchFamily="2"/>
              <a:buChar char="v"/>
            </a:pPr>
            <a:r>
              <a:rPr lang="fr-FR" sz="2300">
                <a:latin typeface="Garamond"/>
              </a:rPr>
              <a:t>Guide conférencier</a:t>
            </a:r>
          </a:p>
          <a:p>
            <a:pPr marL="0" lvl="0" indent="-274320" hangingPunct="1">
              <a:lnSpc>
                <a:spcPct val="60000"/>
              </a:lnSpc>
              <a:spcBef>
                <a:spcPts val="700"/>
              </a:spcBef>
              <a:spcAft>
                <a:spcPts val="0"/>
              </a:spcAft>
              <a:buSzPct val="100000"/>
              <a:buFont typeface="Wingdings" pitchFamily="2"/>
              <a:buChar char="v"/>
            </a:pPr>
            <a:r>
              <a:rPr lang="fr-FR" sz="2300">
                <a:latin typeface="Garamond"/>
              </a:rPr>
              <a:t>Chargé d’information en office de tourisme/Directeur d’office de tourisme</a:t>
            </a:r>
          </a:p>
          <a:p>
            <a:pPr marL="0" lvl="0" indent="-274320" hangingPunct="1">
              <a:lnSpc>
                <a:spcPct val="60000"/>
              </a:lnSpc>
              <a:spcBef>
                <a:spcPts val="700"/>
              </a:spcBef>
              <a:spcAft>
                <a:spcPts val="0"/>
              </a:spcAft>
              <a:buSzPct val="100000"/>
              <a:buFont typeface="Wingdings" pitchFamily="2"/>
              <a:buChar char="v"/>
            </a:pPr>
            <a:r>
              <a:rPr lang="fr-FR" sz="2300">
                <a:latin typeface="Garamond"/>
              </a:rPr>
              <a:t>Chef de produit marketing touristique</a:t>
            </a:r>
          </a:p>
          <a:p>
            <a:pPr marL="0" lvl="0" indent="-274320" hangingPunct="1">
              <a:lnSpc>
                <a:spcPct val="60000"/>
              </a:lnSpc>
              <a:spcBef>
                <a:spcPts val="700"/>
              </a:spcBef>
              <a:spcAft>
                <a:spcPts val="0"/>
              </a:spcAft>
              <a:buSzPct val="100000"/>
              <a:buFont typeface="Wingdings" pitchFamily="2"/>
              <a:buChar char="v"/>
            </a:pPr>
            <a:r>
              <a:rPr lang="fr-FR" sz="2300">
                <a:latin typeface="Garamond"/>
              </a:rPr>
              <a:t>Organisateur d’évènements touristiques et culturels</a:t>
            </a:r>
          </a:p>
          <a:p>
            <a:pPr marL="0" lvl="0" indent="-274320" hangingPunct="1">
              <a:lnSpc>
                <a:spcPct val="60000"/>
              </a:lnSpc>
              <a:spcBef>
                <a:spcPts val="700"/>
              </a:spcBef>
              <a:spcAft>
                <a:spcPts val="0"/>
              </a:spcAft>
              <a:buSzPct val="100000"/>
              <a:buFont typeface="Wingdings" pitchFamily="2"/>
              <a:buChar char="v"/>
            </a:pPr>
            <a:r>
              <a:rPr lang="fr-FR" sz="2300">
                <a:latin typeface="Garamond"/>
              </a:rPr>
              <a:t>Chargé de programmation</a:t>
            </a:r>
          </a:p>
          <a:p>
            <a:pPr marL="0" lvl="0" indent="-274320" hangingPunct="1">
              <a:lnSpc>
                <a:spcPct val="60000"/>
              </a:lnSpc>
              <a:spcBef>
                <a:spcPts val="700"/>
              </a:spcBef>
              <a:spcAft>
                <a:spcPts val="0"/>
              </a:spcAft>
              <a:buSzPct val="100000"/>
              <a:buFont typeface="Wingdings" pitchFamily="2"/>
              <a:buChar char="v"/>
            </a:pPr>
            <a:r>
              <a:rPr lang="fr-FR" sz="2300">
                <a:latin typeface="Garamond"/>
              </a:rPr>
              <a:t>Consultant en ingéniérie culturelle</a:t>
            </a:r>
          </a:p>
          <a:p>
            <a:pPr marL="0" lvl="0" indent="-274320" hangingPunct="1">
              <a:lnSpc>
                <a:spcPct val="60000"/>
              </a:lnSpc>
              <a:spcBef>
                <a:spcPts val="700"/>
              </a:spcBef>
              <a:spcAft>
                <a:spcPts val="0"/>
              </a:spcAft>
              <a:buSzPct val="100000"/>
              <a:buFont typeface="Wingdings" pitchFamily="2"/>
              <a:buChar char="v"/>
            </a:pPr>
            <a:r>
              <a:rPr lang="fr-FR" sz="2300">
                <a:latin typeface="Garamond"/>
              </a:rPr>
              <a:t>Critique d’art</a:t>
            </a:r>
          </a:p>
          <a:p>
            <a:pPr marL="0" lvl="0" indent="-274320" hangingPunct="1">
              <a:lnSpc>
                <a:spcPct val="60000"/>
              </a:lnSpc>
              <a:spcBef>
                <a:spcPts val="700"/>
              </a:spcBef>
              <a:spcAft>
                <a:spcPts val="0"/>
              </a:spcAft>
              <a:buSzPct val="100000"/>
              <a:buFont typeface="Wingdings" pitchFamily="2"/>
              <a:buChar char="v"/>
            </a:pPr>
            <a:r>
              <a:rPr lang="fr-FR" sz="2300">
                <a:latin typeface="Garamond"/>
              </a:rPr>
              <a:t>Régisseur d’œuvres d’art</a:t>
            </a:r>
          </a:p>
          <a:p>
            <a:pPr marL="0" lvl="0" indent="-274320" hangingPunct="1">
              <a:lnSpc>
                <a:spcPct val="60000"/>
              </a:lnSpc>
              <a:spcBef>
                <a:spcPts val="700"/>
              </a:spcBef>
              <a:spcAft>
                <a:spcPts val="0"/>
              </a:spcAft>
              <a:buSzPct val="100000"/>
              <a:buFont typeface="Wingdings" pitchFamily="2"/>
              <a:buChar char="v"/>
            </a:pPr>
            <a:r>
              <a:rPr lang="fr-FR" sz="2300">
                <a:latin typeface="Garamond"/>
              </a:rPr>
              <a:t>Responsable de promotion territoriale</a:t>
            </a:r>
          </a:p>
          <a:p>
            <a:pPr marL="0" lvl="0" indent="-274320" hangingPunct="1">
              <a:lnSpc>
                <a:spcPct val="60000"/>
              </a:lnSpc>
              <a:spcBef>
                <a:spcPts val="700"/>
              </a:spcBef>
              <a:spcAft>
                <a:spcPts val="0"/>
              </a:spcAft>
              <a:buSzPct val="100000"/>
              <a:buFont typeface="Wingdings" pitchFamily="2"/>
              <a:buChar char="v"/>
            </a:pPr>
            <a:endParaRPr lang="fr-FR" sz="2300">
              <a:latin typeface="Garamond"/>
            </a:endParaRPr>
          </a:p>
          <a:p>
            <a:pPr marL="0" lvl="0" indent="-274320" hangingPunct="1">
              <a:lnSpc>
                <a:spcPct val="60000"/>
              </a:lnSpc>
              <a:spcBef>
                <a:spcPts val="700"/>
              </a:spcBef>
              <a:spcAft>
                <a:spcPts val="0"/>
              </a:spcAft>
              <a:buSzPct val="100000"/>
              <a:buFont typeface="Wingdings" pitchFamily="2"/>
              <a:buChar char="v"/>
            </a:pPr>
            <a:endParaRPr lang="fr-FR" sz="2300">
              <a:latin typeface="Garamond"/>
            </a:endParaRPr>
          </a:p>
        </p:txBody>
      </p:sp>
    </p:spTree>
    <p:extLst>
      <p:ext uri="{BB962C8B-B14F-4D97-AF65-F5344CB8AC3E}">
        <p14:creationId xmlns:p14="http://schemas.microsoft.com/office/powerpoint/2010/main" val="788150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200"/>
              <a:t>Monde de l’entreprise</a:t>
            </a:r>
          </a:p>
        </p:txBody>
      </p:sp>
      <p:sp>
        <p:nvSpPr>
          <p:cNvPr id="3" name="Espace réservé du contenu 2"/>
          <p:cNvSpPr txBox="1">
            <a:spLocks noGrp="1"/>
          </p:cNvSpPr>
          <p:nvPr>
            <p:ph idx="1"/>
          </p:nvPr>
        </p:nvSpPr>
        <p:spPr>
          <a:xfrm>
            <a:off x="1371599" y="2438280"/>
            <a:ext cx="6400799" cy="3048120"/>
          </a:xfrm>
        </p:spPr>
        <p:txBody>
          <a:bodyPr lIns="91440" tIns="45720" rIns="91440" bIns="4572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marL="0" lvl="0" indent="-274320" hangingPunct="1">
              <a:spcBef>
                <a:spcPts val="400"/>
              </a:spcBef>
              <a:spcAft>
                <a:spcPts val="0"/>
              </a:spcAft>
              <a:buSzPct val="100000"/>
              <a:buFont typeface="Wingdings" pitchFamily="2"/>
              <a:buChar char="v"/>
            </a:pPr>
            <a:r>
              <a:rPr lang="fr-FR" sz="1800">
                <a:latin typeface="Garamond"/>
              </a:rPr>
              <a:t>Ressources humaines</a:t>
            </a:r>
          </a:p>
          <a:p>
            <a:pPr marL="0" lvl="0" indent="-274320" hangingPunct="1">
              <a:spcBef>
                <a:spcPts val="400"/>
              </a:spcBef>
              <a:spcAft>
                <a:spcPts val="0"/>
              </a:spcAft>
              <a:buSzPct val="100000"/>
              <a:buFont typeface="Wingdings" pitchFamily="2"/>
              <a:buChar char="v"/>
            </a:pPr>
            <a:r>
              <a:rPr lang="fr-FR" sz="1800">
                <a:latin typeface="Garamond"/>
              </a:rPr>
              <a:t>Logistique</a:t>
            </a:r>
          </a:p>
          <a:p>
            <a:pPr marL="0" lvl="0" indent="-274320" hangingPunct="1">
              <a:spcBef>
                <a:spcPts val="400"/>
              </a:spcBef>
              <a:spcAft>
                <a:spcPts val="0"/>
              </a:spcAft>
              <a:buSzPct val="100000"/>
              <a:buFont typeface="Wingdings" pitchFamily="2"/>
              <a:buChar char="v"/>
            </a:pPr>
            <a:r>
              <a:rPr lang="fr-FR" sz="1800">
                <a:latin typeface="Garamond"/>
              </a:rPr>
              <a:t>Commerce international</a:t>
            </a:r>
          </a:p>
          <a:p>
            <a:pPr marL="0" lvl="0" indent="-274320" hangingPunct="1">
              <a:spcBef>
                <a:spcPts val="400"/>
              </a:spcBef>
              <a:spcAft>
                <a:spcPts val="0"/>
              </a:spcAft>
              <a:buSzPct val="100000"/>
              <a:buFont typeface="Wingdings" pitchFamily="2"/>
              <a:buChar char="v"/>
            </a:pPr>
            <a:r>
              <a:rPr lang="fr-FR" sz="1800">
                <a:latin typeface="Garamond"/>
              </a:rPr>
              <a:t>Marketing/vente</a:t>
            </a:r>
          </a:p>
          <a:p>
            <a:pPr marL="0" lvl="0" indent="-274320" hangingPunct="1">
              <a:spcBef>
                <a:spcPts val="400"/>
              </a:spcBef>
              <a:spcAft>
                <a:spcPts val="0"/>
              </a:spcAft>
              <a:buSzPct val="100000"/>
              <a:buFont typeface="Wingdings" pitchFamily="2"/>
              <a:buChar char="v"/>
            </a:pPr>
            <a:r>
              <a:rPr lang="fr-FR" sz="1800">
                <a:latin typeface="Garamond"/>
              </a:rPr>
              <a:t>Communication</a:t>
            </a:r>
          </a:p>
          <a:p>
            <a:pPr marL="0" lvl="0" indent="-274320" hangingPunct="1">
              <a:spcBef>
                <a:spcPts val="400"/>
              </a:spcBef>
              <a:spcAft>
                <a:spcPts val="0"/>
              </a:spcAft>
              <a:buSzPct val="100000"/>
              <a:buFont typeface="Wingdings" pitchFamily="2"/>
              <a:buChar char="v"/>
            </a:pPr>
            <a:r>
              <a:rPr lang="fr-FR" sz="1800">
                <a:latin typeface="Garamond"/>
              </a:rPr>
              <a:t>Audit/Gestion</a:t>
            </a:r>
          </a:p>
        </p:txBody>
      </p:sp>
    </p:spTree>
    <p:extLst>
      <p:ext uri="{BB962C8B-B14F-4D97-AF65-F5344CB8AC3E}">
        <p14:creationId xmlns:p14="http://schemas.microsoft.com/office/powerpoint/2010/main" val="11843415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icaire">
  <a:themeElements>
    <a:clrScheme name="Apothicaire">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icaire">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icaire">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2000</TotalTime>
  <Words>2806</Words>
  <Application>Microsoft Office PowerPoint</Application>
  <PresentationFormat>Affichage à l'écran (4:3)</PresentationFormat>
  <Paragraphs>850</Paragraphs>
  <Slides>50</Slides>
  <Notes>22</Notes>
  <HiddenSlides>0</HiddenSlides>
  <MMClips>0</MMClips>
  <ScaleCrop>false</ScaleCrop>
  <HeadingPairs>
    <vt:vector size="6" baseType="variant">
      <vt:variant>
        <vt:lpstr>Polices utilisées</vt:lpstr>
      </vt:variant>
      <vt:variant>
        <vt:i4>15</vt:i4>
      </vt:variant>
      <vt:variant>
        <vt:lpstr>Thème</vt:lpstr>
      </vt:variant>
      <vt:variant>
        <vt:i4>1</vt:i4>
      </vt:variant>
      <vt:variant>
        <vt:lpstr>Titres des diapositives</vt:lpstr>
      </vt:variant>
      <vt:variant>
        <vt:i4>50</vt:i4>
      </vt:variant>
    </vt:vector>
  </HeadingPairs>
  <TitlesOfParts>
    <vt:vector size="66" baseType="lpstr">
      <vt:lpstr>Microsoft YaHei</vt:lpstr>
      <vt:lpstr>Arial</vt:lpstr>
      <vt:lpstr>Arial Narrow</vt:lpstr>
      <vt:lpstr>Book Antiqua</vt:lpstr>
      <vt:lpstr>Calibri</vt:lpstr>
      <vt:lpstr>Century Gothic</vt:lpstr>
      <vt:lpstr>Courier New</vt:lpstr>
      <vt:lpstr>Forte</vt:lpstr>
      <vt:lpstr>Garamond</vt:lpstr>
      <vt:lpstr>Impact</vt:lpstr>
      <vt:lpstr>Mangal</vt:lpstr>
      <vt:lpstr>StarSymbol</vt:lpstr>
      <vt:lpstr>Tahoma</vt:lpstr>
      <vt:lpstr>Times New Roman</vt:lpstr>
      <vt:lpstr>Wingdings</vt:lpstr>
      <vt:lpstr>Apothicaire</vt:lpstr>
      <vt:lpstr>Les études en langues/lettres/ sciences humaines</vt:lpstr>
      <vt:lpstr>Métiers du livre et de l’édition</vt:lpstr>
      <vt:lpstr>Métiers de la communication</vt:lpstr>
      <vt:lpstr>Métiers du multimédia et de l’audiovisuel</vt:lpstr>
      <vt:lpstr>Métiers de la documentation</vt:lpstr>
      <vt:lpstr>Métiers de l’enseignement</vt:lpstr>
      <vt:lpstr>Métiers en lien avec les langues</vt:lpstr>
      <vt:lpstr>Métiers du patrimoine et du tourisme</vt:lpstr>
      <vt:lpstr>Monde de l’entreprise</vt:lpstr>
      <vt:lpstr>Métiers de la fonction publique</vt:lpstr>
      <vt:lpstr>Quelques cas particuliers</vt:lpstr>
      <vt:lpstr>Une classe prépa…:pourquoi pas vous?</vt:lpstr>
      <vt:lpstr>CPGE A/L</vt:lpstr>
      <vt:lpstr>CPGE B/L</vt:lpstr>
      <vt:lpstr>La  banque d’épreuves littéraires</vt:lpstr>
      <vt:lpstr>La CPGE B/L</vt:lpstr>
      <vt:lpstr>Présentation PowerPoint</vt:lpstr>
      <vt:lpstr>Présentation PowerPoint</vt:lpstr>
      <vt:lpstr>Les licences à l’université</vt:lpstr>
      <vt:lpstr>Les licences particulièrement adaptées aux profils littéraires</vt:lpstr>
      <vt:lpstr>Les différentes licences envisageables</vt:lpstr>
      <vt:lpstr>Pourquoi une formation universitaire?</vt:lpstr>
      <vt:lpstr>Les qualités attendues</vt:lpstr>
      <vt:lpstr>Un accompagnement  progressif vers l’autonomie</vt:lpstr>
      <vt:lpstr>Quelques formations spécifiques</vt:lpstr>
      <vt:lpstr>Les licences renforcées ou doubles licences</vt:lpstr>
      <vt:lpstr>La licence en Lettres</vt:lpstr>
      <vt:lpstr>Présentation PowerPoint</vt:lpstr>
      <vt:lpstr>Présentation PowerPoint</vt:lpstr>
      <vt:lpstr>Présentation PowerPoint</vt:lpstr>
      <vt:lpstr>langues et interculturalité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La licence de psychologie</vt:lpstr>
      <vt:lpstr>Présentation PowerPoint</vt:lpstr>
      <vt:lpstr>Présentation PowerPoint</vt:lpstr>
      <vt:lpstr>Présentation PowerPoint</vt:lpstr>
      <vt:lpstr>Licence Histoire de l’art et archéologie</vt:lpstr>
      <vt:lpstr>Présentation PowerPoint</vt:lpstr>
      <vt:lpstr>Licence Histoire de l’art et archéologie</vt:lpstr>
      <vt:lpstr>Présentation PowerPoint</vt:lpstr>
      <vt:lpstr>Présentation PowerPoint</vt:lpstr>
      <vt:lpstr>Présentation PowerPoint</vt:lpstr>
      <vt:lpstr>Quelques exemples d’écoles post-bac</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débouchés après le bac L</dc:title>
  <dc:creator>cop07</dc:creator>
  <cp:lastModifiedBy>Utilisateur Windows</cp:lastModifiedBy>
  <cp:revision>72</cp:revision>
  <dcterms:created xsi:type="dcterms:W3CDTF">2017-04-02T07:32:30Z</dcterms:created>
  <dcterms:modified xsi:type="dcterms:W3CDTF">2024-01-17T08:59:03Z</dcterms:modified>
</cp:coreProperties>
</file>