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52" d="100"/>
          <a:sy n="52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054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5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34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808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35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34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44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9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99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069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12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7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Corrigé Interro 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792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773210"/>
          </a:xfrm>
        </p:spPr>
        <p:txBody>
          <a:bodyPr/>
          <a:lstStyle/>
          <a:p>
            <a:r>
              <a:rPr lang="fr-FR" dirty="0" smtClean="0"/>
              <a:t>Cours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839787" y="1210161"/>
            <a:ext cx="5157787" cy="471002"/>
          </a:xfrm>
        </p:spPr>
        <p:txBody>
          <a:bodyPr/>
          <a:lstStyle/>
          <a:p>
            <a:r>
              <a:rPr lang="fr-FR" dirty="0" smtClean="0"/>
              <a:t>Sujet A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839788" y="1959429"/>
            <a:ext cx="5157787" cy="4230234"/>
          </a:xfrm>
        </p:spPr>
        <p:txBody>
          <a:bodyPr/>
          <a:lstStyle/>
          <a:p>
            <a:r>
              <a:rPr lang="fr-FR" dirty="0"/>
              <a:t>a</a:t>
            </a:r>
            <a:r>
              <a:rPr lang="fr-FR" dirty="0" smtClean="0"/>
              <a:t>) </a:t>
            </a:r>
            <a:r>
              <a:rPr lang="fr-FR" dirty="0"/>
              <a:t>D</a:t>
            </a:r>
            <a:r>
              <a:rPr lang="fr-FR" dirty="0" smtClean="0"/>
              <a:t>eux nombres sont premiers entre eux lorsque leur PGCD vaut 1</a:t>
            </a:r>
          </a:p>
          <a:p>
            <a:endParaRPr lang="fr-FR" dirty="0"/>
          </a:p>
          <a:p>
            <a:r>
              <a:rPr lang="fr-FR" dirty="0" smtClean="0"/>
              <a:t>b) Une fraction est irréductible lorsque le dénominateur et le numérateur sont premiers entre eux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>
          <a:xfrm>
            <a:off x="6097588" y="1138336"/>
            <a:ext cx="5183188" cy="545646"/>
          </a:xfrm>
        </p:spPr>
        <p:txBody>
          <a:bodyPr/>
          <a:lstStyle/>
          <a:p>
            <a:r>
              <a:rPr lang="fr-FR" dirty="0" smtClean="0"/>
              <a:t>Sujet B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6172200" y="1959429"/>
            <a:ext cx="5183188" cy="423023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a) Effectuer une division euclidienne de a par b revient à trouver le quotient Q entier et le reste R entier tel que </a:t>
            </a:r>
          </a:p>
          <a:p>
            <a:pPr marL="0" indent="0" algn="ctr">
              <a:buNone/>
            </a:pPr>
            <a:r>
              <a:rPr lang="fr-FR" dirty="0"/>
              <a:t>a</a:t>
            </a:r>
            <a:r>
              <a:rPr lang="fr-FR" dirty="0" smtClean="0"/>
              <a:t> = b x Q + R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b) Une fraction est irréductible lorsque le dénominateur et le numérateur sont premiers entre eux</a:t>
            </a:r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10" name="Connecteur droit 9"/>
          <p:cNvCxnSpPr>
            <a:stCxn id="4" idx="0"/>
          </p:cNvCxnSpPr>
          <p:nvPr/>
        </p:nvCxnSpPr>
        <p:spPr>
          <a:xfrm>
            <a:off x="6097588" y="365126"/>
            <a:ext cx="0" cy="5824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17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5378"/>
          </a:xfrm>
        </p:spPr>
        <p:txBody>
          <a:bodyPr>
            <a:normAutofit fontScale="90000"/>
          </a:bodyPr>
          <a:lstStyle/>
          <a:p>
            <a:pPr algn="ctr"/>
            <a:r>
              <a:rPr lang="fr-FR" u="sng" dirty="0" smtClean="0"/>
              <a:t>Exercice 1</a:t>
            </a:r>
            <a:endParaRPr lang="fr-FR" u="sng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1622" y="1016649"/>
            <a:ext cx="5157787" cy="433679"/>
          </a:xfrm>
        </p:spPr>
        <p:txBody>
          <a:bodyPr/>
          <a:lstStyle/>
          <a:p>
            <a:r>
              <a:rPr lang="fr-FR" dirty="0" smtClean="0"/>
              <a:t>Sujet A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839788" y="1690688"/>
                <a:ext cx="5157787" cy="4498975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fr-FR" dirty="0" smtClean="0"/>
                  <a:t>a) Comme le chiffre des unités de 450 et 660 est </a:t>
                </a:r>
                <a:r>
                  <a:rPr lang="fr-FR" dirty="0"/>
                  <a:t>0</a:t>
                </a:r>
                <a:r>
                  <a:rPr lang="fr-FR" dirty="0" smtClean="0"/>
                  <a:t> alors ils sont divisibles par 10. Leur PGCD est supérieur ou égal à 10 et les nombres ne sont pas premiers entre eux</a:t>
                </a:r>
              </a:p>
              <a:p>
                <a:r>
                  <a:rPr lang="fr-FR" dirty="0" smtClean="0"/>
                  <a:t>b) 	660 = 450 x 1 + 210</a:t>
                </a:r>
              </a:p>
              <a:p>
                <a:pPr marL="0" indent="0">
                  <a:buNone/>
                </a:pPr>
                <a:r>
                  <a:rPr lang="fr-FR" dirty="0"/>
                  <a:t>	</a:t>
                </a:r>
                <a:r>
                  <a:rPr lang="fr-FR" dirty="0" smtClean="0"/>
                  <a:t>450 = 210 x 2 + 30</a:t>
                </a:r>
              </a:p>
              <a:p>
                <a:pPr marL="0" indent="0">
                  <a:buNone/>
                </a:pPr>
                <a:r>
                  <a:rPr lang="fr-FR" dirty="0" smtClean="0"/>
                  <a:t>	210 = 30 x 7 + 0</a:t>
                </a:r>
              </a:p>
              <a:p>
                <a:pPr marL="0" indent="0">
                  <a:buNone/>
                </a:pPr>
                <a:r>
                  <a:rPr lang="fr-FR" dirty="0" smtClean="0"/>
                  <a:t>Le PGCD correspond au dernier reste non nul donc</a:t>
                </a:r>
              </a:p>
              <a:p>
                <a:pPr marL="0" indent="0" algn="ctr">
                  <a:buNone/>
                </a:pPr>
                <a:r>
                  <a:rPr lang="fr-FR" dirty="0" smtClean="0"/>
                  <a:t>PGCD(660 ; 450) = 30</a:t>
                </a:r>
              </a:p>
              <a:p>
                <a:r>
                  <a:rPr lang="fr-FR" dirty="0" smtClean="0"/>
                  <a:t>c) Pour rendre une fraction irréductible, on divise son numérateur et son dénominateur par leur PGCD, ici par 30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450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660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450:30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660:30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" name="Espace réservé du contenu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839788" y="1690688"/>
                <a:ext cx="5157787" cy="4498975"/>
              </a:xfrm>
              <a:blipFill rotWithShape="0">
                <a:blip r:embed="rId2"/>
                <a:stretch>
                  <a:fillRect l="-1300" t="-24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057211"/>
            <a:ext cx="5183188" cy="433679"/>
          </a:xfrm>
        </p:spPr>
        <p:txBody>
          <a:bodyPr/>
          <a:lstStyle/>
          <a:p>
            <a:r>
              <a:rPr lang="fr-FR" dirty="0" smtClean="0"/>
              <a:t>Sujet B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Espace réservé du contenu 5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172200" y="1450328"/>
                <a:ext cx="5183188" cy="4739335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fr-FR" dirty="0" smtClean="0"/>
                  <a:t>a) </a:t>
                </a:r>
                <a:r>
                  <a:rPr lang="fr-FR" dirty="0"/>
                  <a:t>Comme le chiffre des unités de </a:t>
                </a:r>
                <a:r>
                  <a:rPr lang="fr-FR" dirty="0" smtClean="0"/>
                  <a:t>315 </a:t>
                </a:r>
                <a:r>
                  <a:rPr lang="fr-FR" dirty="0"/>
                  <a:t>et </a:t>
                </a:r>
                <a:r>
                  <a:rPr lang="fr-FR" dirty="0" smtClean="0"/>
                  <a:t>245 est 5 </a:t>
                </a:r>
                <a:r>
                  <a:rPr lang="fr-FR" dirty="0"/>
                  <a:t>alors ils sont divisibles par 5</a:t>
                </a:r>
                <a:r>
                  <a:rPr lang="fr-FR" dirty="0" smtClean="0"/>
                  <a:t>. </a:t>
                </a:r>
                <a:r>
                  <a:rPr lang="fr-FR" dirty="0"/>
                  <a:t>Leur PGCD est supérieur ou égal à 5</a:t>
                </a:r>
                <a:r>
                  <a:rPr lang="fr-FR" dirty="0" smtClean="0"/>
                  <a:t> </a:t>
                </a:r>
                <a:r>
                  <a:rPr lang="fr-FR" dirty="0"/>
                  <a:t>et les nombres ne sont pas premiers entre eux</a:t>
                </a:r>
              </a:p>
              <a:p>
                <a:r>
                  <a:rPr lang="fr-FR" dirty="0" smtClean="0"/>
                  <a:t>b) 	315 = 245 x 1 + 70</a:t>
                </a:r>
              </a:p>
              <a:p>
                <a:pPr marL="0" indent="0">
                  <a:buNone/>
                </a:pPr>
                <a:r>
                  <a:rPr lang="fr-FR" dirty="0"/>
                  <a:t>	</a:t>
                </a:r>
                <a:r>
                  <a:rPr lang="fr-FR" dirty="0" smtClean="0"/>
                  <a:t>245 = 70 x 3 + 35</a:t>
                </a:r>
              </a:p>
              <a:p>
                <a:pPr marL="0" indent="0">
                  <a:buNone/>
                </a:pPr>
                <a:r>
                  <a:rPr lang="fr-FR" dirty="0" smtClean="0"/>
                  <a:t>	70 = 35 x 2 + 0</a:t>
                </a:r>
              </a:p>
              <a:p>
                <a:pPr marL="0" indent="0">
                  <a:buNone/>
                </a:pPr>
                <a:r>
                  <a:rPr lang="fr-FR" dirty="0" smtClean="0"/>
                  <a:t>Le PGCD correspond au dernier reste non nul donc</a:t>
                </a:r>
              </a:p>
              <a:p>
                <a:pPr marL="0" indent="0" algn="ctr">
                  <a:buNone/>
                </a:pPr>
                <a:r>
                  <a:rPr lang="fr-FR" dirty="0" smtClean="0"/>
                  <a:t>PGCD(315 ; 245) = 35</a:t>
                </a:r>
              </a:p>
              <a:p>
                <a:r>
                  <a:rPr lang="fr-FR" dirty="0" smtClean="0"/>
                  <a:t>c) Pour rendre une fraction irréductible, on divise son numérateur et son dénominateur par leur PGCD, ici par 35 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315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245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315:35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245:35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Espace réservé du contenu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172200" y="1450328"/>
                <a:ext cx="5183188" cy="4739335"/>
              </a:xfrm>
              <a:blipFill rotWithShape="0">
                <a:blip r:embed="rId3"/>
                <a:stretch>
                  <a:fillRect l="-1529" t="-2703" r="-16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necteur droit 7"/>
          <p:cNvCxnSpPr/>
          <p:nvPr/>
        </p:nvCxnSpPr>
        <p:spPr>
          <a:xfrm flipH="1">
            <a:off x="5960269" y="1473848"/>
            <a:ext cx="6349" cy="42924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0818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35887"/>
          </a:xfrm>
        </p:spPr>
        <p:txBody>
          <a:bodyPr/>
          <a:lstStyle/>
          <a:p>
            <a:pPr algn="ctr"/>
            <a:r>
              <a:rPr lang="fr-FR" u="sng" dirty="0" smtClean="0"/>
              <a:t>Exercice 2</a:t>
            </a:r>
            <a:endParaRPr lang="fr-FR" u="sng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39801" y="1101012"/>
            <a:ext cx="5157787" cy="433679"/>
          </a:xfrm>
        </p:spPr>
        <p:txBody>
          <a:bodyPr/>
          <a:lstStyle/>
          <a:p>
            <a:r>
              <a:rPr lang="fr-FR" dirty="0" smtClean="0"/>
              <a:t>Sujet A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1576874"/>
            <a:ext cx="5157787" cy="46127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 smtClean="0"/>
              <a:t>1) Le nombre de boîtes correspond au PGCD du nombre de bonbons au chocolat et de ceux au café</a:t>
            </a:r>
          </a:p>
          <a:p>
            <a:pPr marL="0" indent="0">
              <a:buNone/>
            </a:pPr>
            <a:r>
              <a:rPr lang="fr-FR" dirty="0" smtClean="0"/>
              <a:t>PGCD(220 ; 132) </a:t>
            </a:r>
          </a:p>
          <a:p>
            <a:pPr marL="0" indent="0">
              <a:buNone/>
            </a:pPr>
            <a:r>
              <a:rPr lang="fr-FR" dirty="0" smtClean="0"/>
              <a:t>	= PGCD(132 ; 88)</a:t>
            </a:r>
          </a:p>
          <a:p>
            <a:pPr marL="0" indent="0">
              <a:buNone/>
            </a:pPr>
            <a:r>
              <a:rPr lang="fr-FR" dirty="0" smtClean="0"/>
              <a:t>	=PGCD(88 ; 44) </a:t>
            </a:r>
          </a:p>
          <a:p>
            <a:pPr marL="0" indent="0">
              <a:buNone/>
            </a:pPr>
            <a:r>
              <a:rPr lang="fr-FR" dirty="0" smtClean="0"/>
              <a:t>	= PGCD(44 ; 44) = 44</a:t>
            </a:r>
          </a:p>
          <a:p>
            <a:pPr marL="0" indent="0">
              <a:buNone/>
            </a:pPr>
            <a:r>
              <a:rPr lang="fr-FR" b="1" dirty="0" smtClean="0"/>
              <a:t>Ainsi il pourra réaliser 44 boîtes</a:t>
            </a:r>
          </a:p>
          <a:p>
            <a:pPr marL="0" indent="0">
              <a:buNone/>
            </a:pPr>
            <a:r>
              <a:rPr lang="fr-FR" dirty="0" smtClean="0"/>
              <a:t>2) 	132 : 44 = 3</a:t>
            </a:r>
          </a:p>
          <a:p>
            <a:pPr marL="0" indent="0">
              <a:buNone/>
            </a:pPr>
            <a:r>
              <a:rPr lang="fr-FR" dirty="0" smtClean="0"/>
              <a:t>	220 : 44 = 5</a:t>
            </a:r>
          </a:p>
          <a:p>
            <a:pPr marL="0" indent="0">
              <a:buNone/>
            </a:pPr>
            <a:r>
              <a:rPr lang="fr-FR" b="1" dirty="0" smtClean="0"/>
              <a:t>Il y aura 3 bonbons au chocolat et 5 bonbons au café</a:t>
            </a:r>
            <a:endParaRPr lang="fr-FR" b="1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7601" y="1124535"/>
            <a:ext cx="5183188" cy="452339"/>
          </a:xfrm>
        </p:spPr>
        <p:txBody>
          <a:bodyPr>
            <a:normAutofit/>
          </a:bodyPr>
          <a:lstStyle/>
          <a:p>
            <a:r>
              <a:rPr lang="fr-FR" dirty="0" smtClean="0"/>
              <a:t>Sujet B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1534691"/>
            <a:ext cx="5183188" cy="465497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/>
              <a:t>1) Le nombre de </a:t>
            </a:r>
            <a:r>
              <a:rPr lang="fr-FR" dirty="0" smtClean="0"/>
              <a:t>panneaux </a:t>
            </a:r>
            <a:r>
              <a:rPr lang="fr-FR" dirty="0"/>
              <a:t>correspond au PGCD du nombre </a:t>
            </a:r>
            <a:r>
              <a:rPr lang="fr-FR" dirty="0" smtClean="0"/>
              <a:t>de photos de paysage </a:t>
            </a:r>
            <a:r>
              <a:rPr lang="fr-FR" dirty="0"/>
              <a:t>et de celui des </a:t>
            </a:r>
            <a:r>
              <a:rPr lang="fr-FR" dirty="0" smtClean="0"/>
              <a:t>portraits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PGCD(230 </a:t>
            </a:r>
            <a:r>
              <a:rPr lang="fr-FR" dirty="0"/>
              <a:t>; </a:t>
            </a:r>
            <a:r>
              <a:rPr lang="fr-FR" dirty="0" smtClean="0"/>
              <a:t>138)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= </a:t>
            </a:r>
            <a:r>
              <a:rPr lang="fr-FR" dirty="0" smtClean="0"/>
              <a:t>PGCD(138 </a:t>
            </a:r>
            <a:r>
              <a:rPr lang="fr-FR" dirty="0"/>
              <a:t>; </a:t>
            </a:r>
            <a:r>
              <a:rPr lang="fr-FR" dirty="0" smtClean="0"/>
              <a:t>92)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=</a:t>
            </a:r>
            <a:r>
              <a:rPr lang="fr-FR" dirty="0" smtClean="0"/>
              <a:t>PGCD(92 </a:t>
            </a:r>
            <a:r>
              <a:rPr lang="fr-FR" dirty="0"/>
              <a:t>; </a:t>
            </a:r>
            <a:r>
              <a:rPr lang="fr-FR" dirty="0" smtClean="0"/>
              <a:t>46)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= </a:t>
            </a:r>
            <a:r>
              <a:rPr lang="fr-FR" dirty="0" smtClean="0"/>
              <a:t>PGCD(46 </a:t>
            </a:r>
            <a:r>
              <a:rPr lang="fr-FR" dirty="0"/>
              <a:t>; </a:t>
            </a:r>
            <a:r>
              <a:rPr lang="fr-FR" dirty="0" smtClean="0"/>
              <a:t>46) </a:t>
            </a:r>
            <a:r>
              <a:rPr lang="fr-FR" dirty="0"/>
              <a:t>= </a:t>
            </a:r>
            <a:r>
              <a:rPr lang="fr-FR" dirty="0" smtClean="0"/>
              <a:t>46</a:t>
            </a:r>
            <a:endParaRPr lang="fr-FR" dirty="0"/>
          </a:p>
          <a:p>
            <a:pPr marL="0" indent="0">
              <a:buNone/>
            </a:pPr>
            <a:r>
              <a:rPr lang="fr-FR" b="1" dirty="0"/>
              <a:t>Ainsi il pourra réaliser </a:t>
            </a:r>
            <a:r>
              <a:rPr lang="fr-FR" b="1" dirty="0" smtClean="0"/>
              <a:t>46 panneaux</a:t>
            </a:r>
            <a:endParaRPr lang="fr-FR" b="1" dirty="0"/>
          </a:p>
          <a:p>
            <a:pPr marL="0" indent="0">
              <a:buNone/>
            </a:pPr>
            <a:r>
              <a:rPr lang="fr-FR" dirty="0"/>
              <a:t>2) 	</a:t>
            </a:r>
            <a:r>
              <a:rPr lang="fr-FR" dirty="0" smtClean="0"/>
              <a:t>230 </a:t>
            </a:r>
            <a:r>
              <a:rPr lang="fr-FR" dirty="0"/>
              <a:t>: </a:t>
            </a:r>
            <a:r>
              <a:rPr lang="fr-FR" dirty="0" smtClean="0"/>
              <a:t>46 </a:t>
            </a:r>
            <a:r>
              <a:rPr lang="fr-FR" dirty="0"/>
              <a:t>= </a:t>
            </a:r>
            <a:r>
              <a:rPr lang="fr-FR" dirty="0" smtClean="0"/>
              <a:t>5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138 </a:t>
            </a:r>
            <a:r>
              <a:rPr lang="fr-FR" dirty="0"/>
              <a:t>: </a:t>
            </a:r>
            <a:r>
              <a:rPr lang="fr-FR" dirty="0" smtClean="0"/>
              <a:t>46 </a:t>
            </a:r>
            <a:r>
              <a:rPr lang="fr-FR" dirty="0"/>
              <a:t>= </a:t>
            </a:r>
            <a:r>
              <a:rPr lang="fr-FR" dirty="0" smtClean="0"/>
              <a:t>3</a:t>
            </a:r>
            <a:endParaRPr lang="fr-FR" dirty="0"/>
          </a:p>
          <a:p>
            <a:pPr marL="0" indent="0">
              <a:buNone/>
            </a:pPr>
            <a:r>
              <a:rPr lang="fr-FR" b="1" dirty="0"/>
              <a:t>Il y aura 3 </a:t>
            </a:r>
            <a:r>
              <a:rPr lang="fr-FR" b="1" dirty="0" smtClean="0"/>
              <a:t>portraits et </a:t>
            </a:r>
            <a:r>
              <a:rPr lang="fr-FR" b="1" dirty="0"/>
              <a:t>5 </a:t>
            </a:r>
            <a:r>
              <a:rPr lang="fr-FR" b="1" dirty="0" smtClean="0"/>
              <a:t>photos de paysage</a:t>
            </a:r>
            <a:endParaRPr lang="fr-FR" b="1" dirty="0"/>
          </a:p>
          <a:p>
            <a:endParaRPr lang="fr-FR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5997575" y="1101012"/>
            <a:ext cx="0" cy="5355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637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91871"/>
          </a:xfrm>
        </p:spPr>
        <p:txBody>
          <a:bodyPr/>
          <a:lstStyle/>
          <a:p>
            <a:pPr algn="ctr"/>
            <a:r>
              <a:rPr lang="fr-FR" u="sng" dirty="0" smtClean="0"/>
              <a:t>Exercice 3</a:t>
            </a:r>
            <a:endParaRPr lang="fr-FR" u="sng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4413" y="1220901"/>
            <a:ext cx="5157787" cy="396357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Sujet A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5157787" cy="45085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dirty="0" smtClean="0"/>
              <a:t>1) 270 : 10 = 27	390 : 10 = 39</a:t>
            </a:r>
          </a:p>
          <a:p>
            <a:pPr marL="0" indent="0">
              <a:buNone/>
            </a:pPr>
            <a:r>
              <a:rPr lang="fr-FR" dirty="0" smtClean="0"/>
              <a:t>	270 : 3 = 90	390 : 3 = 130</a:t>
            </a:r>
          </a:p>
          <a:p>
            <a:pPr marL="0" indent="0">
              <a:buNone/>
            </a:pPr>
            <a:r>
              <a:rPr lang="fr-FR" b="1" dirty="0" smtClean="0"/>
              <a:t>Ainsi on </a:t>
            </a:r>
            <a:r>
              <a:rPr lang="fr-FR" b="1" dirty="0" smtClean="0"/>
              <a:t>peut découper des carrés de tissu de côté </a:t>
            </a:r>
            <a:r>
              <a:rPr lang="fr-FR" b="1" dirty="0" smtClean="0"/>
              <a:t>10 cm ou 3 cm</a:t>
            </a:r>
          </a:p>
          <a:p>
            <a:pPr marL="0" indent="0">
              <a:buNone/>
            </a:pPr>
            <a:r>
              <a:rPr lang="fr-FR" dirty="0" smtClean="0"/>
              <a:t>2) La longueur maximale </a:t>
            </a:r>
            <a:r>
              <a:rPr lang="fr-FR" dirty="0" smtClean="0"/>
              <a:t>d’un carré de tissu </a:t>
            </a:r>
            <a:r>
              <a:rPr lang="fr-FR" dirty="0" smtClean="0"/>
              <a:t>correspond au PGCD des dimensions du mur</a:t>
            </a:r>
          </a:p>
          <a:p>
            <a:pPr marL="0" indent="0">
              <a:buNone/>
            </a:pPr>
            <a:r>
              <a:rPr lang="fr-FR" dirty="0" smtClean="0"/>
              <a:t>	390 = 270 x 1 + 120</a:t>
            </a:r>
          </a:p>
          <a:p>
            <a:pPr marL="0" indent="0">
              <a:buNone/>
            </a:pPr>
            <a:r>
              <a:rPr lang="fr-FR" dirty="0" smtClean="0"/>
              <a:t>	270 = 120 x 2 + 30</a:t>
            </a:r>
          </a:p>
          <a:p>
            <a:pPr marL="0" indent="0">
              <a:buNone/>
            </a:pPr>
            <a:r>
              <a:rPr lang="fr-FR" dirty="0" smtClean="0"/>
              <a:t>	120 = 30 x 4 + 0</a:t>
            </a:r>
          </a:p>
          <a:p>
            <a:pPr marL="0" indent="0">
              <a:buNone/>
            </a:pPr>
            <a:r>
              <a:rPr lang="fr-FR" dirty="0" smtClean="0"/>
              <a:t>Le PGCD est le dernier reste non nul, </a:t>
            </a:r>
          </a:p>
          <a:p>
            <a:pPr marL="0" indent="0">
              <a:buNone/>
            </a:pPr>
            <a:r>
              <a:rPr lang="fr-FR" dirty="0" smtClean="0"/>
              <a:t>ainsi PGCD(390 ; 270) = 30.</a:t>
            </a:r>
          </a:p>
          <a:p>
            <a:pPr marL="0" indent="0">
              <a:buNone/>
            </a:pPr>
            <a:r>
              <a:rPr lang="fr-FR" b="1" dirty="0" smtClean="0"/>
              <a:t>La longueur maximale du </a:t>
            </a:r>
            <a:r>
              <a:rPr lang="fr-FR" b="1" dirty="0" smtClean="0"/>
              <a:t>carré de tissu </a:t>
            </a:r>
            <a:r>
              <a:rPr lang="fr-FR" b="1" dirty="0" smtClean="0"/>
              <a:t>est de 30 cm</a:t>
            </a:r>
          </a:p>
          <a:p>
            <a:pPr marL="0" indent="0">
              <a:buNone/>
            </a:pPr>
            <a:r>
              <a:rPr lang="fr-FR" dirty="0" smtClean="0"/>
              <a:t>3) 390 : 30 = 13 et 270 : 30 = 9</a:t>
            </a:r>
          </a:p>
          <a:p>
            <a:pPr marL="0" indent="0">
              <a:buNone/>
            </a:pPr>
            <a:r>
              <a:rPr lang="fr-FR" dirty="0" smtClean="0"/>
              <a:t>	13 x 9 = 117</a:t>
            </a:r>
          </a:p>
          <a:p>
            <a:pPr marL="0" indent="0">
              <a:buNone/>
            </a:pPr>
            <a:r>
              <a:rPr lang="fr-FR" b="1" dirty="0" smtClean="0"/>
              <a:t>Il y aura 117 </a:t>
            </a:r>
            <a:r>
              <a:rPr lang="fr-FR" b="1" dirty="0" smtClean="0"/>
              <a:t>carrés de tissus à découper</a:t>
            </a:r>
            <a:endParaRPr lang="fr-FR" b="1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174247"/>
            <a:ext cx="5183188" cy="443011"/>
          </a:xfrm>
        </p:spPr>
        <p:txBody>
          <a:bodyPr/>
          <a:lstStyle/>
          <a:p>
            <a:r>
              <a:rPr lang="fr-FR" dirty="0" smtClean="0"/>
              <a:t>Sujet B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1617258"/>
            <a:ext cx="5183188" cy="457240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dirty="0"/>
              <a:t>1) </a:t>
            </a:r>
            <a:r>
              <a:rPr lang="fr-FR" dirty="0" smtClean="0"/>
              <a:t>260 </a:t>
            </a:r>
            <a:r>
              <a:rPr lang="fr-FR" dirty="0"/>
              <a:t>: 10 = </a:t>
            </a:r>
            <a:r>
              <a:rPr lang="fr-FR" dirty="0" smtClean="0"/>
              <a:t>26</a:t>
            </a:r>
            <a:r>
              <a:rPr lang="fr-FR" dirty="0"/>
              <a:t>	</a:t>
            </a:r>
            <a:r>
              <a:rPr lang="fr-FR" dirty="0" smtClean="0"/>
              <a:t>180 </a:t>
            </a:r>
            <a:r>
              <a:rPr lang="fr-FR" dirty="0"/>
              <a:t>: 10 = </a:t>
            </a:r>
            <a:r>
              <a:rPr lang="fr-FR" dirty="0" smtClean="0"/>
              <a:t>18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260 </a:t>
            </a:r>
            <a:r>
              <a:rPr lang="fr-FR" dirty="0"/>
              <a:t>: </a:t>
            </a:r>
            <a:r>
              <a:rPr lang="fr-FR" dirty="0" smtClean="0"/>
              <a:t>5 </a:t>
            </a:r>
            <a:r>
              <a:rPr lang="fr-FR" dirty="0"/>
              <a:t>= </a:t>
            </a:r>
            <a:r>
              <a:rPr lang="fr-FR" dirty="0" smtClean="0"/>
              <a:t>52</a:t>
            </a:r>
            <a:r>
              <a:rPr lang="fr-FR" dirty="0"/>
              <a:t>	</a:t>
            </a:r>
            <a:r>
              <a:rPr lang="fr-FR" dirty="0" smtClean="0"/>
              <a:t>180 </a:t>
            </a:r>
            <a:r>
              <a:rPr lang="fr-FR" dirty="0"/>
              <a:t>: </a:t>
            </a:r>
            <a:r>
              <a:rPr lang="fr-FR" dirty="0" smtClean="0"/>
              <a:t>5 </a:t>
            </a:r>
            <a:r>
              <a:rPr lang="fr-FR" dirty="0"/>
              <a:t>= </a:t>
            </a:r>
            <a:r>
              <a:rPr lang="fr-FR" dirty="0" smtClean="0"/>
              <a:t>36</a:t>
            </a:r>
            <a:endParaRPr lang="fr-FR" dirty="0"/>
          </a:p>
          <a:p>
            <a:pPr marL="0" indent="0">
              <a:buNone/>
            </a:pPr>
            <a:r>
              <a:rPr lang="fr-FR" b="1" dirty="0"/>
              <a:t>Ainsi on peut </a:t>
            </a:r>
            <a:r>
              <a:rPr lang="fr-FR" b="1" dirty="0" smtClean="0"/>
              <a:t>recouvrir la terrasse de plaques de </a:t>
            </a:r>
            <a:r>
              <a:rPr lang="fr-FR" b="1" dirty="0" smtClean="0"/>
              <a:t>10 cm ou de 5 cm de côté.</a:t>
            </a:r>
            <a:endParaRPr lang="fr-FR" b="1" dirty="0"/>
          </a:p>
          <a:p>
            <a:pPr marL="0" indent="0">
              <a:buNone/>
            </a:pPr>
            <a:r>
              <a:rPr lang="fr-FR" dirty="0"/>
              <a:t>2) La longueur maximale </a:t>
            </a:r>
            <a:r>
              <a:rPr lang="fr-FR" dirty="0" smtClean="0"/>
              <a:t>d’une </a:t>
            </a:r>
            <a:r>
              <a:rPr lang="fr-FR" dirty="0" smtClean="0"/>
              <a:t>plaque correspond </a:t>
            </a:r>
            <a:r>
              <a:rPr lang="fr-FR" dirty="0"/>
              <a:t>au PGCD des dimensions </a:t>
            </a:r>
            <a:r>
              <a:rPr lang="fr-FR" dirty="0" smtClean="0"/>
              <a:t>de la pizza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	260 </a:t>
            </a:r>
            <a:r>
              <a:rPr lang="fr-FR" dirty="0"/>
              <a:t>= </a:t>
            </a:r>
            <a:r>
              <a:rPr lang="fr-FR" dirty="0" smtClean="0"/>
              <a:t>180 </a:t>
            </a:r>
            <a:r>
              <a:rPr lang="fr-FR" dirty="0"/>
              <a:t>x 1 + 8</a:t>
            </a:r>
            <a:r>
              <a:rPr lang="fr-FR" dirty="0" smtClean="0"/>
              <a:t>0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	180 </a:t>
            </a:r>
            <a:r>
              <a:rPr lang="fr-FR" dirty="0"/>
              <a:t>= 8</a:t>
            </a:r>
            <a:r>
              <a:rPr lang="fr-FR" dirty="0" smtClean="0"/>
              <a:t>0 </a:t>
            </a:r>
            <a:r>
              <a:rPr lang="fr-FR" dirty="0"/>
              <a:t>x 2 + </a:t>
            </a:r>
            <a:r>
              <a:rPr lang="fr-FR" dirty="0" smtClean="0"/>
              <a:t>20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	80 </a:t>
            </a:r>
            <a:r>
              <a:rPr lang="fr-FR" dirty="0"/>
              <a:t>= </a:t>
            </a:r>
            <a:r>
              <a:rPr lang="fr-FR" dirty="0" smtClean="0"/>
              <a:t>20 </a:t>
            </a:r>
            <a:r>
              <a:rPr lang="fr-FR" dirty="0"/>
              <a:t>x 4 + 0</a:t>
            </a:r>
          </a:p>
          <a:p>
            <a:pPr marL="0" indent="0">
              <a:buNone/>
            </a:pPr>
            <a:r>
              <a:rPr lang="fr-FR" dirty="0"/>
              <a:t>Le PGCD est le dernier reste non nul,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ainsi PGCD(260 </a:t>
            </a:r>
            <a:r>
              <a:rPr lang="fr-FR" dirty="0"/>
              <a:t>; </a:t>
            </a:r>
            <a:r>
              <a:rPr lang="fr-FR" dirty="0" smtClean="0"/>
              <a:t>180</a:t>
            </a:r>
            <a:r>
              <a:rPr lang="fr-FR" dirty="0"/>
              <a:t>) = </a:t>
            </a:r>
            <a:r>
              <a:rPr lang="fr-FR" dirty="0" smtClean="0"/>
              <a:t>20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b="1" dirty="0"/>
              <a:t>La longueur maximale </a:t>
            </a:r>
            <a:r>
              <a:rPr lang="fr-FR" b="1" dirty="0" smtClean="0"/>
              <a:t>d’une </a:t>
            </a:r>
            <a:r>
              <a:rPr lang="fr-FR" b="1" dirty="0" smtClean="0"/>
              <a:t>plaque </a:t>
            </a:r>
            <a:r>
              <a:rPr lang="fr-FR" b="1" dirty="0"/>
              <a:t>est de </a:t>
            </a:r>
            <a:r>
              <a:rPr lang="fr-FR" b="1" dirty="0" smtClean="0"/>
              <a:t>20 </a:t>
            </a:r>
            <a:r>
              <a:rPr lang="fr-FR" b="1" dirty="0"/>
              <a:t>cm</a:t>
            </a:r>
          </a:p>
          <a:p>
            <a:pPr marL="0" indent="0">
              <a:buNone/>
            </a:pPr>
            <a:r>
              <a:rPr lang="fr-FR" dirty="0"/>
              <a:t>3) </a:t>
            </a:r>
            <a:r>
              <a:rPr lang="fr-FR" dirty="0" smtClean="0"/>
              <a:t>260 </a:t>
            </a:r>
            <a:r>
              <a:rPr lang="fr-FR" dirty="0"/>
              <a:t>: </a:t>
            </a:r>
            <a:r>
              <a:rPr lang="fr-FR" dirty="0" smtClean="0"/>
              <a:t>20 </a:t>
            </a:r>
            <a:r>
              <a:rPr lang="fr-FR" dirty="0"/>
              <a:t>= 13 et </a:t>
            </a:r>
            <a:r>
              <a:rPr lang="fr-FR" dirty="0" smtClean="0"/>
              <a:t>180 </a:t>
            </a:r>
            <a:r>
              <a:rPr lang="fr-FR" dirty="0"/>
              <a:t>: </a:t>
            </a:r>
            <a:r>
              <a:rPr lang="fr-FR" dirty="0" smtClean="0"/>
              <a:t>20 </a:t>
            </a:r>
            <a:r>
              <a:rPr lang="fr-FR" dirty="0"/>
              <a:t>= 9</a:t>
            </a:r>
          </a:p>
          <a:p>
            <a:pPr marL="0" indent="0">
              <a:buNone/>
            </a:pPr>
            <a:r>
              <a:rPr lang="fr-FR" dirty="0" smtClean="0"/>
              <a:t>	13 </a:t>
            </a:r>
            <a:r>
              <a:rPr lang="fr-FR" dirty="0"/>
              <a:t>x 9 = 117</a:t>
            </a:r>
          </a:p>
          <a:p>
            <a:pPr marL="0" indent="0">
              <a:buNone/>
            </a:pPr>
            <a:r>
              <a:rPr lang="fr-FR" b="1" dirty="0"/>
              <a:t>Il </a:t>
            </a:r>
            <a:r>
              <a:rPr lang="fr-FR" b="1" dirty="0" smtClean="0"/>
              <a:t>pourra </a:t>
            </a:r>
            <a:r>
              <a:rPr lang="fr-FR" b="1" dirty="0" smtClean="0"/>
              <a:t>recouvrir sa terrasse de 117 plaques.</a:t>
            </a:r>
            <a:endParaRPr lang="fr-FR" b="1" dirty="0"/>
          </a:p>
          <a:p>
            <a:endParaRPr lang="fr-FR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5997575" y="1220901"/>
            <a:ext cx="0" cy="4968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35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/>
              <a:t>Exercice 4</a:t>
            </a:r>
            <a:endParaRPr lang="fr-FR" u="sng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838200" y="1343608"/>
            <a:ext cx="10515600" cy="5318449"/>
          </a:xfrm>
        </p:spPr>
        <p:txBody>
          <a:bodyPr>
            <a:normAutofit/>
          </a:bodyPr>
          <a:lstStyle/>
          <a:p>
            <a:r>
              <a:rPr lang="fr-FR" dirty="0" smtClean="0"/>
              <a:t>On cherche deux nombres entiers différents de zéro.</a:t>
            </a:r>
          </a:p>
          <a:p>
            <a:r>
              <a:rPr lang="fr-FR" dirty="0" smtClean="0"/>
              <a:t>Comme PGCD(a ; b) = </a:t>
            </a:r>
            <a:r>
              <a:rPr lang="fr-FR" dirty="0" smtClean="0"/>
              <a:t>37</a:t>
            </a:r>
            <a:r>
              <a:rPr lang="fr-FR" dirty="0" smtClean="0"/>
              <a:t>, </a:t>
            </a:r>
            <a:r>
              <a:rPr lang="fr-FR" dirty="0" smtClean="0"/>
              <a:t>ce sont des multiples de </a:t>
            </a:r>
            <a:r>
              <a:rPr lang="fr-FR" dirty="0" smtClean="0"/>
              <a:t>37</a:t>
            </a:r>
            <a:r>
              <a:rPr lang="fr-FR" dirty="0" smtClean="0"/>
              <a:t>.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a = </a:t>
            </a:r>
            <a:r>
              <a:rPr lang="fr-FR" dirty="0" smtClean="0"/>
              <a:t>37</a:t>
            </a:r>
            <a:r>
              <a:rPr lang="fr-FR" dirty="0" smtClean="0"/>
              <a:t> </a:t>
            </a:r>
            <a:r>
              <a:rPr lang="fr-FR" dirty="0" smtClean="0"/>
              <a:t>x k et b = </a:t>
            </a:r>
            <a:r>
              <a:rPr lang="fr-FR" dirty="0" smtClean="0"/>
              <a:t>37</a:t>
            </a:r>
            <a:r>
              <a:rPr lang="fr-FR" dirty="0" smtClean="0"/>
              <a:t> </a:t>
            </a:r>
            <a:r>
              <a:rPr lang="fr-FR" dirty="0" smtClean="0"/>
              <a:t>x k’</a:t>
            </a:r>
          </a:p>
          <a:p>
            <a:r>
              <a:rPr lang="fr-FR" dirty="0" smtClean="0"/>
              <a:t>En les additionnant, le résultat est aussi un multiple de </a:t>
            </a:r>
            <a:r>
              <a:rPr lang="fr-FR" dirty="0" smtClean="0"/>
              <a:t>37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a + b = </a:t>
            </a:r>
            <a:r>
              <a:rPr lang="fr-FR" dirty="0" smtClean="0"/>
              <a:t>37</a:t>
            </a:r>
            <a:r>
              <a:rPr lang="fr-FR" dirty="0" smtClean="0"/>
              <a:t> </a:t>
            </a:r>
            <a:r>
              <a:rPr lang="fr-FR" dirty="0" smtClean="0"/>
              <a:t>x k + </a:t>
            </a:r>
            <a:r>
              <a:rPr lang="fr-FR" dirty="0" smtClean="0"/>
              <a:t>37</a:t>
            </a:r>
            <a:r>
              <a:rPr lang="fr-FR" dirty="0" smtClean="0"/>
              <a:t> </a:t>
            </a:r>
            <a:r>
              <a:rPr lang="fr-FR" dirty="0" smtClean="0"/>
              <a:t>x k’ = </a:t>
            </a:r>
            <a:r>
              <a:rPr lang="fr-FR" dirty="0" smtClean="0"/>
              <a:t>37</a:t>
            </a:r>
            <a:r>
              <a:rPr lang="fr-FR" dirty="0" smtClean="0"/>
              <a:t> </a:t>
            </a:r>
            <a:r>
              <a:rPr lang="fr-FR" dirty="0" smtClean="0"/>
              <a:t>x (k + k’) = </a:t>
            </a:r>
            <a:r>
              <a:rPr lang="fr-FR" dirty="0" smtClean="0"/>
              <a:t>444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On fait </a:t>
            </a:r>
            <a:r>
              <a:rPr lang="fr-FR" dirty="0" smtClean="0"/>
              <a:t>444</a:t>
            </a:r>
            <a:r>
              <a:rPr lang="fr-FR" dirty="0" smtClean="0"/>
              <a:t> </a:t>
            </a:r>
            <a:r>
              <a:rPr lang="fr-FR" dirty="0" smtClean="0"/>
              <a:t>: </a:t>
            </a:r>
            <a:r>
              <a:rPr lang="fr-FR" dirty="0" smtClean="0"/>
              <a:t>37</a:t>
            </a:r>
            <a:r>
              <a:rPr lang="fr-FR" dirty="0" smtClean="0"/>
              <a:t> </a:t>
            </a:r>
            <a:r>
              <a:rPr lang="fr-FR" dirty="0" smtClean="0"/>
              <a:t>= </a:t>
            </a:r>
            <a:r>
              <a:rPr lang="fr-FR" dirty="0" smtClean="0"/>
              <a:t>12 </a:t>
            </a:r>
            <a:r>
              <a:rPr lang="fr-FR" dirty="0" smtClean="0"/>
              <a:t>; donc k + k’ = </a:t>
            </a:r>
            <a:r>
              <a:rPr lang="fr-FR" dirty="0" smtClean="0"/>
              <a:t>12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Il y a </a:t>
            </a:r>
            <a:r>
              <a:rPr lang="fr-FR" dirty="0" smtClean="0"/>
              <a:t>2 </a:t>
            </a:r>
            <a:r>
              <a:rPr lang="fr-FR" dirty="0" smtClean="0"/>
              <a:t>solutions possibles.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906735"/>
              </p:ext>
            </p:extLst>
          </p:nvPr>
        </p:nvGraphicFramePr>
        <p:xfrm>
          <a:off x="1714759" y="4358605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K =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K’ = </a:t>
                      </a:r>
                      <a:r>
                        <a:rPr lang="fr-FR" dirty="0" smtClean="0"/>
                        <a:t>11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 = </a:t>
                      </a:r>
                      <a:r>
                        <a:rPr lang="fr-FR" dirty="0" smtClean="0"/>
                        <a:t>37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 = </a:t>
                      </a:r>
                      <a:r>
                        <a:rPr lang="fr-FR" dirty="0" smtClean="0"/>
                        <a:t>407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K = </a:t>
                      </a:r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K’ </a:t>
                      </a:r>
                      <a:r>
                        <a:rPr lang="fr-FR" dirty="0" smtClean="0"/>
                        <a:t>= </a:t>
                      </a:r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 = </a:t>
                      </a:r>
                      <a:r>
                        <a:rPr lang="fr-FR" dirty="0" smtClean="0"/>
                        <a:t>185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 = </a:t>
                      </a:r>
                      <a:r>
                        <a:rPr lang="fr-FR" dirty="0" smtClean="0"/>
                        <a:t>259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041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80931"/>
            <a:ext cx="10515600" cy="4870677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Prenons a = </a:t>
            </a:r>
            <a:r>
              <a:rPr lang="fr-FR" dirty="0" smtClean="0"/>
              <a:t>185</a:t>
            </a:r>
            <a:r>
              <a:rPr lang="fr-FR" dirty="0" smtClean="0"/>
              <a:t> </a:t>
            </a:r>
            <a:r>
              <a:rPr lang="fr-FR" dirty="0" smtClean="0"/>
              <a:t>et b = </a:t>
            </a:r>
            <a:r>
              <a:rPr lang="fr-FR" dirty="0" smtClean="0"/>
              <a:t>259</a:t>
            </a:r>
            <a:endParaRPr lang="fr-FR" dirty="0" smtClean="0"/>
          </a:p>
          <a:p>
            <a:r>
              <a:rPr lang="fr-FR" dirty="0" smtClean="0"/>
              <a:t>Ils sont strictement positifs tous les deux.</a:t>
            </a:r>
          </a:p>
          <a:p>
            <a:endParaRPr lang="fr-FR" dirty="0" smtClean="0"/>
          </a:p>
          <a:p>
            <a:r>
              <a:rPr lang="fr-FR" u="sng" dirty="0" smtClean="0"/>
              <a:t>Calculons le PGCD de </a:t>
            </a:r>
            <a:r>
              <a:rPr lang="fr-FR" u="sng" dirty="0" smtClean="0"/>
              <a:t>185</a:t>
            </a:r>
            <a:r>
              <a:rPr lang="fr-FR" u="sng" dirty="0" smtClean="0"/>
              <a:t> </a:t>
            </a:r>
            <a:r>
              <a:rPr lang="fr-FR" u="sng" dirty="0" smtClean="0"/>
              <a:t>et de </a:t>
            </a:r>
            <a:r>
              <a:rPr lang="fr-FR" u="sng" dirty="0" smtClean="0"/>
              <a:t>259</a:t>
            </a:r>
            <a:r>
              <a:rPr lang="fr-FR" u="sng" dirty="0" smtClean="0"/>
              <a:t> </a:t>
            </a:r>
            <a:r>
              <a:rPr lang="fr-FR" dirty="0" smtClean="0"/>
              <a:t>:</a:t>
            </a:r>
            <a:endParaRPr lang="fr-FR" dirty="0"/>
          </a:p>
          <a:p>
            <a:r>
              <a:rPr lang="fr-FR" dirty="0" smtClean="0"/>
              <a:t>259</a:t>
            </a:r>
            <a:r>
              <a:rPr lang="fr-FR" dirty="0" smtClean="0"/>
              <a:t> </a:t>
            </a:r>
            <a:r>
              <a:rPr lang="fr-FR" dirty="0" smtClean="0"/>
              <a:t>= </a:t>
            </a:r>
            <a:r>
              <a:rPr lang="fr-FR" dirty="0" smtClean="0"/>
              <a:t>185</a:t>
            </a:r>
            <a:r>
              <a:rPr lang="fr-FR" dirty="0" smtClean="0"/>
              <a:t> </a:t>
            </a:r>
            <a:r>
              <a:rPr lang="fr-FR" dirty="0" smtClean="0"/>
              <a:t>x </a:t>
            </a:r>
            <a:r>
              <a:rPr lang="fr-FR" dirty="0" smtClean="0"/>
              <a:t>1 </a:t>
            </a:r>
            <a:r>
              <a:rPr lang="fr-FR" dirty="0" smtClean="0"/>
              <a:t>+ </a:t>
            </a:r>
            <a:r>
              <a:rPr lang="fr-FR" dirty="0" smtClean="0"/>
              <a:t>74</a:t>
            </a:r>
          </a:p>
          <a:p>
            <a:r>
              <a:rPr lang="fr-FR" dirty="0" smtClean="0"/>
              <a:t>185 = 74 x 2 + 37</a:t>
            </a:r>
          </a:p>
          <a:p>
            <a:r>
              <a:rPr lang="fr-FR" dirty="0" smtClean="0"/>
              <a:t>74 = 37 x 2 + 0</a:t>
            </a:r>
            <a:endParaRPr lang="fr-FR" dirty="0" smtClean="0"/>
          </a:p>
          <a:p>
            <a:r>
              <a:rPr lang="fr-FR" dirty="0" smtClean="0"/>
              <a:t>Ainsi </a:t>
            </a:r>
            <a:r>
              <a:rPr lang="fr-FR" dirty="0" smtClean="0"/>
              <a:t>PGCD(259 ; 185) = 37 c’est le dernier reste non nul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De plus : </a:t>
            </a:r>
            <a:r>
              <a:rPr lang="fr-FR" dirty="0" smtClean="0"/>
              <a:t>259</a:t>
            </a:r>
            <a:r>
              <a:rPr lang="fr-FR" dirty="0" smtClean="0"/>
              <a:t> </a:t>
            </a:r>
            <a:r>
              <a:rPr lang="fr-FR" dirty="0" smtClean="0"/>
              <a:t>+ </a:t>
            </a:r>
            <a:r>
              <a:rPr lang="fr-FR" dirty="0" smtClean="0"/>
              <a:t>185</a:t>
            </a:r>
            <a:r>
              <a:rPr lang="fr-FR" dirty="0" smtClean="0"/>
              <a:t> </a:t>
            </a:r>
            <a:r>
              <a:rPr lang="fr-FR" dirty="0" smtClean="0"/>
              <a:t>= </a:t>
            </a:r>
            <a:r>
              <a:rPr lang="fr-FR" dirty="0" smtClean="0"/>
              <a:t>444</a:t>
            </a:r>
            <a:r>
              <a:rPr lang="fr-FR" dirty="0" smtClean="0"/>
              <a:t>.</a:t>
            </a:r>
            <a:endParaRPr lang="fr-FR" dirty="0" smtClean="0"/>
          </a:p>
          <a:p>
            <a:r>
              <a:rPr lang="fr-FR" dirty="0" smtClean="0"/>
              <a:t>Ces deux valeurs </a:t>
            </a:r>
            <a:r>
              <a:rPr lang="fr-FR" dirty="0" smtClean="0"/>
              <a:t>259</a:t>
            </a:r>
            <a:r>
              <a:rPr lang="fr-FR" dirty="0" smtClean="0"/>
              <a:t> </a:t>
            </a:r>
            <a:r>
              <a:rPr lang="fr-FR" dirty="0" smtClean="0"/>
              <a:t>et </a:t>
            </a:r>
            <a:r>
              <a:rPr lang="fr-FR" dirty="0" smtClean="0"/>
              <a:t>185</a:t>
            </a:r>
            <a:r>
              <a:rPr lang="fr-FR" dirty="0" smtClean="0"/>
              <a:t> </a:t>
            </a:r>
            <a:r>
              <a:rPr lang="fr-FR" dirty="0" smtClean="0"/>
              <a:t>vérifient bien toutes les données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4491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443</Words>
  <Application>Microsoft Office PowerPoint</Application>
  <PresentationFormat>Grand écran</PresentationFormat>
  <Paragraphs>110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Thème Office</vt:lpstr>
      <vt:lpstr>Corrigé Interro 2</vt:lpstr>
      <vt:lpstr>Cours</vt:lpstr>
      <vt:lpstr>Exercice 1</vt:lpstr>
      <vt:lpstr>Exercice 2</vt:lpstr>
      <vt:lpstr>Exercice 3</vt:lpstr>
      <vt:lpstr>Exercice 4</vt:lpstr>
      <vt:lpstr>Exercice 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Corrigé Interro 2</dc:title>
  <dc:creator>Stella HEINRICH</dc:creator>
  <cp:lastModifiedBy>Stella HEINRICH</cp:lastModifiedBy>
  <cp:revision>18</cp:revision>
  <dcterms:created xsi:type="dcterms:W3CDTF">2015-09-22T13:38:06Z</dcterms:created>
  <dcterms:modified xsi:type="dcterms:W3CDTF">2015-10-01T05:02:53Z</dcterms:modified>
</cp:coreProperties>
</file>