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46" d="100"/>
          <a:sy n="46" d="100"/>
        </p:scale>
        <p:origin x="6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0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4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933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3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25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27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758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059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0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220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29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8E116-8836-4B31-B642-A3F4E356E69F}" type="datetimeFigureOut">
              <a:rPr lang="fr-FR" smtClean="0"/>
              <a:t>11/10/2015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5F023-4E7B-4424-B71B-CC3369702E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18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Corrigé : Fiche Révisions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Thalès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920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805" y="409380"/>
            <a:ext cx="8840950" cy="245407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709127" y="3116424"/>
                <a:ext cx="10263673" cy="38379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fr-FR" sz="3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Comme le triangle KDA est rectangle en K, on utilise le théorème de Pythagore</a:t>
                </a:r>
              </a:p>
              <a:p>
                <a:pPr algn="ctr"/>
                <a:r>
                  <a:rPr lang="fr-FR" sz="3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DA² = KA² + KD²		</a:t>
                </a:r>
              </a:p>
              <a:p>
                <a:r>
                  <a:rPr lang="fr-FR" sz="3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KA² = DA² </a:t>
                </a:r>
                <a:r>
                  <a:rPr lang="fr-FR" sz="3600" dirty="0" smtClean="0">
                    <a:solidFill>
                      <a:srgbClr val="FF0000"/>
                    </a:solidFill>
                  </a:rPr>
                  <a:t>-</a:t>
                </a:r>
                <a:r>
                  <a:rPr lang="fr-FR" sz="3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KD² = 60² </a:t>
                </a:r>
                <a:r>
                  <a:rPr lang="fr-FR" sz="3600" dirty="0" smtClean="0">
                    <a:solidFill>
                      <a:srgbClr val="FF0000"/>
                    </a:solidFill>
                  </a:rPr>
                  <a:t>-</a:t>
                </a:r>
                <a:r>
                  <a:rPr lang="fr-FR" sz="3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11² = 3600 </a:t>
                </a:r>
                <a:r>
                  <a:rPr lang="fr-FR" sz="3600" dirty="0" smtClean="0">
                    <a:solidFill>
                      <a:srgbClr val="FF0000"/>
                    </a:solidFill>
                  </a:rPr>
                  <a:t>–</a:t>
                </a:r>
                <a:r>
                  <a:rPr lang="fr-FR" sz="3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121 = 3479</a:t>
                </a:r>
              </a:p>
              <a:p>
                <a:r>
                  <a:rPr lang="fr-FR" sz="3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KA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36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sz="36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3479</m:t>
                        </m:r>
                      </m:e>
                    </m:rad>
                    <m:r>
                      <a:rPr lang="fr-FR" sz="36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fr-FR" sz="36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59</m:t>
                    </m:r>
                  </m:oMath>
                </a14:m>
                <a:r>
                  <a:rPr lang="fr-FR" sz="3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		KA mesure environ 59 cm.</a:t>
                </a:r>
              </a:p>
              <a:p>
                <a:r>
                  <a:rPr lang="fr-FR" sz="2400" dirty="0" smtClean="0">
                    <a:solidFill>
                      <a:srgbClr val="FF0000"/>
                    </a:solidFill>
                  </a:rPr>
                  <a:t>(Calcul d’un côté de l’angle droit, donc soustraction)</a:t>
                </a:r>
              </a:p>
              <a:p>
                <a:endParaRPr lang="fr-FR" sz="3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127" y="3116424"/>
                <a:ext cx="10263673" cy="3837910"/>
              </a:xfrm>
              <a:prstGeom prst="rect">
                <a:avLst/>
              </a:prstGeom>
              <a:blipFill rotWithShape="0">
                <a:blip r:embed="rId3"/>
                <a:stretch>
                  <a:fillRect l="-1841" t="-2698" r="-26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337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84" y="316073"/>
            <a:ext cx="7404036" cy="205521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26984" y="2371285"/>
            <a:ext cx="107817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b) </a:t>
            </a:r>
            <a:r>
              <a:rPr lang="fr-FR" u="sng" dirty="0" smtClean="0">
                <a:solidFill>
                  <a:schemeClr val="accent1">
                    <a:lumMod val="75000"/>
                  </a:schemeClr>
                </a:solidFill>
              </a:rPr>
              <a:t>Montrons que (KD) est parallèle à (HP)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On sait que (KD) est perpendiculaire à (KA) et que (HP) est perpendiculaire à (KA)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Alors (KD) et (HP) sont parallèles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D’après : Si deux droites sont perpendiculaires à une même droite, alors elles sont parallèles.</a:t>
            </a:r>
          </a:p>
          <a:p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u="sng" dirty="0" smtClean="0">
                <a:solidFill>
                  <a:schemeClr val="accent1">
                    <a:lumMod val="75000"/>
                  </a:schemeClr>
                </a:solidFill>
              </a:rPr>
              <a:t>Calcul de AP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: les points A, P, D sont alignés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AP = DA – DP = 60 – 45 = 15		AP mesure 15 cm</a:t>
            </a: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Comme (HP) et (KD) sont parallèles, on utilise le théorème de Thalès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Le tableau est proportionnel</a:t>
            </a:r>
          </a:p>
          <a:p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HP mesure 2,75 cm.</a:t>
            </a:r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915140"/>
              </p:ext>
            </p:extLst>
          </p:nvPr>
        </p:nvGraphicFramePr>
        <p:xfrm>
          <a:off x="783771" y="5368230"/>
          <a:ext cx="406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AP = 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HP = ?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AD = 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DK = 11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/>
              <p:cNvSpPr txBox="1"/>
              <p:nvPr/>
            </p:nvSpPr>
            <p:spPr>
              <a:xfrm>
                <a:off x="5472208" y="5368230"/>
                <a:ext cx="2237023" cy="525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𝐻𝑃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×11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=2,75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208" y="5368230"/>
                <a:ext cx="2237023" cy="52597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necteur droit 6"/>
          <p:cNvCxnSpPr/>
          <p:nvPr/>
        </p:nvCxnSpPr>
        <p:spPr>
          <a:xfrm>
            <a:off x="7931020" y="4627984"/>
            <a:ext cx="0" cy="1810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/>
              <p:cNvSpPr txBox="1"/>
              <p:nvPr/>
            </p:nvSpPr>
            <p:spPr>
              <a:xfrm>
                <a:off x="8136294" y="4292082"/>
                <a:ext cx="3564294" cy="2428678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u="sng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Ou</a:t>
                </a:r>
                <a:r>
                  <a:rPr lang="fr-F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:</a:t>
                </a:r>
              </a:p>
              <a:p>
                <a:r>
                  <a:rPr lang="fr-F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Comme (HP) et (KD) sont parallèles, </a:t>
                </a:r>
              </a:p>
              <a:p>
                <a:r>
                  <a:rPr lang="fr-F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Alors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𝐴𝑃</m:t>
                        </m:r>
                      </m:num>
                      <m:den>
                        <m: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𝐴𝐷</m:t>
                        </m:r>
                      </m:den>
                    </m:f>
                    <m:r>
                      <a:rPr lang="fr-FR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𝐻𝑃</m:t>
                        </m:r>
                      </m:num>
                      <m:den>
                        <m: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𝐷𝐾</m:t>
                        </m:r>
                      </m:den>
                    </m:f>
                  </m:oMath>
                </a14:m>
                <a:r>
                  <a:rPr lang="fr-F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  <m:r>
                      <a:rPr lang="fr-FR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𝐻𝑃</m:t>
                        </m:r>
                      </m:num>
                      <m:den>
                        <m:r>
                          <a:rPr lang="fr-FR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fr-FR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endParaRPr lang="fr-FR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endParaRPr lang="fr-FR" dirty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endParaRPr lang="fr-FR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r>
                  <a:rPr lang="fr-F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HP mesure 2,75 cm</a:t>
                </a:r>
              </a:p>
              <a:p>
                <a:r>
                  <a:rPr lang="fr-F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D’après le théorème de Thalès</a:t>
                </a:r>
                <a:endParaRPr lang="fr-FR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6294" y="4292082"/>
                <a:ext cx="3564294" cy="2428678"/>
              </a:xfrm>
              <a:prstGeom prst="rect">
                <a:avLst/>
              </a:prstGeom>
              <a:blipFill rotWithShape="0">
                <a:blip r:embed="rId4"/>
                <a:stretch>
                  <a:fillRect l="-1365" t="-1000" r="-1195" b="-300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ZoneTexte 8"/>
              <p:cNvSpPr txBox="1"/>
              <p:nvPr/>
            </p:nvSpPr>
            <p:spPr>
              <a:xfrm>
                <a:off x="8555457" y="5474641"/>
                <a:ext cx="2237023" cy="525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𝐻𝑃</m:t>
                      </m:r>
                      <m:r>
                        <a:rPr lang="fr-FR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fr-FR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×11</m:t>
                          </m:r>
                        </m:num>
                        <m:den>
                          <m:r>
                            <a:rPr lang="fr-FR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fr-FR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=2,75</m:t>
                      </m:r>
                    </m:oMath>
                  </m:oMathPara>
                </a14:m>
                <a:endParaRPr lang="fr-FR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5457" y="5474641"/>
                <a:ext cx="2237023" cy="52597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47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77" y="297802"/>
            <a:ext cx="9787424" cy="24630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06877" y="2760862"/>
            <a:ext cx="1070182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fr-FR" sz="2800" dirty="0" smtClean="0"/>
              <a:t>Comme les droites (DE) et (BC) sont parallèles, on utilise le théorème de Thalès</a:t>
            </a:r>
          </a:p>
          <a:p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</a:rPr>
              <a:t>A est le point pivot.</a:t>
            </a:r>
          </a:p>
          <a:p>
            <a:r>
              <a:rPr lang="fr-FR" sz="2800" dirty="0" smtClean="0"/>
              <a:t>Le tableau est proportionnel</a:t>
            </a:r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 smtClean="0"/>
          </a:p>
          <a:p>
            <a:r>
              <a:rPr lang="fr-FR" sz="2800" dirty="0" smtClean="0"/>
              <a:t>DE mesure 5,6</a:t>
            </a:r>
            <a:endParaRPr lang="fr-FR" sz="28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629562"/>
              </p:ext>
            </p:extLst>
          </p:nvPr>
        </p:nvGraphicFramePr>
        <p:xfrm>
          <a:off x="1192246" y="4789413"/>
          <a:ext cx="541866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AE</a:t>
                      </a:r>
                      <a:r>
                        <a:rPr lang="fr-FR" baseline="0" dirty="0" smtClean="0"/>
                        <a:t> = 3,2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= ?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AC = 2,4 + 3,2 = 5,6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BC = 9,8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/>
              <p:cNvSpPr txBox="1"/>
              <p:nvPr/>
            </p:nvSpPr>
            <p:spPr>
              <a:xfrm>
                <a:off x="7613779" y="4789413"/>
                <a:ext cx="2201949" cy="5497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𝐷𝐸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3,2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×9,8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5,6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=5,6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779" y="4789413"/>
                <a:ext cx="2201949" cy="54970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87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77" y="297802"/>
            <a:ext cx="9787424" cy="24630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895739" y="2760862"/>
                <a:ext cx="9778481" cy="3776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b) Comme on cherche à savoir si (EF) et (AB) sont parallèles</a:t>
                </a:r>
                <a:r>
                  <a:rPr lang="fr-FR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, le point pivot est C</a:t>
                </a:r>
              </a:p>
              <a:p>
                <a:endParaRPr lang="fr-FR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fr-FR" sz="2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Les points C, E, A et C, F, B sont alignés dans le même ordre</a:t>
                </a:r>
              </a:p>
              <a:p>
                <a:r>
                  <a:rPr lang="fr-FR" sz="2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On calcule :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0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𝐶𝐸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𝐶𝐴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2,4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5,6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fr-FR" sz="2000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endParaRPr lang="fr-FR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0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𝐶𝐹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𝐶𝐵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4,2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9,8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42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98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fr-FR" sz="2000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endParaRPr lang="fr-FR" sz="2000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fr-FR" sz="2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Comme les rapports sont égaux, d’après la réciproque du théorème de Thalès, les droites (EF) et (AB) sont parallèles.</a:t>
                </a:r>
                <a:endParaRPr lang="fr-FR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739" y="2760862"/>
                <a:ext cx="9778481" cy="3776034"/>
              </a:xfrm>
              <a:prstGeom prst="rect">
                <a:avLst/>
              </a:prstGeom>
              <a:blipFill rotWithShape="0">
                <a:blip r:embed="rId3"/>
                <a:stretch>
                  <a:fillRect l="-686" t="-969" b="-19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4810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77" y="297802"/>
            <a:ext cx="9787424" cy="24630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77078" y="2911151"/>
            <a:ext cx="102450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c) Comme les droites (EF) et (AB) sont parallèles, on utilise le théorème de Thalès</a:t>
            </a:r>
          </a:p>
          <a:p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Le point pivot est C.</a:t>
            </a:r>
          </a:p>
          <a:p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Le tableau est proportionnel</a:t>
            </a:r>
          </a:p>
          <a:p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EF mesure 3</a:t>
            </a:r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740081"/>
              </p:ext>
            </p:extLst>
          </p:nvPr>
        </p:nvGraphicFramePr>
        <p:xfrm>
          <a:off x="1544410" y="4516420"/>
          <a:ext cx="3956179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1502"/>
                <a:gridCol w="199467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CE = 2,4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EF = ?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CA</a:t>
                      </a:r>
                      <a:r>
                        <a:rPr lang="fr-FR" baseline="0" dirty="0" smtClean="0"/>
                        <a:t> = 5,6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AB = 7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/>
              <p:cNvSpPr txBox="1"/>
              <p:nvPr/>
            </p:nvSpPr>
            <p:spPr>
              <a:xfrm>
                <a:off x="6559420" y="4516420"/>
                <a:ext cx="2771192" cy="54970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𝐸𝐹</m:t>
                      </m:r>
                      <m:r>
                        <a:rPr lang="fr-FR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2,4</m:t>
                          </m:r>
                          <m:r>
                            <a:rPr lang="fr-FR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×7</m:t>
                          </m:r>
                        </m:num>
                        <m:den>
                          <m:r>
                            <a:rPr lang="fr-FR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5,6</m:t>
                          </m:r>
                        </m:den>
                      </m:f>
                      <m:r>
                        <a:rPr lang="fr-FR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fr-FR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9420" y="4516420"/>
                <a:ext cx="2771192" cy="54970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1712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574" y="435234"/>
            <a:ext cx="9305051" cy="283128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5739" y="3266514"/>
            <a:ext cx="107675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a) Comme ROU et OUE sont des triangles inscrits dans un cercle</a:t>
            </a:r>
          </a:p>
          <a:p>
            <a:r>
              <a:rPr lang="fr-FR" sz="3200" dirty="0" smtClean="0"/>
              <a:t>Et que [RU] est un diamètre, [UE] est un diamètre</a:t>
            </a:r>
          </a:p>
          <a:p>
            <a:r>
              <a:rPr lang="fr-FR" sz="3200" dirty="0" smtClean="0"/>
              <a:t>Alors ce sont des triangles rectangles</a:t>
            </a:r>
          </a:p>
          <a:p>
            <a:endParaRPr lang="fr-FR" sz="3200" dirty="0" smtClean="0"/>
          </a:p>
          <a:p>
            <a:r>
              <a:rPr lang="fr-FR" sz="3200" dirty="0" smtClean="0"/>
              <a:t>D’après : Un triangle inscrit dans un cercle dont un côté est un diamètre est un triangle rectangle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252743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979" y="296136"/>
            <a:ext cx="9305051" cy="283128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762681" y="3564294"/>
                <a:ext cx="9547646" cy="3063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 </a:t>
                </a:r>
                <a:r>
                  <a:rPr lang="fr-FR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Le coefficient de réduction est 2/3</a:t>
                </a:r>
              </a:p>
              <a:p>
                <a:endParaRPr lang="fr-FR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fr-FR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c) Le triangle GUE est rectangle en G, on utilise le théorème de Pythagore</a:t>
                </a:r>
              </a:p>
              <a:p>
                <a:r>
                  <a:rPr lang="fr-FR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GE² = UE² - UG² = 3² - 2,4² = 9 – 5,76 = 3,24	GE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3,24</m:t>
                        </m:r>
                      </m:e>
                    </m:rad>
                    <m:r>
                      <a:rPr lang="fr-FR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=1,8</m:t>
                    </m:r>
                  </m:oMath>
                </a14:m>
                <a:endParaRPr lang="fr-FR" sz="2400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fr-FR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GE mesure 1,8 cm</a:t>
                </a:r>
              </a:p>
              <a:p>
                <a:endParaRPr lang="fr-FR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fr-FR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d) UO = GU x k = 2,4 x 2/3 = 1,6	</a:t>
                </a:r>
                <a:r>
                  <a:rPr lang="fr-FR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UO mesure 1,6 cm</a:t>
                </a:r>
              </a:p>
              <a:p>
                <a:r>
                  <a:rPr lang="fr-FR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e) RO = GE x k = 1,8 x 2/3 = 1,2	</a:t>
                </a:r>
                <a:r>
                  <a:rPr lang="fr-FR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RO mesure 1,2 cm</a:t>
                </a:r>
                <a:endParaRPr lang="fr-FR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681" y="3564294"/>
                <a:ext cx="9547646" cy="3063596"/>
              </a:xfrm>
              <a:prstGeom prst="rect">
                <a:avLst/>
              </a:prstGeom>
              <a:blipFill rotWithShape="0">
                <a:blip r:embed="rId3"/>
                <a:stretch>
                  <a:fillRect l="-958" t="-1594" b="-37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883979" y="2706064"/>
                <a:ext cx="4108689" cy="6397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𝐿𝑜𝑛𝑔𝑢𝑒𝑢𝑟</m:t>
                          </m:r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𝑎𝑟𝑟𝑖𝑣</m:t>
                          </m:r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𝐿𝑜𝑛𝑔𝑢𝑒𝑢𝑟</m:t>
                          </m:r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𝑝𝑎𝑟𝑡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𝑅𝑈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𝑈𝐸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979" y="2706064"/>
                <a:ext cx="4108689" cy="63979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926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01" y="299164"/>
            <a:ext cx="6431676" cy="250002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56203" y="633228"/>
            <a:ext cx="4851918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accent1">
                    <a:lumMod val="75000"/>
                  </a:schemeClr>
                </a:solidFill>
              </a:rPr>
              <a:t>Montrons que (CB) est parallèle à (SO) :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Comme (CB) et (SO) sont perpendiculaires à (AO)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Alors elles sont parallèles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D’après : Deux droites perpendiculaires à une même droite sont parallèles.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09127" y="3228392"/>
            <a:ext cx="529978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accent6">
                    <a:lumMod val="75000"/>
                  </a:schemeClr>
                </a:solidFill>
              </a:rPr>
              <a:t>Comme (CB) et (SO) sont parallèles, on utilise le théorème de Thalès</a:t>
            </a:r>
          </a:p>
          <a:p>
            <a:r>
              <a:rPr lang="fr-FR" sz="2000" dirty="0" smtClean="0">
                <a:solidFill>
                  <a:schemeClr val="accent6">
                    <a:lumMod val="75000"/>
                  </a:schemeClr>
                </a:solidFill>
              </a:rPr>
              <a:t>Le point pivot est A</a:t>
            </a:r>
          </a:p>
          <a:p>
            <a:r>
              <a:rPr lang="fr-FR" sz="2000" dirty="0" smtClean="0">
                <a:solidFill>
                  <a:schemeClr val="accent6">
                    <a:lumMod val="75000"/>
                  </a:schemeClr>
                </a:solidFill>
              </a:rPr>
              <a:t>Le tableau est proportionnel</a:t>
            </a:r>
          </a:p>
          <a:p>
            <a:endParaRPr lang="fr-FR" sz="20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fr-FR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fr-FR" sz="20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fr-FR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2000" dirty="0" smtClean="0">
                <a:solidFill>
                  <a:schemeClr val="accent6">
                    <a:lumMod val="75000"/>
                  </a:schemeClr>
                </a:solidFill>
              </a:rPr>
              <a:t>SO mesure 2,5 m</a:t>
            </a:r>
          </a:p>
          <a:p>
            <a:r>
              <a:rPr lang="fr-FR" sz="2000" b="1" dirty="0" smtClean="0">
                <a:solidFill>
                  <a:schemeClr val="accent6">
                    <a:lumMod val="75000"/>
                  </a:schemeClr>
                </a:solidFill>
              </a:rPr>
              <a:t>La hauteur du cône de sel est de 2,5 m</a:t>
            </a:r>
            <a:endParaRPr lang="fr-FR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644989"/>
              </p:ext>
            </p:extLst>
          </p:nvPr>
        </p:nvGraphicFramePr>
        <p:xfrm>
          <a:off x="1357558" y="4697561"/>
          <a:ext cx="319107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5535"/>
                <a:gridCol w="1595535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AB = 3,20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CB = 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AO = 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SO = ?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Connecteur droit 6"/>
          <p:cNvCxnSpPr/>
          <p:nvPr/>
        </p:nvCxnSpPr>
        <p:spPr>
          <a:xfrm>
            <a:off x="7744409" y="3228392"/>
            <a:ext cx="0" cy="2388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312477" y="4603514"/>
            <a:ext cx="3367722" cy="12003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Comme A, B, E, O sont alignés :</a:t>
            </a:r>
          </a:p>
          <a:p>
            <a:r>
              <a:rPr lang="fr-FR" dirty="0" smtClean="0"/>
              <a:t>AO = AB + BE + EO</a:t>
            </a:r>
          </a:p>
          <a:p>
            <a:r>
              <a:rPr lang="fr-FR" dirty="0" smtClean="0"/>
              <a:t>AO = 3,20 + 2,30 + 5/2</a:t>
            </a:r>
          </a:p>
          <a:p>
            <a:r>
              <a:rPr lang="fr-FR" dirty="0" smtClean="0"/>
              <a:t>AO = 8 m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8144525" y="2618371"/>
            <a:ext cx="3563595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SEL est un triangle isocèle, la hauteur et la médiane sont confondues, donc </a:t>
            </a:r>
          </a:p>
          <a:p>
            <a:r>
              <a:rPr lang="fr-FR" dirty="0" smtClean="0"/>
              <a:t>EO = EL/2 = 5/2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ZoneTexte 9"/>
              <p:cNvSpPr txBox="1"/>
              <p:nvPr/>
            </p:nvSpPr>
            <p:spPr>
              <a:xfrm>
                <a:off x="5212984" y="4603514"/>
                <a:ext cx="1963358" cy="6107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𝑆𝑂</m:t>
                      </m:r>
                      <m:r>
                        <a:rPr lang="fr-FR" sz="20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fr-FR" sz="20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×1</m:t>
                          </m:r>
                        </m:num>
                        <m:den>
                          <m:r>
                            <a:rPr lang="fr-FR" sz="20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3,2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=2,5</m:t>
                      </m:r>
                    </m:oMath>
                  </m:oMathPara>
                </a14:m>
                <a:endParaRPr lang="fr-FR" sz="20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2984" y="4603514"/>
                <a:ext cx="1963358" cy="61074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39366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528</Words>
  <Application>Microsoft Office PowerPoint</Application>
  <PresentationFormat>Grand écran</PresentationFormat>
  <Paragraphs>109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Thème Office</vt:lpstr>
      <vt:lpstr>Corrigé : Fiche Révisions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Corrigé : Fiche Révisions</dc:title>
  <dc:creator>Stella HEINRICH</dc:creator>
  <cp:lastModifiedBy>Stella HEINRICH</cp:lastModifiedBy>
  <cp:revision>9</cp:revision>
  <dcterms:created xsi:type="dcterms:W3CDTF">2015-10-11T08:17:58Z</dcterms:created>
  <dcterms:modified xsi:type="dcterms:W3CDTF">2015-10-11T08:57:21Z</dcterms:modified>
</cp:coreProperties>
</file>