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30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46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13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57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68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06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030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62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51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17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5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674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940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37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48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145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21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0E84AF-A874-46D3-88BD-785ECC3D3F12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0A3A9C-EE2A-4B2F-9351-AADBEB22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8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Question flash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TSTI2D</a:t>
            </a:r>
          </a:p>
        </p:txBody>
      </p:sp>
    </p:spTree>
    <p:extLst>
      <p:ext uri="{BB962C8B-B14F-4D97-AF65-F5344CB8AC3E}">
        <p14:creationId xmlns:p14="http://schemas.microsoft.com/office/powerpoint/2010/main" val="406957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A) 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²(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B) Donner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48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A) Quelle est l’asymptote lorsque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=−6</m:t>
                        </m:r>
                      </m:e>
                    </m:func>
                  </m:oMath>
                </a14:m>
                <a:r>
                  <a:rPr lang="fr-FR" dirty="0"/>
                  <a:t> ?</a:t>
                </a:r>
              </a:p>
              <a:p>
                <a:endParaRPr lang="fr-FR" dirty="0"/>
              </a:p>
              <a:p>
                <a:r>
                  <a:rPr lang="fr-FR" dirty="0"/>
                  <a:t>B) Donner le tableau de variation de la fonction inverse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/>
                  <a:t> et donner l’allure de la courbe.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81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est une suite géométrique de premier terme -2 et de raison 0,5.</a:t>
                </a:r>
              </a:p>
              <a:p>
                <a:pPr marL="0" indent="0">
                  <a:buNone/>
                </a:pPr>
                <a:r>
                  <a:rPr lang="fr-FR" dirty="0"/>
                  <a:t>Exprimer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 en fonction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B) On sait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→5+</m:t>
                            </m:r>
                          </m:lim>
                        </m:limLow>
                      </m:fName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fr-FR" dirty="0"/>
                  <a:t>, donner l’équation d’une asymptote à la courbe représentative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96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A) Calculer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fr-FR" dirty="0"/>
              </a:p>
              <a:p>
                <a:r>
                  <a:rPr lang="fr-FR" dirty="0"/>
                  <a:t>B) On sait que la courbe d’une fonction f a une asymptote horizontale d’équation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fr-FR" dirty="0"/>
                  <a:t>. Quelles peuvent être les limites de f ?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64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A) A(-5 ; 6) , B(2 ; 1) et C(-1 ; -7); calculer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endParaRPr lang="fr-FR" dirty="0"/>
              </a:p>
              <a:p>
                <a:r>
                  <a:rPr lang="fr-FR" dirty="0"/>
                  <a:t>B) On sait que la courbe d’une fonction f a une asymptote </a:t>
                </a:r>
                <a:r>
                  <a:rPr lang="fr-FR" dirty="0" err="1"/>
                  <a:t>verrticale</a:t>
                </a:r>
                <a:r>
                  <a:rPr lang="fr-FR" dirty="0"/>
                  <a:t> d’équation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fr-FR" dirty="0"/>
                  <a:t>. Quelles peuvent être les limites de f ?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120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A) Que dire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dirty="0"/>
                  <a:t> ?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B) Factoriser cette expression par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/>
                  <a:t> au numérateur et dénominateur, en déduire la limite du quotient.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183" r="-11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74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Calculer la dérivée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(−2)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7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58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Soit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une suite géométrique telle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FR" dirty="0"/>
              </a:p>
              <a:p>
                <a:r>
                  <a:rPr lang="fr-FR" dirty="0"/>
                  <a:t>A partir de quel rang N, la suite est-elle inférieure à 2 ? </a:t>
                </a:r>
              </a:p>
              <a:p>
                <a:pPr marL="0" indent="0">
                  <a:buNone/>
                </a:pPr>
                <a:r>
                  <a:rPr lang="fr-FR" sz="1800" dirty="0"/>
                  <a:t>Donner la réponse sous forme n&gt;ln(a)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834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Calculer les limites suivantes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→3−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dirty="0"/>
                  <a:t>		</a:t>
                </a:r>
              </a:p>
              <a:p>
                <a:pPr marL="0" indent="0" algn="ctr">
                  <a:buNone/>
                </a:pPr>
                <a:r>
                  <a:rPr lang="fr-FR" dirty="0"/>
                  <a:t>	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FR" dirty="0"/>
              </a:p>
              <a:p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574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Calculer la dérivée de la fonction :</a:t>
                </a:r>
              </a:p>
              <a:p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⁡(5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fr-FR" dirty="0"/>
              </a:p>
              <a:p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62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Séance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81299"/>
                <a:ext cx="11087100" cy="3395663"/>
              </a:xfrm>
            </p:spPr>
            <p:txBody>
              <a:bodyPr/>
              <a:lstStyle/>
              <a:p>
                <a:r>
                  <a:rPr lang="fr-FR" dirty="0"/>
                  <a:t>A) Déterminer toutes les primitives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est une suite géométrique de raison 2 et de terme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fr-FR" b="0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81299"/>
                <a:ext cx="11087100" cy="3395663"/>
              </a:xfrm>
              <a:blipFill rotWithShape="0">
                <a:blip r:embed="rId2"/>
                <a:stretch>
                  <a:fillRect l="-990" t="-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916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Donner le tableau de signe de la fonction</a:t>
                </a:r>
              </a:p>
              <a:p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−3(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−1)(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+7)²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949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On rappelle que le pH d’une solution est donnée par la formule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		</a:t>
                </a:r>
              </a:p>
              <a:p>
                <a:pPr marL="0" indent="0">
                  <a:buNone/>
                </a:pPr>
                <a:r>
                  <a:rPr lang="fr-FR" sz="2000" dirty="0"/>
                  <a:t>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sz="2000" dirty="0"/>
                  <a:t> est la concentration en mole par titre d’ions hydronium contenus dans la solution.</a:t>
                </a:r>
              </a:p>
              <a:p>
                <a:pPr marL="0" indent="0">
                  <a:buNone/>
                </a:pPr>
                <a:r>
                  <a:rPr lang="fr-FR" dirty="0"/>
                  <a:t>La concentration d’une solution acide 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b="1" dirty="0"/>
              </a:p>
              <a:p>
                <a:pPr marL="0" indent="0">
                  <a:buNone/>
                </a:pPr>
                <a:r>
                  <a:rPr lang="fr-FR" b="1" dirty="0"/>
                  <a:t>Calculer le pH de la solution.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004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Simplifier :</a:t>
                </a:r>
              </a:p>
              <a:p>
                <a:pPr algn="ctr"/>
                <a:r>
                  <a:rPr lang="fr-FR" dirty="0"/>
                  <a:t>Ln(3)+2ln(9)-4ln(81)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p>
                        </m:sSup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029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Donner la dérivée de la fonction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36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⁡(3</m:t>
                      </m:r>
                      <m:sSup>
                        <m:s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896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Donner la dérivée de la fonction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104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Donner une primitive de la fonction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den>
                      </m:f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089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Donner la dérivée de la fonction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sup>
                      </m:sSup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128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Etudier le signe de la fonction dérivée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994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Donner la dérivée de 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+7)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057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est une suite géométrique de raison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dirty="0"/>
                  <a:t> et de terme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457200" indent="-457200">
                  <a:buAutoNum type="alphaLcParenR"/>
                </a:pPr>
                <a:r>
                  <a:rPr lang="fr-FR" dirty="0"/>
                  <a:t>Exprimer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 en fonction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fr-FR" dirty="0"/>
              </a:p>
              <a:p>
                <a:pPr marL="457200" indent="-457200">
                  <a:buAutoNum type="alphaLcParenR"/>
                </a:pPr>
                <a:r>
                  <a:rPr lang="fr-FR" dirty="0"/>
                  <a:t>Donner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21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Séance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A) Calculer la dérivée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B) Calculer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(−9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</m:fun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939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29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Donner la forme trigonométrique puis la forme exponentielle du nombre complexe suivant 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242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Donner la forme algébrique du nombre complexe suivant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Et placer le point M d’affixe z dans un repère.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879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31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Donner la forme exponentielle du conjugué du nombre complexe :</a:t>
                </a:r>
              </a:p>
              <a:p>
                <a:pPr marL="0" indent="0">
                  <a:buNone/>
                </a:pPr>
                <a:endParaRPr lang="fr-F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=2+2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693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Donner la limite de la fonction suivante 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490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Calculer : 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642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34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Résoudre 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1,05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2,8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467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Soit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une fonction continue sur [0 ; 2] et vérifiant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fr-FR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1. Déterminer la valeur moyenne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FR" dirty="0"/>
                  <a:t>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sur [0 ; 2]</a:t>
                </a:r>
              </a:p>
              <a:p>
                <a:pPr marL="0" indent="0">
                  <a:buNone/>
                </a:pPr>
                <a:r>
                  <a:rPr lang="fr-FR" dirty="0"/>
                  <a:t>2. Déterminer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008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Soit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dirty="0"/>
                  <a:t> une fonction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par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2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974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37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Soit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la fonction définie sur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[−1 ;2]</m:t>
                    </m:r>
                  </m:oMath>
                </a14:m>
                <a:r>
                  <a:rPr lang="fr-FR" dirty="0"/>
                  <a:t> par :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la valeur moyenne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sur [-1 ; 2]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2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320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38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Soit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dirty="0"/>
                  <a:t> un segment de longueur 6 cm. On choisit au hasard un point M sur [AB] et on note X la variable aléatoire qui prend pour valeur la distance AM.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457200" indent="-457200">
                  <a:buAutoNum type="alphaLcPeriod"/>
                </a:pPr>
                <a:r>
                  <a:rPr lang="fr-FR" dirty="0"/>
                  <a:t>Quelle loi suit la variable aléatoire X ?</a:t>
                </a:r>
              </a:p>
              <a:p>
                <a:pPr marL="457200" indent="-457200">
                  <a:buAutoNum type="alphaLcPeriod"/>
                </a:pPr>
                <a:r>
                  <a:rPr lang="fr-FR" dirty="0"/>
                  <a:t>Calculer la probabilité que le point M soit situé à moins de 4 cm de A.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8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Séance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A) Déterminer toutes les primitives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func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B) La suite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/>
                  <a:t> est-elle géométrique ?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774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39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La variable aléatoire X suit une loi exponentielle de paramètre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457200" indent="-457200">
                  <a:buAutoNum type="arabicPeriod"/>
                </a:pPr>
                <a:r>
                  <a:rPr lang="fr-FR" dirty="0"/>
                  <a:t>Quelle est la probabilité que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≤0,1)</m:t>
                    </m:r>
                  </m:oMath>
                </a14:m>
                <a:r>
                  <a:rPr lang="fr-FR" dirty="0"/>
                  <a:t> ?</a:t>
                </a:r>
              </a:p>
              <a:p>
                <a:pPr marL="457200" indent="-457200">
                  <a:buAutoNum type="arabicPeriod"/>
                </a:pPr>
                <a:r>
                  <a:rPr lang="fr-FR" dirty="0"/>
                  <a:t>Quelle est l’espérance de X ?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262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Soit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la fonction définie sur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]0 ; +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∞[</m:t>
                    </m:r>
                  </m:oMath>
                </a14:m>
                <a:r>
                  <a:rPr lang="fr-FR" dirty="0"/>
                  <a:t> par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brk m:alnAt="23"/>
                              </m:r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brk m:alnAt="23"/>
                              </m:r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fr-FR" sz="3600" dirty="0"/>
                  <a:t>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489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41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La variable aléatoire X suit une loi binomiale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(1000 ;0,50)</m:t>
                    </m:r>
                  </m:oMath>
                </a14:m>
                <a:r>
                  <a:rPr lang="fr-FR" sz="3600" dirty="0"/>
                  <a:t>.</a:t>
                </a:r>
              </a:p>
              <a:p>
                <a:pPr marL="0" indent="0">
                  <a:buNone/>
                </a:pPr>
                <a:r>
                  <a:rPr lang="fr-FR" dirty="0"/>
                  <a:t>Quelles sont les paramètres de la loi normale qui sera une bonne approximation de X ?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2752" r="-16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983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42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Soit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dirty="0"/>
                  <a:t> la fonction définie sur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]−2 ;2[</m:t>
                    </m:r>
                  </m:oMath>
                </a14:m>
                <a:r>
                  <a:rPr lang="fr-FR" dirty="0"/>
                  <a:t> par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⟶2−</m:t>
                            </m:r>
                          </m:lim>
                        </m:limLow>
                      </m:fName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661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43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Soit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dirty="0"/>
                  <a:t> une fonction dérivable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dirty="0"/>
                  <a:t>On donne  l’équation différentielle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endParaRPr lang="fr-FR" b="0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Donner toutes les solutions.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014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44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Soit X une variable aléatoire qui suit une loi uniforme sur [5 ; 7]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457200" indent="-457200">
                  <a:buAutoNum type="alphaLcParenR"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(5,5&lt;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&lt;6)</m:t>
                    </m:r>
                  </m:oMath>
                </a14:m>
                <a:endParaRPr lang="fr-FR" dirty="0"/>
              </a:p>
              <a:p>
                <a:pPr marL="457200" indent="-457200">
                  <a:buAutoNum type="alphaLcParenR"/>
                </a:pPr>
                <a:r>
                  <a:rPr lang="fr-FR" dirty="0"/>
                  <a:t>Calculer l’écart-type de cette variable aléatoire.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954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45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Soit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la suite géométrique de raison 0,4 et de terme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457200" indent="-457200">
                  <a:buAutoNum type="alphaLcParenR"/>
                </a:pPr>
                <a:r>
                  <a:rPr lang="fr-FR" dirty="0"/>
                  <a:t>Exprimer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 en fonction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fr-FR" dirty="0"/>
              </a:p>
              <a:p>
                <a:pPr marL="457200" indent="-457200">
                  <a:buAutoNum type="alphaLcParenR"/>
                </a:pPr>
                <a:r>
                  <a:rPr lang="fr-FR" dirty="0"/>
                  <a:t>Déterminer la limite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097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46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0B4D31-C257-4B3B-9C96-AAF9B437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36" y="2556932"/>
            <a:ext cx="9943621" cy="259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1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Séance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A) La suite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fr-FR" dirty="0"/>
                  <a:t> est-elle géométrique ?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B) Calculer la somme des quatre premiers termes d’une suite géométrique de raison -1 et de terme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752" r="-8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07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881548"/>
            <a:ext cx="9601196" cy="1303867"/>
          </a:xfrm>
        </p:spPr>
        <p:txBody>
          <a:bodyPr/>
          <a:lstStyle/>
          <a:p>
            <a:r>
              <a:rPr lang="fr-FR" b="1" dirty="0"/>
              <a:t>Séance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A) Que vaut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?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B) Calculer la somme des trois premiers termes d’une suite géométrique de raison -2 et de terme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16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881548"/>
            <a:ext cx="9601196" cy="1303867"/>
          </a:xfrm>
        </p:spPr>
        <p:txBody>
          <a:bodyPr/>
          <a:lstStyle/>
          <a:p>
            <a:r>
              <a:rPr lang="fr-FR" b="1" dirty="0"/>
              <a:t>Séance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A) Calculer le produit scalaire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/>
                  <a:t> sachant que AB = 6 ; AC = 3 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; </m:t>
                        </m:r>
                        <m:acc>
                          <m:accPr>
                            <m:chr m:val="⃗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B) Calculer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32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881548"/>
            <a:ext cx="9601196" cy="1303867"/>
          </a:xfrm>
        </p:spPr>
        <p:txBody>
          <a:bodyPr/>
          <a:lstStyle/>
          <a:p>
            <a:r>
              <a:rPr lang="fr-FR" b="1" dirty="0"/>
              <a:t>Séance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A) Compléter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−2,4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</a:rPr>
                      <m:t>=………… 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B) Calculer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−13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93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A) Calculer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fr-FR" b="0" dirty="0"/>
              </a:p>
              <a:p>
                <a:endParaRPr lang="fr-FR" dirty="0"/>
              </a:p>
              <a:p>
                <a:r>
                  <a:rPr lang="fr-FR" dirty="0"/>
                  <a:t>B) Calculer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3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242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427</TotalTime>
  <Words>1118</Words>
  <Application>Microsoft Office PowerPoint</Application>
  <PresentationFormat>Grand écran</PresentationFormat>
  <Paragraphs>192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1" baseType="lpstr">
      <vt:lpstr>Arial</vt:lpstr>
      <vt:lpstr>Cambria Math</vt:lpstr>
      <vt:lpstr>Garamond</vt:lpstr>
      <vt:lpstr>Organique</vt:lpstr>
      <vt:lpstr>Question flash</vt:lpstr>
      <vt:lpstr>Séance 1</vt:lpstr>
      <vt:lpstr>Séance 2</vt:lpstr>
      <vt:lpstr>Séance 3</vt:lpstr>
      <vt:lpstr>Séance 4</vt:lpstr>
      <vt:lpstr>Séance 5</vt:lpstr>
      <vt:lpstr>Séance 6</vt:lpstr>
      <vt:lpstr>Séance 7</vt:lpstr>
      <vt:lpstr>Séance 8</vt:lpstr>
      <vt:lpstr>Séance 9</vt:lpstr>
      <vt:lpstr>Séance 10</vt:lpstr>
      <vt:lpstr>Séance 11</vt:lpstr>
      <vt:lpstr>Séance 12</vt:lpstr>
      <vt:lpstr>Séance 13</vt:lpstr>
      <vt:lpstr>Séance 14</vt:lpstr>
      <vt:lpstr>Séance 15</vt:lpstr>
      <vt:lpstr>Séance 16</vt:lpstr>
      <vt:lpstr>Séance 17</vt:lpstr>
      <vt:lpstr>Séance 18</vt:lpstr>
      <vt:lpstr>Séance 19</vt:lpstr>
      <vt:lpstr>Séance 20</vt:lpstr>
      <vt:lpstr>Séance 21</vt:lpstr>
      <vt:lpstr>Séance 22</vt:lpstr>
      <vt:lpstr>Séance 23</vt:lpstr>
      <vt:lpstr>Séance 24</vt:lpstr>
      <vt:lpstr>Séance 25</vt:lpstr>
      <vt:lpstr>Séance 26</vt:lpstr>
      <vt:lpstr>Séance 27</vt:lpstr>
      <vt:lpstr>Séance 28</vt:lpstr>
      <vt:lpstr>Séance 29</vt:lpstr>
      <vt:lpstr>Séance 30</vt:lpstr>
      <vt:lpstr>Séance 31</vt:lpstr>
      <vt:lpstr>Séance 32</vt:lpstr>
      <vt:lpstr>Séance 33</vt:lpstr>
      <vt:lpstr>Séance 34</vt:lpstr>
      <vt:lpstr>Séance 35</vt:lpstr>
      <vt:lpstr>Séance 36</vt:lpstr>
      <vt:lpstr>Séance 37</vt:lpstr>
      <vt:lpstr>Séance 38</vt:lpstr>
      <vt:lpstr>Séance 39</vt:lpstr>
      <vt:lpstr>Séance 40</vt:lpstr>
      <vt:lpstr>Séance 41</vt:lpstr>
      <vt:lpstr>Séance 42</vt:lpstr>
      <vt:lpstr>Séance 43</vt:lpstr>
      <vt:lpstr>Séance 44</vt:lpstr>
      <vt:lpstr>Séance 45</vt:lpstr>
      <vt:lpstr>Séance 46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flash</dc:title>
  <dc:creator>Stella HEINRICH</dc:creator>
  <cp:lastModifiedBy>Stella HEINRICH</cp:lastModifiedBy>
  <cp:revision>40</cp:revision>
  <dcterms:created xsi:type="dcterms:W3CDTF">2017-10-11T10:22:46Z</dcterms:created>
  <dcterms:modified xsi:type="dcterms:W3CDTF">2018-06-10T08:10:00Z</dcterms:modified>
</cp:coreProperties>
</file>